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28"/>
  </p:notesMasterIdLst>
  <p:handoutMasterIdLst>
    <p:handoutMasterId r:id="rId29"/>
  </p:handoutMasterIdLst>
  <p:sldIdLst>
    <p:sldId id="1199" r:id="rId2"/>
    <p:sldId id="1429" r:id="rId3"/>
    <p:sldId id="1430" r:id="rId4"/>
    <p:sldId id="1431" r:id="rId5"/>
    <p:sldId id="1499" r:id="rId6"/>
    <p:sldId id="1406" r:id="rId7"/>
    <p:sldId id="1407" r:id="rId8"/>
    <p:sldId id="1307" r:id="rId9"/>
    <p:sldId id="1544" r:id="rId10"/>
    <p:sldId id="1546" r:id="rId11"/>
    <p:sldId id="1548" r:id="rId12"/>
    <p:sldId id="1547" r:id="rId13"/>
    <p:sldId id="1549" r:id="rId14"/>
    <p:sldId id="1551" r:id="rId15"/>
    <p:sldId id="1550" r:id="rId16"/>
    <p:sldId id="1552" r:id="rId17"/>
    <p:sldId id="1386" r:id="rId18"/>
    <p:sldId id="1453" r:id="rId19"/>
    <p:sldId id="1369" r:id="rId20"/>
    <p:sldId id="1401" r:id="rId21"/>
    <p:sldId id="1402" r:id="rId22"/>
    <p:sldId id="1387" r:id="rId23"/>
    <p:sldId id="1388" r:id="rId24"/>
    <p:sldId id="1365" r:id="rId25"/>
    <p:sldId id="1368" r:id="rId26"/>
    <p:sldId id="1359" r:id="rId27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8585"/>
    <a:srgbClr val="C1DAFF"/>
    <a:srgbClr val="0075CC"/>
    <a:srgbClr val="FF6D6D"/>
    <a:srgbClr val="00FF00"/>
    <a:srgbClr val="5864C0"/>
    <a:srgbClr val="FFE7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95396" autoAdjust="0"/>
  </p:normalViewPr>
  <p:slideViewPr>
    <p:cSldViewPr snapToGrid="0">
      <p:cViewPr>
        <p:scale>
          <a:sx n="87" d="100"/>
          <a:sy n="87" d="100"/>
        </p:scale>
        <p:origin x="-1190" y="-67"/>
      </p:cViewPr>
      <p:guideLst>
        <p:guide orient="horz" pos="1014"/>
        <p:guide pos="4558"/>
      </p:guideLst>
    </p:cSldViewPr>
  </p:slideViewPr>
  <p:outlineViewPr>
    <p:cViewPr>
      <p:scale>
        <a:sx n="33" d="100"/>
        <a:sy n="33" d="100"/>
      </p:scale>
      <p:origin x="0" y="7862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1302" y="-60"/>
      </p:cViewPr>
      <p:guideLst>
        <p:guide orient="horz" pos="3024"/>
        <p:guide pos="2305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8955088"/>
            <a:ext cx="73152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3" tIns="47417" rIns="94833" bIns="47417" numCol="1" anchor="b" anchorCtr="0" compatLnSpc="1">
            <a:prstTxWarp prst="textNoShape">
              <a:avLst/>
            </a:prstTxWarp>
          </a:bodyPr>
          <a:lstStyle>
            <a:lvl1pPr defTabSz="947738">
              <a:defRPr sz="1200" b="0" i="1">
                <a:latin typeface="Arial Narrow" pitchFamily="34" charset="0"/>
              </a:defRPr>
            </a:lvl1pPr>
          </a:lstStyle>
          <a:p>
            <a:pPr>
              <a:defRPr/>
            </a:pPr>
            <a:fld id="{60882DED-F042-4DC5-993D-003DD085B1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5478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3" tIns="47417" rIns="94833" bIns="47417" numCol="1" anchor="t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3" tIns="47417" rIns="94833" bIns="47417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9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3" tIns="47417" rIns="94833" bIns="474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3" tIns="47417" rIns="94833" bIns="47417" numCol="1" anchor="b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3" tIns="47417" rIns="94833" bIns="47417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A7A200C6-351A-4C99-B71C-F71E76B073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976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E6770E7-37D7-4ACF-82CB-D93457A7FBBE}" type="slidenum">
              <a:rPr lang="en-US" altLang="en-US" sz="1200" b="0" smtClean="0">
                <a:latin typeface="Times New Roman" pitchFamily="18" charset="0"/>
              </a:rPr>
              <a:pPr/>
              <a:t>1</a:t>
            </a:fld>
            <a:endParaRPr lang="en-US" altLang="en-US" sz="1200" b="0" smtClean="0">
              <a:latin typeface="Times New Roman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144F721D-29BD-44A6-B441-777AC3212B7D}" type="slidenum">
              <a:rPr lang="en-US" altLang="en-US" sz="1200" b="0" smtClean="0">
                <a:latin typeface="Times New Roman" pitchFamily="18" charset="0"/>
              </a:rPr>
              <a:pPr/>
              <a:t>10</a:t>
            </a:fld>
            <a:endParaRPr lang="en-US" altLang="en-US" sz="1200" b="0" smtClean="0">
              <a:latin typeface="Times New Roman" pitchFamily="18" charset="0"/>
            </a:endParaRPr>
          </a:p>
        </p:txBody>
      </p:sp>
      <p:sp>
        <p:nvSpPr>
          <p:cNvPr id="263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144F721D-29BD-44A6-B441-777AC3212B7D}" type="slidenum">
              <a:rPr lang="en-US" altLang="en-US" sz="1200" b="0" smtClean="0">
                <a:latin typeface="Times New Roman" pitchFamily="18" charset="0"/>
              </a:rPr>
              <a:pPr/>
              <a:t>11</a:t>
            </a:fld>
            <a:endParaRPr lang="en-US" altLang="en-US" sz="1200" b="0" smtClean="0">
              <a:latin typeface="Times New Roman" pitchFamily="18" charset="0"/>
            </a:endParaRPr>
          </a:p>
        </p:txBody>
      </p:sp>
      <p:sp>
        <p:nvSpPr>
          <p:cNvPr id="263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144F721D-29BD-44A6-B441-777AC3212B7D}" type="slidenum">
              <a:rPr lang="en-US" altLang="en-US" sz="1200" b="0" smtClean="0">
                <a:latin typeface="Times New Roman" pitchFamily="18" charset="0"/>
              </a:rPr>
              <a:pPr/>
              <a:t>12</a:t>
            </a:fld>
            <a:endParaRPr lang="en-US" altLang="en-US" sz="1200" b="0" smtClean="0">
              <a:latin typeface="Times New Roman" pitchFamily="18" charset="0"/>
            </a:endParaRPr>
          </a:p>
        </p:txBody>
      </p:sp>
      <p:sp>
        <p:nvSpPr>
          <p:cNvPr id="263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144F721D-29BD-44A6-B441-777AC3212B7D}" type="slidenum">
              <a:rPr lang="en-US" altLang="en-US" sz="1200" b="0" smtClean="0">
                <a:latin typeface="Times New Roman" pitchFamily="18" charset="0"/>
              </a:rPr>
              <a:pPr/>
              <a:t>13</a:t>
            </a:fld>
            <a:endParaRPr lang="en-US" altLang="en-US" sz="1200" b="0" smtClean="0">
              <a:latin typeface="Times New Roman" pitchFamily="18" charset="0"/>
            </a:endParaRPr>
          </a:p>
        </p:txBody>
      </p:sp>
      <p:sp>
        <p:nvSpPr>
          <p:cNvPr id="263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144F721D-29BD-44A6-B441-777AC3212B7D}" type="slidenum">
              <a:rPr lang="en-US" altLang="en-US" sz="1200" b="0" smtClean="0">
                <a:latin typeface="Times New Roman" pitchFamily="18" charset="0"/>
              </a:rPr>
              <a:pPr/>
              <a:t>14</a:t>
            </a:fld>
            <a:endParaRPr lang="en-US" altLang="en-US" sz="1200" b="0" smtClean="0">
              <a:latin typeface="Times New Roman" pitchFamily="18" charset="0"/>
            </a:endParaRPr>
          </a:p>
        </p:txBody>
      </p:sp>
      <p:sp>
        <p:nvSpPr>
          <p:cNvPr id="263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144F721D-29BD-44A6-B441-777AC3212B7D}" type="slidenum">
              <a:rPr lang="en-US" altLang="en-US" sz="1200" b="0" smtClean="0">
                <a:latin typeface="Times New Roman" pitchFamily="18" charset="0"/>
              </a:rPr>
              <a:pPr/>
              <a:t>15</a:t>
            </a:fld>
            <a:endParaRPr lang="en-US" altLang="en-US" sz="1200" b="0" smtClean="0">
              <a:latin typeface="Times New Roman" pitchFamily="18" charset="0"/>
            </a:endParaRPr>
          </a:p>
        </p:txBody>
      </p:sp>
      <p:sp>
        <p:nvSpPr>
          <p:cNvPr id="263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144F721D-29BD-44A6-B441-777AC3212B7D}" type="slidenum">
              <a:rPr lang="en-US" altLang="en-US" sz="1200" b="0" smtClean="0">
                <a:latin typeface="Times New Roman" pitchFamily="18" charset="0"/>
              </a:rPr>
              <a:pPr/>
              <a:t>16</a:t>
            </a:fld>
            <a:endParaRPr lang="en-US" altLang="en-US" sz="1200" b="0" smtClean="0">
              <a:latin typeface="Times New Roman" pitchFamily="18" charset="0"/>
            </a:endParaRPr>
          </a:p>
        </p:txBody>
      </p:sp>
      <p:sp>
        <p:nvSpPr>
          <p:cNvPr id="263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F2A64C7-DA42-4D50-ADE4-9AAE812F8719}" type="slidenum">
              <a:rPr lang="en-US" altLang="en-US" sz="1200" b="0" smtClean="0">
                <a:latin typeface="Times New Roman" pitchFamily="18" charset="0"/>
              </a:rPr>
              <a:pPr/>
              <a:t>17</a:t>
            </a:fld>
            <a:endParaRPr lang="en-US" altLang="en-US" sz="1200" b="0" smtClean="0">
              <a:latin typeface="Times New Roman" pitchFamily="18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800600" cy="3600450"/>
          </a:xfrm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F8B7B92F-EEB3-4070-84ED-48FE2C132B95}" type="slidenum">
              <a:rPr lang="en-US" altLang="en-US" sz="1200" b="0" smtClean="0">
                <a:latin typeface="Times New Roman" pitchFamily="18" charset="0"/>
              </a:rPr>
              <a:pPr/>
              <a:t>18</a:t>
            </a:fld>
            <a:endParaRPr lang="en-US" altLang="en-US" sz="1200" b="0" smtClean="0">
              <a:latin typeface="Times New Roman" pitchFamily="18" charset="0"/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800600" cy="3600450"/>
          </a:xfrm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8F3EE15A-2E2D-4AF1-BD01-1B441021AC1F}" type="slidenum">
              <a:rPr lang="en-US" altLang="en-US" sz="1200" b="0" smtClean="0">
                <a:latin typeface="Times New Roman" pitchFamily="18" charset="0"/>
              </a:rPr>
              <a:pPr/>
              <a:t>19</a:t>
            </a:fld>
            <a:endParaRPr lang="en-US" altLang="en-US" sz="1200" b="0" smtClean="0">
              <a:latin typeface="Times New Roman" pitchFamily="18" charset="0"/>
            </a:endParaRPr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800600" cy="3600450"/>
          </a:xfrm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D13A91A5-E3B1-4C83-BFB0-64ADA532A9AC}" type="slidenum">
              <a:rPr lang="en-US" altLang="en-US" sz="1200" b="0" smtClean="0">
                <a:latin typeface="Times New Roman" pitchFamily="18" charset="0"/>
              </a:rPr>
              <a:pPr/>
              <a:t>2</a:t>
            </a:fld>
            <a:endParaRPr lang="en-US" altLang="en-US" sz="1200" b="0" smtClean="0">
              <a:latin typeface="Times New Roman" pitchFamily="18" charset="0"/>
            </a:endParaRPr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905AC16-BF05-442F-A394-835F55C37D48}" type="slidenum">
              <a:rPr lang="en-US" altLang="en-US" sz="1200" b="0" smtClean="0">
                <a:latin typeface="Times New Roman" pitchFamily="18" charset="0"/>
              </a:rPr>
              <a:pPr/>
              <a:t>20</a:t>
            </a:fld>
            <a:endParaRPr lang="en-US" altLang="en-US" sz="1200" b="0" smtClean="0">
              <a:latin typeface="Times New Roman" pitchFamily="18" charset="0"/>
            </a:endParaRPr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800600" cy="3600450"/>
          </a:xfrm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D713486E-BF58-4E0E-9550-229294E749AC}" type="slidenum">
              <a:rPr lang="en-US" altLang="en-US" sz="1200" b="0" smtClean="0">
                <a:latin typeface="Times New Roman" pitchFamily="18" charset="0"/>
              </a:rPr>
              <a:pPr/>
              <a:t>21</a:t>
            </a:fld>
            <a:endParaRPr lang="en-US" altLang="en-US" sz="1200" b="0" smtClean="0">
              <a:latin typeface="Times New Roman" pitchFamily="18" charset="0"/>
            </a:endParaRPr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800600" cy="3600450"/>
          </a:xfrm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0E1086F-485A-4D16-9381-1546BD2A0952}" type="slidenum">
              <a:rPr lang="en-US" altLang="en-US" sz="1200" b="0" smtClean="0">
                <a:latin typeface="Times New Roman" pitchFamily="18" charset="0"/>
              </a:rPr>
              <a:pPr/>
              <a:t>22</a:t>
            </a:fld>
            <a:endParaRPr lang="en-US" altLang="en-US" sz="1200" b="0" smtClean="0">
              <a:latin typeface="Times New Roman" pitchFamily="18" charset="0"/>
            </a:endParaRPr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A5802217-0B95-45C6-8CC6-8E8C7D2938B7}" type="slidenum">
              <a:rPr lang="en-US" altLang="en-US" sz="1200" b="0" smtClean="0">
                <a:latin typeface="Times New Roman" pitchFamily="18" charset="0"/>
              </a:rPr>
              <a:pPr/>
              <a:t>23</a:t>
            </a:fld>
            <a:endParaRPr lang="en-US" altLang="en-US" sz="1200" b="0" smtClean="0">
              <a:latin typeface="Times New Roman" pitchFamily="18" charset="0"/>
            </a:endParaRPr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2D6A19A-0F51-44F6-853A-22620103292F}" type="slidenum">
              <a:rPr lang="en-US" altLang="en-US" sz="1200" b="0" smtClean="0">
                <a:latin typeface="Times New Roman" pitchFamily="18" charset="0"/>
              </a:rPr>
              <a:pPr/>
              <a:t>24</a:t>
            </a:fld>
            <a:endParaRPr lang="en-US" altLang="en-US" sz="1200" b="0" smtClean="0">
              <a:latin typeface="Times New Roman" pitchFamily="18" charset="0"/>
            </a:endParaRPr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738217F-950B-470B-B50B-D0C021FA3BF3}" type="slidenum">
              <a:rPr lang="en-US" altLang="en-US" sz="1200" b="0" smtClean="0">
                <a:latin typeface="Times New Roman" pitchFamily="18" charset="0"/>
              </a:rPr>
              <a:pPr/>
              <a:t>25</a:t>
            </a:fld>
            <a:endParaRPr lang="en-US" altLang="en-US" sz="1200" b="0" smtClean="0">
              <a:latin typeface="Times New Roman" pitchFamily="18" charset="0"/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BC87CA2B-0F9A-492E-8025-7CF367B8F9DD}" type="slidenum">
              <a:rPr lang="en-US" altLang="en-US" sz="1200" b="0" smtClean="0">
                <a:latin typeface="Times New Roman" pitchFamily="18" charset="0"/>
              </a:rPr>
              <a:pPr/>
              <a:t>26</a:t>
            </a:fld>
            <a:endParaRPr lang="en-US" altLang="en-US" sz="1200" b="0" smtClean="0">
              <a:latin typeface="Times New Roman" pitchFamily="18" charset="0"/>
            </a:endParaRPr>
          </a:p>
        </p:txBody>
      </p:sp>
      <p:sp>
        <p:nvSpPr>
          <p:cNvPr id="317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4B998C4-E3E3-4520-A753-E68A59F63A14}" type="slidenum">
              <a:rPr lang="en-US" altLang="en-US" sz="1200" b="0" smtClean="0">
                <a:latin typeface="Times New Roman" pitchFamily="18" charset="0"/>
              </a:rPr>
              <a:pPr/>
              <a:t>3</a:t>
            </a:fld>
            <a:endParaRPr lang="en-US" altLang="en-US" sz="1200" b="0" smtClean="0">
              <a:latin typeface="Times New Roman" pitchFamily="18" charset="0"/>
            </a:endParaRPr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3220573-AFA1-43DE-B30A-0F0AA5E31BF9}" type="slidenum">
              <a:rPr lang="en-US" altLang="en-US" sz="1200" b="0" smtClean="0">
                <a:latin typeface="Times New Roman" pitchFamily="18" charset="0"/>
              </a:rPr>
              <a:pPr/>
              <a:t>4</a:t>
            </a:fld>
            <a:endParaRPr lang="en-US" altLang="en-US" sz="1200" b="0" smtClean="0">
              <a:latin typeface="Times New Roman" pitchFamily="18" charset="0"/>
            </a:endParaRPr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6C9AE48-3456-4356-8836-044225B672BB}" type="slidenum">
              <a:rPr lang="en-US" altLang="en-US" sz="1200" b="0" smtClean="0">
                <a:latin typeface="Times New Roman" pitchFamily="18" charset="0"/>
              </a:rPr>
              <a:pPr/>
              <a:t>5</a:t>
            </a:fld>
            <a:endParaRPr lang="en-US" altLang="en-US" sz="1200" b="0" smtClean="0">
              <a:latin typeface="Times New Roman" pitchFamily="18" charset="0"/>
            </a:endParaRPr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C7BADB34-D3FB-434E-82F6-754F08002613}" type="slidenum">
              <a:rPr lang="en-US" altLang="en-US" sz="1200" b="0" smtClean="0">
                <a:latin typeface="Times New Roman" pitchFamily="18" charset="0"/>
              </a:rPr>
              <a:pPr/>
              <a:t>6</a:t>
            </a:fld>
            <a:endParaRPr lang="en-US" altLang="en-US" sz="1200" b="0" smtClean="0">
              <a:latin typeface="Times New Roman" pitchFamily="18" charset="0"/>
            </a:endParaRPr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8EEF4BE3-3865-4CD9-9CEE-B4C3EE48215E}" type="slidenum">
              <a:rPr lang="en-US" altLang="en-US" sz="1200" b="0" smtClean="0">
                <a:latin typeface="Times New Roman" pitchFamily="18" charset="0"/>
              </a:rPr>
              <a:pPr/>
              <a:t>7</a:t>
            </a:fld>
            <a:endParaRPr lang="en-US" altLang="en-US" sz="1200" b="0" smtClean="0">
              <a:latin typeface="Times New Roman" pitchFamily="18" charset="0"/>
            </a:endParaRPr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C5531F4A-164C-4C76-9914-10E60EE8948F}" type="slidenum">
              <a:rPr lang="en-US" altLang="en-US" sz="1200" b="0" smtClean="0">
                <a:latin typeface="Times New Roman" pitchFamily="18" charset="0"/>
              </a:rPr>
              <a:pPr/>
              <a:t>8</a:t>
            </a:fld>
            <a:endParaRPr lang="en-US" altLang="en-US" sz="1200" b="0" smtClean="0">
              <a:latin typeface="Times New Roman" pitchFamily="18" charset="0"/>
            </a:endParaRPr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4773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144F721D-29BD-44A6-B441-777AC3212B7D}" type="slidenum">
              <a:rPr lang="en-US" altLang="en-US" sz="1200" b="0" smtClean="0">
                <a:latin typeface="Times New Roman" pitchFamily="18" charset="0"/>
              </a:rPr>
              <a:pPr/>
              <a:t>9</a:t>
            </a:fld>
            <a:endParaRPr lang="en-US" altLang="en-US" sz="1200" b="0" smtClean="0">
              <a:latin typeface="Times New Roman" pitchFamily="18" charset="0"/>
            </a:endParaRPr>
          </a:p>
        </p:txBody>
      </p:sp>
      <p:sp>
        <p:nvSpPr>
          <p:cNvPr id="263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05479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1163" y="101600"/>
            <a:ext cx="6756400" cy="812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88" y="1054100"/>
            <a:ext cx="8407400" cy="4508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08713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7403201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1163" y="101600"/>
            <a:ext cx="6756400" cy="812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4488" y="1054100"/>
            <a:ext cx="4127500" cy="45085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4388" y="1054100"/>
            <a:ext cx="4127500" cy="45085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05825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95870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1163" y="101600"/>
            <a:ext cx="6756400" cy="812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30344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81292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1039174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5677174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4488" y="1054100"/>
            <a:ext cx="8407400" cy="450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681163" y="101600"/>
            <a:ext cx="67564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" name="Text Box 31"/>
          <p:cNvSpPr txBox="1">
            <a:spLocks noChangeArrowheads="1"/>
          </p:cNvSpPr>
          <p:nvPr userDrawn="1"/>
        </p:nvSpPr>
        <p:spPr bwMode="auto">
          <a:xfrm>
            <a:off x="296525" y="6399330"/>
            <a:ext cx="67957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January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12,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2013      	          G450 / G460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Calibration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732240" y="6403921"/>
            <a:ext cx="1125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Slide </a:t>
            </a:r>
            <a:fld id="{BD5B90BF-C075-4DF9-A008-9EA91EE5B22A}" type="slidenum">
              <a:rPr kumimoji="0" lang="en-US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5" name="Picture 21" descr="Logo_500x468"/>
          <p:cNvPicPr>
            <a:picLocks noChangeAspect="1" noChangeArrowheads="1"/>
          </p:cNvPicPr>
          <p:nvPr userDrawn="1"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380" y="5814265"/>
            <a:ext cx="1004076" cy="93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 userDrawn="1"/>
        </p:nvCxnSpPr>
        <p:spPr>
          <a:xfrm>
            <a:off x="296524" y="6354325"/>
            <a:ext cx="7498080" cy="0"/>
          </a:xfrm>
          <a:prstGeom prst="line">
            <a:avLst/>
          </a:prstGeom>
          <a:noFill/>
          <a:ln w="31750" cap="flat" cmpd="sng" algn="ctr">
            <a:solidFill>
              <a:srgbClr val="8ED2FF"/>
            </a:solidFill>
            <a:prstDash val="solid"/>
          </a:ln>
          <a:effectLst/>
        </p:spPr>
      </p:cxn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transition spd="slow">
    <p:split orient="vert"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chemeClr val="bg1"/>
        </a:buClr>
        <a:buChar char="•"/>
        <a:defRPr sz="2000" b="1" i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bg1"/>
        </a:buClr>
        <a:buChar char="•"/>
        <a:defRPr sz="2000" b="1" i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bg1"/>
        </a:buClr>
        <a:buChar char="•"/>
        <a:defRPr sz="2000" b="1" i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bg1"/>
        </a:buClr>
        <a:buChar char="•"/>
        <a:defRPr sz="2000" b="1" i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bg1"/>
        </a:buClr>
        <a:buChar char="•"/>
        <a:defRPr sz="2000" b="1" i="1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bg1"/>
        </a:buClr>
        <a:buChar char="•"/>
        <a:defRPr sz="2000" b="1" i="1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bg1"/>
        </a:buClr>
        <a:buChar char="•"/>
        <a:defRPr sz="2000" b="1" i="1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bg1"/>
        </a:buClr>
        <a:buChar char="•"/>
        <a:defRPr sz="2000" b="1" i="1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bg1"/>
        </a:buClr>
        <a:buChar char="•"/>
        <a:defRPr sz="2000" b="1" i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ervice@gfg-inc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www.goodforgas.com/" TargetMode="External"/><Relationship Id="rId4" Type="http://schemas.openxmlformats.org/officeDocument/2006/relationships/hyperlink" Target="http://www.gfg-inc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4.wmf"/><Relationship Id="rId5" Type="http://schemas.openxmlformats.org/officeDocument/2006/relationships/image" Target="../media/image11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15.jpe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9.png"/><Relationship Id="rId4" Type="http://schemas.openxmlformats.org/officeDocument/2006/relationships/image" Target="../media/image18.jpe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9144000" cy="5892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2567355" y="259252"/>
            <a:ext cx="6023098" cy="5307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r">
              <a:spcAft>
                <a:spcPct val="10000"/>
              </a:spcAft>
            </a:pPr>
            <a:r>
              <a:rPr lang="en-US" i="1" dirty="0" smtClean="0">
                <a:solidFill>
                  <a:schemeClr val="bg1"/>
                </a:solidFill>
              </a:rPr>
              <a:t>G450 </a:t>
            </a:r>
            <a:r>
              <a:rPr lang="en-US" i="1" dirty="0">
                <a:solidFill>
                  <a:schemeClr val="bg1"/>
                </a:solidFill>
              </a:rPr>
              <a:t>/ </a:t>
            </a:r>
            <a:r>
              <a:rPr lang="en-US" i="1" dirty="0" smtClean="0">
                <a:solidFill>
                  <a:schemeClr val="bg1"/>
                </a:solidFill>
              </a:rPr>
              <a:t>G460 </a:t>
            </a:r>
          </a:p>
          <a:p>
            <a:pPr lvl="1" algn="r">
              <a:spcAft>
                <a:spcPct val="10000"/>
              </a:spcAft>
            </a:pPr>
            <a:r>
              <a:rPr lang="en-US" i="1" dirty="0" smtClean="0">
                <a:solidFill>
                  <a:schemeClr val="bg1"/>
                </a:solidFill>
              </a:rPr>
              <a:t>Bump-test and Calibration Procedures </a:t>
            </a:r>
            <a:endParaRPr lang="en-US" i="1" dirty="0">
              <a:solidFill>
                <a:schemeClr val="bg1"/>
              </a:solidFill>
            </a:endParaRPr>
          </a:p>
          <a:p>
            <a:pPr lvl="1" algn="l">
              <a:spcAft>
                <a:spcPct val="10000"/>
              </a:spcAft>
            </a:pPr>
            <a:endParaRPr lang="en-US" sz="1800" i="1" dirty="0">
              <a:solidFill>
                <a:schemeClr val="bg1"/>
              </a:solidFill>
            </a:endParaRPr>
          </a:p>
          <a:p>
            <a:pPr lvl="1" algn="l">
              <a:spcAft>
                <a:spcPct val="10000"/>
              </a:spcAft>
            </a:pPr>
            <a:endParaRPr lang="en-US" sz="1800" i="1" dirty="0" smtClean="0">
              <a:solidFill>
                <a:schemeClr val="bg1"/>
              </a:solidFill>
            </a:endParaRPr>
          </a:p>
          <a:p>
            <a:pPr lvl="1" algn="l">
              <a:spcAft>
                <a:spcPct val="10000"/>
              </a:spcAft>
            </a:pPr>
            <a:r>
              <a:rPr lang="en-US" sz="1800" i="1" dirty="0" smtClean="0">
                <a:solidFill>
                  <a:schemeClr val="bg1"/>
                </a:solidFill>
              </a:rPr>
              <a:t>GfG </a:t>
            </a:r>
            <a:r>
              <a:rPr lang="en-US" sz="1800" i="1" dirty="0">
                <a:solidFill>
                  <a:schemeClr val="bg1"/>
                </a:solidFill>
              </a:rPr>
              <a:t>Instrumentation, </a:t>
            </a:r>
            <a:r>
              <a:rPr lang="en-US" sz="1800" i="1" dirty="0" smtClean="0">
                <a:solidFill>
                  <a:schemeClr val="bg1"/>
                </a:solidFill>
              </a:rPr>
              <a:t>Inc.</a:t>
            </a:r>
          </a:p>
          <a:p>
            <a:pPr lvl="1" algn="l">
              <a:spcAft>
                <a:spcPct val="10000"/>
              </a:spcAft>
            </a:pPr>
            <a:r>
              <a:rPr lang="en-US" sz="1800" i="1" dirty="0" smtClean="0">
                <a:solidFill>
                  <a:schemeClr val="bg1"/>
                </a:solidFill>
              </a:rPr>
              <a:t>1194 Oak Valley Drive, Suite 20</a:t>
            </a:r>
          </a:p>
          <a:p>
            <a:pPr lvl="1" algn="l">
              <a:spcAft>
                <a:spcPct val="10000"/>
              </a:spcAft>
            </a:pPr>
            <a:r>
              <a:rPr lang="en-US" sz="1800" i="1" dirty="0" smtClean="0">
                <a:solidFill>
                  <a:schemeClr val="bg1"/>
                </a:solidFill>
              </a:rPr>
              <a:t>Ann </a:t>
            </a:r>
            <a:r>
              <a:rPr lang="en-US" sz="1800" i="1" dirty="0">
                <a:solidFill>
                  <a:schemeClr val="bg1"/>
                </a:solidFill>
              </a:rPr>
              <a:t>Arbor, </a:t>
            </a:r>
            <a:r>
              <a:rPr lang="en-US" sz="1800" i="1" dirty="0" smtClean="0">
                <a:solidFill>
                  <a:schemeClr val="bg1"/>
                </a:solidFill>
              </a:rPr>
              <a:t>Michigan  48108</a:t>
            </a:r>
          </a:p>
          <a:p>
            <a:pPr lvl="1" algn="l">
              <a:spcAft>
                <a:spcPct val="10000"/>
              </a:spcAft>
            </a:pPr>
            <a:endParaRPr lang="en-US" sz="1000" i="1" dirty="0">
              <a:solidFill>
                <a:schemeClr val="bg1"/>
              </a:solidFill>
            </a:endParaRPr>
          </a:p>
          <a:p>
            <a:pPr lvl="1" algn="l">
              <a:spcAft>
                <a:spcPct val="10000"/>
              </a:spcAft>
            </a:pPr>
            <a:r>
              <a:rPr lang="en-US" sz="1800" i="1" dirty="0">
                <a:solidFill>
                  <a:schemeClr val="bg1"/>
                </a:solidFill>
              </a:rPr>
              <a:t>Toll </a:t>
            </a:r>
            <a:r>
              <a:rPr lang="en-US" sz="1800" i="1" dirty="0" smtClean="0">
                <a:solidFill>
                  <a:schemeClr val="bg1"/>
                </a:solidFill>
              </a:rPr>
              <a:t>free (USA and Canada):  </a:t>
            </a:r>
            <a:r>
              <a:rPr lang="en-US" sz="1800" i="1" dirty="0">
                <a:solidFill>
                  <a:schemeClr val="bg1"/>
                </a:solidFill>
              </a:rPr>
              <a:t>(800) </a:t>
            </a:r>
            <a:r>
              <a:rPr lang="en-US" sz="1800" i="1" dirty="0" smtClean="0">
                <a:solidFill>
                  <a:schemeClr val="bg1"/>
                </a:solidFill>
              </a:rPr>
              <a:t>959-0329</a:t>
            </a:r>
          </a:p>
          <a:p>
            <a:pPr lvl="1" algn="l">
              <a:spcAft>
                <a:spcPct val="10000"/>
              </a:spcAft>
            </a:pPr>
            <a:r>
              <a:rPr lang="en-US" sz="1800" i="1" dirty="0" smtClean="0">
                <a:solidFill>
                  <a:schemeClr val="bg1"/>
                </a:solidFill>
              </a:rPr>
              <a:t>Direct:  +1-734-769-0573</a:t>
            </a:r>
          </a:p>
          <a:p>
            <a:pPr lvl="1" algn="l">
              <a:spcAft>
                <a:spcPct val="10000"/>
              </a:spcAft>
            </a:pPr>
            <a:endParaRPr lang="en-US" sz="1000" i="1" dirty="0">
              <a:solidFill>
                <a:schemeClr val="bg1"/>
              </a:solidFill>
            </a:endParaRPr>
          </a:p>
          <a:p>
            <a:pPr lvl="1" algn="l">
              <a:spcAft>
                <a:spcPct val="10000"/>
              </a:spcAft>
            </a:pPr>
            <a:r>
              <a:rPr lang="en-US" sz="1800" i="1" dirty="0" smtClean="0">
                <a:solidFill>
                  <a:schemeClr val="bg1"/>
                </a:solidFill>
              </a:rPr>
              <a:t>Service e-mail</a:t>
            </a:r>
            <a:r>
              <a:rPr lang="en-US" sz="1800" i="1" dirty="0">
                <a:solidFill>
                  <a:schemeClr val="bg1"/>
                </a:solidFill>
              </a:rPr>
              <a:t>: </a:t>
            </a:r>
            <a:r>
              <a:rPr lang="en-US" sz="1800" i="1" dirty="0" smtClean="0">
                <a:solidFill>
                  <a:schemeClr val="bg1"/>
                </a:solidFill>
                <a:hlinkClick r:id="rId3"/>
              </a:rPr>
              <a:t>service@gfg-inc.com</a:t>
            </a:r>
            <a:endParaRPr lang="en-US" sz="1800" i="1" dirty="0" smtClean="0">
              <a:solidFill>
                <a:schemeClr val="bg1"/>
              </a:solidFill>
            </a:endParaRPr>
          </a:p>
          <a:p>
            <a:pPr lvl="1" algn="l">
              <a:spcAft>
                <a:spcPct val="10000"/>
              </a:spcAft>
            </a:pPr>
            <a:endParaRPr lang="en-US" sz="1000" i="1" dirty="0" smtClean="0">
              <a:solidFill>
                <a:schemeClr val="bg1"/>
              </a:solidFill>
            </a:endParaRPr>
          </a:p>
          <a:p>
            <a:pPr lvl="1" algn="l">
              <a:spcAft>
                <a:spcPct val="10000"/>
              </a:spcAft>
            </a:pPr>
            <a:r>
              <a:rPr lang="en-US" sz="1800" i="1" dirty="0">
                <a:solidFill>
                  <a:schemeClr val="bg1"/>
                </a:solidFill>
              </a:rPr>
              <a:t>Internet: </a:t>
            </a:r>
            <a:r>
              <a:rPr lang="en-US" sz="1800" i="1" dirty="0">
                <a:solidFill>
                  <a:schemeClr val="bg1"/>
                </a:solidFill>
                <a:hlinkClick r:id="rId4"/>
              </a:rPr>
              <a:t>www.gfg-inc.com</a:t>
            </a:r>
            <a:endParaRPr lang="en-US" sz="1800" i="1" dirty="0">
              <a:solidFill>
                <a:schemeClr val="bg1"/>
              </a:solidFill>
            </a:endParaRPr>
          </a:p>
          <a:p>
            <a:pPr lvl="1" algn="l">
              <a:spcAft>
                <a:spcPct val="10000"/>
              </a:spcAft>
            </a:pPr>
            <a:endParaRPr lang="en-US" sz="1000" i="1" dirty="0" smtClean="0">
              <a:solidFill>
                <a:schemeClr val="bg1"/>
              </a:solidFill>
            </a:endParaRPr>
          </a:p>
          <a:p>
            <a:pPr lvl="1" algn="l">
              <a:spcAft>
                <a:spcPct val="10000"/>
              </a:spcAft>
            </a:pPr>
            <a:r>
              <a:rPr lang="en-US" sz="1800" i="1" dirty="0" smtClean="0">
                <a:solidFill>
                  <a:schemeClr val="bg1"/>
                </a:solidFill>
              </a:rPr>
              <a:t>Technical documentation and download site:  </a:t>
            </a:r>
            <a:r>
              <a:rPr lang="en-US" sz="1800" i="1" dirty="0" smtClean="0">
                <a:solidFill>
                  <a:schemeClr val="bg1"/>
                </a:solidFill>
                <a:hlinkClick r:id="rId5"/>
              </a:rPr>
              <a:t>www.goodforgas.com</a:t>
            </a:r>
            <a:endParaRPr lang="en-US" sz="1800" i="1" dirty="0" smtClean="0">
              <a:solidFill>
                <a:schemeClr val="bg1"/>
              </a:solidFill>
            </a:endParaRPr>
          </a:p>
          <a:p>
            <a:pPr lvl="1" algn="l">
              <a:spcAft>
                <a:spcPct val="10000"/>
              </a:spcAft>
            </a:pPr>
            <a:endParaRPr lang="en-US" sz="1800" i="1" dirty="0">
              <a:solidFill>
                <a:schemeClr val="bg1"/>
              </a:solidFill>
            </a:endParaRPr>
          </a:p>
          <a:p>
            <a:pPr algn="l">
              <a:lnSpc>
                <a:spcPct val="95000"/>
              </a:lnSpc>
              <a:spcAft>
                <a:spcPct val="10000"/>
              </a:spcAft>
            </a:pPr>
            <a:endParaRPr lang="en-US" sz="1800" i="1" dirty="0">
              <a:solidFill>
                <a:schemeClr val="bg1"/>
              </a:solidFill>
            </a:endParaRPr>
          </a:p>
        </p:txBody>
      </p:sp>
      <p:pic>
        <p:nvPicPr>
          <p:cNvPr id="1991682" name="Picture 2" descr="logoneu_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14" y="1716454"/>
            <a:ext cx="1852979" cy="195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3"/>
          <p:cNvSpPr>
            <a:spLocks noChangeShapeType="1"/>
          </p:cNvSpPr>
          <p:nvPr/>
        </p:nvSpPr>
        <p:spPr bwMode="auto">
          <a:xfrm flipV="1"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99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99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>
          <a:xfrm>
            <a:off x="3481753" y="95616"/>
            <a:ext cx="5064369" cy="812800"/>
          </a:xfrm>
        </p:spPr>
        <p:txBody>
          <a:bodyPr/>
          <a:lstStyle/>
          <a:p>
            <a:r>
              <a:rPr lang="en-US" sz="2000" dirty="0" smtClean="0"/>
              <a:t>What if you check the gas and fittings but still fail </a:t>
            </a:r>
            <a:r>
              <a:rPr lang="en-US" sz="2000" dirty="0" err="1" smtClean="0"/>
              <a:t>AutoCal</a:t>
            </a:r>
            <a:r>
              <a:rPr lang="en-US" sz="2000" dirty="0" smtClean="0"/>
              <a:t> adjustment?</a:t>
            </a:r>
          </a:p>
        </p:txBody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6" y="1168523"/>
            <a:ext cx="5096851" cy="45085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To avoid  accidentally using  the wrong </a:t>
            </a:r>
            <a:r>
              <a:rPr lang="en-US" sz="1800" dirty="0" err="1" smtClean="0"/>
              <a:t>cal</a:t>
            </a:r>
            <a:r>
              <a:rPr lang="en-US" sz="1800" dirty="0" smtClean="0"/>
              <a:t> gas, or zeroing  the instrument in the presence of contaminants; 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err="1" smtClean="0"/>
              <a:t>AutoCal</a:t>
            </a:r>
            <a:r>
              <a:rPr lang="en-US" sz="1800" dirty="0" smtClean="0"/>
              <a:t> has a </a:t>
            </a:r>
            <a:r>
              <a:rPr lang="en-US" sz="1800" dirty="0"/>
              <a:t>maximum permitted </a:t>
            </a:r>
            <a:r>
              <a:rPr lang="en-US" sz="1800" dirty="0" smtClean="0"/>
              <a:t>change in adjustment </a:t>
            </a:r>
            <a:r>
              <a:rPr lang="en-US" sz="1800" dirty="0"/>
              <a:t>between one fresh air zero, or one span calibration and the next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/>
              <a:t>If the change between the zero or span setting exceeds this maximum, the instrument will not properly </a:t>
            </a:r>
            <a:r>
              <a:rPr lang="en-US" sz="1800" dirty="0" smtClean="0"/>
              <a:t>adjust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In this case you will need to perform a single-sensor calibration on the sensor or sensors that have failed to calibrate properly  </a:t>
            </a:r>
            <a:endParaRPr lang="en-US" sz="1800" dirty="0"/>
          </a:p>
        </p:txBody>
      </p:sp>
      <p:sp>
        <p:nvSpPr>
          <p:cNvPr id="17" name="Line 3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046" y="659422"/>
            <a:ext cx="3992293" cy="552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108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0" t="27692" r="40367" b="60384"/>
          <a:stretch/>
        </p:blipFill>
        <p:spPr bwMode="auto">
          <a:xfrm>
            <a:off x="6312877" y="2497014"/>
            <a:ext cx="2076592" cy="1011116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7798777" y="4739054"/>
            <a:ext cx="1345223" cy="2118946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798777" y="4739054"/>
            <a:ext cx="1345223" cy="2118946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>
          <a:xfrm>
            <a:off x="4079630" y="105507"/>
            <a:ext cx="4211515" cy="812800"/>
          </a:xfrm>
        </p:spPr>
        <p:txBody>
          <a:bodyPr/>
          <a:lstStyle/>
          <a:p>
            <a:r>
              <a:rPr lang="en-US" sz="2000" dirty="0" smtClean="0"/>
              <a:t>Single sensor calibration procedure (part 1)</a:t>
            </a:r>
          </a:p>
        </p:txBody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0294" y="1133353"/>
            <a:ext cx="5354514" cy="45085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600" dirty="0" smtClean="0"/>
              <a:t>Use single sensor calibration procedure whenever you need to calibrate one sensor at a time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600" dirty="0" smtClean="0"/>
              <a:t>Press and hold “Reset” button to show the “Main Menu” then chose “Service” 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600" dirty="0" smtClean="0"/>
              <a:t>For “Security Code” use “1100” as the password 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600" dirty="0" smtClean="0"/>
              <a:t>Choose “Sensors”  then select the sensor that you intend to calibrate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endParaRPr lang="en-US" sz="1600" dirty="0"/>
          </a:p>
        </p:txBody>
      </p:sp>
      <p:pic>
        <p:nvPicPr>
          <p:cNvPr id="10445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3" t="34288" r="54297" b="48959"/>
          <a:stretch>
            <a:fillRect/>
          </a:stretch>
        </p:blipFill>
        <p:spPr bwMode="auto">
          <a:xfrm>
            <a:off x="6366473" y="5213838"/>
            <a:ext cx="2017947" cy="993530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Line 3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4" t="34114" r="54492" b="48698"/>
          <a:stretch>
            <a:fillRect/>
          </a:stretch>
        </p:blipFill>
        <p:spPr bwMode="auto">
          <a:xfrm>
            <a:off x="6353465" y="3868616"/>
            <a:ext cx="2029055" cy="1037491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9" t="27821" r="40367" b="60384"/>
          <a:stretch/>
        </p:blipFill>
        <p:spPr bwMode="auto">
          <a:xfrm>
            <a:off x="6342320" y="1224632"/>
            <a:ext cx="2036750" cy="986217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>
            <a:endCxn id="22" idx="3"/>
          </p:cNvCxnSpPr>
          <p:nvPr/>
        </p:nvCxnSpPr>
        <p:spPr bwMode="auto">
          <a:xfrm flipV="1">
            <a:off x="5477608" y="3153383"/>
            <a:ext cx="1396449" cy="89107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6697298" y="2725614"/>
            <a:ext cx="1206988" cy="501163"/>
          </a:xfrm>
          <a:prstGeom prst="ellipse">
            <a:avLst/>
          </a:prstGeom>
          <a:noFill/>
          <a:ln w="38100" cmpd="sng" algn="ctr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43202" y="4044463"/>
            <a:ext cx="3217988" cy="1908215"/>
          </a:xfrm>
          <a:prstGeom prst="rect">
            <a:avLst/>
          </a:prstGeom>
          <a:solidFill>
            <a:srgbClr val="FF8585"/>
          </a:solidFill>
          <a:ln w="19050">
            <a:solidFill>
              <a:schemeClr val="bg1"/>
            </a:solidFill>
          </a:ln>
          <a:effectLst>
            <a:outerShdw dist="101600" dir="2700000" algn="ctr" rotWithShape="0">
              <a:schemeClr val="bg1">
                <a:lumMod val="50000"/>
                <a:lumOff val="50000"/>
              </a:schemeClr>
            </a:outerShdw>
          </a:effectLst>
        </p:spPr>
        <p:txBody>
          <a:bodyPr wrap="square" lIns="182880" tIns="91440" rIns="182880" bIns="91440" rtlCol="0">
            <a:spAutoFit/>
          </a:bodyPr>
          <a:lstStyle/>
          <a:p>
            <a:pPr algn="l"/>
            <a:r>
              <a:rPr lang="en-US" sz="1600" i="1" dirty="0" smtClean="0">
                <a:solidFill>
                  <a:schemeClr val="bg1"/>
                </a:solidFill>
              </a:rPr>
              <a:t>Make sure to use “1100” as password.  </a:t>
            </a:r>
          </a:p>
          <a:p>
            <a:pPr algn="l"/>
            <a:endParaRPr lang="en-US" sz="1600" i="1" dirty="0">
              <a:solidFill>
                <a:schemeClr val="bg1"/>
              </a:solidFill>
            </a:endParaRPr>
          </a:p>
          <a:p>
            <a:pPr algn="l"/>
            <a:r>
              <a:rPr lang="en-US" sz="1600" i="1" dirty="0" smtClean="0">
                <a:solidFill>
                  <a:schemeClr val="bg1"/>
                </a:solidFill>
              </a:rPr>
              <a:t>“1100” is a special password that allows a wider maximum calibration adjustment window.  </a:t>
            </a:r>
            <a:endParaRPr lang="en-US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6008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Line 3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7798777" y="4739054"/>
            <a:ext cx="1345223" cy="2118946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798777" y="4739054"/>
            <a:ext cx="1345223" cy="2118946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>
          <a:xfrm>
            <a:off x="2048607" y="96715"/>
            <a:ext cx="4211515" cy="812800"/>
          </a:xfrm>
        </p:spPr>
        <p:txBody>
          <a:bodyPr/>
          <a:lstStyle/>
          <a:p>
            <a:r>
              <a:rPr lang="en-US" sz="2000" dirty="0" smtClean="0"/>
              <a:t>Single sensor calibration procedure (part 2)</a:t>
            </a:r>
          </a:p>
        </p:txBody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0293" y="1133353"/>
            <a:ext cx="5468816" cy="45085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600" dirty="0" smtClean="0"/>
              <a:t>A screen will show the menu choices for the selected sensor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600" dirty="0" smtClean="0"/>
              <a:t>If the sensor needs to be fresh air adjusted choose “Zero”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600" dirty="0" smtClean="0"/>
              <a:t>If the sensor does not need to be fresh air adjusted choose “Calibrate”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endParaRPr lang="en-US" sz="1600" dirty="0"/>
          </a:p>
        </p:txBody>
      </p:sp>
      <p:pic>
        <p:nvPicPr>
          <p:cNvPr id="1044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3" t="34288" r="54297" b="48959"/>
          <a:stretch>
            <a:fillRect/>
          </a:stretch>
        </p:blipFill>
        <p:spPr bwMode="auto">
          <a:xfrm>
            <a:off x="6576647" y="685798"/>
            <a:ext cx="1886905" cy="929012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5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7" t="34288" r="54297" b="48959"/>
          <a:stretch>
            <a:fillRect/>
          </a:stretch>
        </p:blipFill>
        <p:spPr bwMode="auto">
          <a:xfrm>
            <a:off x="6568953" y="2079325"/>
            <a:ext cx="1906832" cy="936434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9" descr="IMG_4438 outlin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19" y="4027120"/>
            <a:ext cx="3059112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3445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Line 3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7798777" y="4739054"/>
            <a:ext cx="1345223" cy="2118946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798777" y="4739054"/>
            <a:ext cx="1345223" cy="2118946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>
          <a:xfrm>
            <a:off x="2048607" y="96715"/>
            <a:ext cx="4211515" cy="812800"/>
          </a:xfrm>
        </p:spPr>
        <p:txBody>
          <a:bodyPr/>
          <a:lstStyle/>
          <a:p>
            <a:r>
              <a:rPr lang="en-US" sz="2000" dirty="0" smtClean="0"/>
              <a:t>Single sensor calibration procedure (part 3)</a:t>
            </a:r>
          </a:p>
        </p:txBody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8069" y="1089394"/>
            <a:ext cx="5864469" cy="3728792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600" dirty="0" smtClean="0"/>
              <a:t>To perform a fresh air zero:</a:t>
            </a:r>
          </a:p>
          <a:p>
            <a:pPr lvl="1">
              <a:spcBef>
                <a:spcPct val="0"/>
              </a:spcBef>
              <a:spcAft>
                <a:spcPts val="1800"/>
              </a:spcAft>
            </a:pPr>
            <a:r>
              <a:rPr lang="en-US" sz="1600" dirty="0" smtClean="0"/>
              <a:t>Make sure the sensor is exposed to fresh, contaminant free air</a:t>
            </a:r>
          </a:p>
          <a:p>
            <a:pPr lvl="1">
              <a:spcBef>
                <a:spcPct val="0"/>
              </a:spcBef>
              <a:spcAft>
                <a:spcPts val="1800"/>
              </a:spcAft>
            </a:pPr>
            <a:r>
              <a:rPr lang="en-US" sz="1600" dirty="0" smtClean="0"/>
              <a:t>Make sure to remove the </a:t>
            </a:r>
            <a:r>
              <a:rPr lang="en-US" sz="1600" dirty="0" err="1" smtClean="0"/>
              <a:t>cal</a:t>
            </a:r>
            <a:r>
              <a:rPr lang="en-US" sz="1600" dirty="0" smtClean="0"/>
              <a:t> adapter if you are using the surrounding air to adjust the sensor</a:t>
            </a:r>
          </a:p>
          <a:p>
            <a:pPr lvl="1">
              <a:spcBef>
                <a:spcPct val="0"/>
              </a:spcBef>
              <a:spcAft>
                <a:spcPts val="1800"/>
              </a:spcAft>
            </a:pPr>
            <a:r>
              <a:rPr lang="en-US" sz="1600" dirty="0" smtClean="0"/>
              <a:t>The “Zero” screen will show the current reading </a:t>
            </a:r>
          </a:p>
          <a:p>
            <a:pPr lvl="1">
              <a:spcBef>
                <a:spcPct val="0"/>
              </a:spcBef>
              <a:spcAft>
                <a:spcPts val="1800"/>
              </a:spcAft>
            </a:pPr>
            <a:r>
              <a:rPr lang="en-US" sz="1600" dirty="0" smtClean="0"/>
              <a:t>Press “Start” to begin the fresh air adjustment</a:t>
            </a:r>
          </a:p>
          <a:p>
            <a:pPr lvl="1">
              <a:spcBef>
                <a:spcPct val="0"/>
              </a:spcBef>
              <a:spcAft>
                <a:spcPts val="1800"/>
              </a:spcAft>
            </a:pPr>
            <a:r>
              <a:rPr lang="en-US" sz="1600" dirty="0" smtClean="0"/>
              <a:t>An “OK” indicates when the procedure is complete, after which the screen returns to the “Zero” screen</a:t>
            </a:r>
          </a:p>
          <a:p>
            <a:pPr lvl="1">
              <a:spcBef>
                <a:spcPct val="0"/>
              </a:spcBef>
              <a:spcAft>
                <a:spcPts val="1800"/>
              </a:spcAft>
            </a:pPr>
            <a:endParaRPr lang="en-US" sz="1600" dirty="0" smtClean="0"/>
          </a:p>
          <a:p>
            <a:pPr>
              <a:spcBef>
                <a:spcPct val="0"/>
              </a:spcBef>
              <a:spcAft>
                <a:spcPts val="1800"/>
              </a:spcAft>
            </a:pPr>
            <a:endParaRPr lang="en-US" sz="1600" dirty="0"/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1" t="25256" r="41232" b="62949"/>
          <a:stretch/>
        </p:blipFill>
        <p:spPr bwMode="auto">
          <a:xfrm>
            <a:off x="6787662" y="3923173"/>
            <a:ext cx="1960680" cy="938973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0" t="27692" r="40367" b="60513"/>
          <a:stretch/>
        </p:blipFill>
        <p:spPr bwMode="auto">
          <a:xfrm>
            <a:off x="6814034" y="597877"/>
            <a:ext cx="1971400" cy="949576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0" t="27692" r="40367" b="60384"/>
          <a:stretch/>
        </p:blipFill>
        <p:spPr bwMode="auto">
          <a:xfrm>
            <a:off x="6796450" y="1688131"/>
            <a:ext cx="1968248" cy="958362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64" t="27821" r="40402" b="60384"/>
          <a:stretch/>
        </p:blipFill>
        <p:spPr bwMode="auto">
          <a:xfrm>
            <a:off x="6770077" y="5033627"/>
            <a:ext cx="1987057" cy="96724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3" t="27821" r="40441" b="60384"/>
          <a:stretch/>
        </p:blipFill>
        <p:spPr bwMode="auto">
          <a:xfrm>
            <a:off x="6805245" y="2787168"/>
            <a:ext cx="1966125" cy="94077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18992" y="4800598"/>
            <a:ext cx="3934461" cy="1169551"/>
          </a:xfrm>
          <a:prstGeom prst="rect">
            <a:avLst/>
          </a:prstGeom>
          <a:solidFill>
            <a:srgbClr val="FF8585"/>
          </a:solidFill>
          <a:ln w="25400">
            <a:solidFill>
              <a:schemeClr val="bg1"/>
            </a:solidFill>
          </a:ln>
          <a:effectLst>
            <a:outerShdw dist="101600" dir="2700000" algn="ctr" rotWithShape="0">
              <a:schemeClr val="bg1">
                <a:lumMod val="50000"/>
                <a:lumOff val="50000"/>
              </a:schemeClr>
            </a:outerShdw>
          </a:effectLst>
        </p:spPr>
        <p:txBody>
          <a:bodyPr wrap="square" lIns="182880" tIns="91440" rIns="182880" bIns="91440" rtlCol="0">
            <a:spAutoFit/>
          </a:bodyPr>
          <a:lstStyle/>
          <a:p>
            <a:pPr algn="l"/>
            <a:r>
              <a:rPr lang="en-US" sz="1600" i="1" dirty="0" smtClean="0">
                <a:solidFill>
                  <a:schemeClr val="bg1"/>
                </a:solidFill>
              </a:rPr>
              <a:t>You MUST save the results of the fresh air or calibration adjustment or they will not be saved to the instrument’s memory!</a:t>
            </a:r>
            <a:endParaRPr lang="en-US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21289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Line 3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7798777" y="4739054"/>
            <a:ext cx="1345223" cy="2118946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798777" y="4739054"/>
            <a:ext cx="1345223" cy="2118946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>
          <a:xfrm>
            <a:off x="2048607" y="96715"/>
            <a:ext cx="4211515" cy="812800"/>
          </a:xfrm>
        </p:spPr>
        <p:txBody>
          <a:bodyPr/>
          <a:lstStyle/>
          <a:p>
            <a:r>
              <a:rPr lang="en-US" sz="2000" dirty="0" smtClean="0"/>
              <a:t>Saving single-sensor “Zero” and “Calibration” results (part 4)</a:t>
            </a:r>
          </a:p>
        </p:txBody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784" y="1221279"/>
            <a:ext cx="5864469" cy="3728792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600" dirty="0" smtClean="0"/>
              <a:t>If you do not deliberately save the results, after a few minutes the instrument will return to normal operation and the results </a:t>
            </a:r>
            <a:r>
              <a:rPr lang="en-US" sz="1600" u="sng" dirty="0" smtClean="0"/>
              <a:t>will not be saved</a:t>
            </a:r>
            <a:r>
              <a:rPr lang="en-US" sz="1600" dirty="0" smtClean="0"/>
              <a:t>!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600" dirty="0" smtClean="0"/>
              <a:t>Press </a:t>
            </a:r>
            <a:r>
              <a:rPr lang="en-US" sz="1600" dirty="0"/>
              <a:t>“Exit</a:t>
            </a:r>
            <a:r>
              <a:rPr lang="en-US" sz="1600" dirty="0" smtClean="0"/>
              <a:t>” to save the results and return to normal operation</a:t>
            </a:r>
            <a:endParaRPr lang="en-US" sz="1600" dirty="0"/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600" dirty="0" smtClean="0"/>
              <a:t>Each time you press “Exit” you move up one level in the instrument program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600" dirty="0" smtClean="0"/>
              <a:t>The final screen will ask whether you want to “Save new adjustment?”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600" dirty="0" smtClean="0"/>
              <a:t>Press “Yes” to update the instrument memory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endParaRPr lang="en-US" sz="1600" dirty="0" smtClean="0"/>
          </a:p>
          <a:p>
            <a:pPr lvl="1">
              <a:spcBef>
                <a:spcPct val="0"/>
              </a:spcBef>
              <a:spcAft>
                <a:spcPts val="1800"/>
              </a:spcAft>
            </a:pPr>
            <a:endParaRPr lang="en-US" sz="1600" dirty="0" smtClean="0"/>
          </a:p>
          <a:p>
            <a:pPr>
              <a:spcBef>
                <a:spcPct val="0"/>
              </a:spcBef>
              <a:spcAft>
                <a:spcPts val="1800"/>
              </a:spcAft>
            </a:pPr>
            <a:endParaRPr lang="en-US" sz="1600" dirty="0"/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64" t="27821" r="40402" b="60384"/>
          <a:stretch/>
        </p:blipFill>
        <p:spPr bwMode="auto">
          <a:xfrm>
            <a:off x="6849208" y="404446"/>
            <a:ext cx="1941987" cy="1042023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0" t="27692" r="40367" b="60513"/>
          <a:stretch/>
        </p:blipFill>
        <p:spPr bwMode="auto">
          <a:xfrm>
            <a:off x="6840414" y="1644160"/>
            <a:ext cx="1969477" cy="948652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3" t="34288" r="54297" b="48959"/>
          <a:stretch>
            <a:fillRect/>
          </a:stretch>
        </p:blipFill>
        <p:spPr bwMode="auto">
          <a:xfrm>
            <a:off x="6831623" y="2787159"/>
            <a:ext cx="1982237" cy="975948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4" t="34409" r="54492" b="48698"/>
          <a:stretch/>
        </p:blipFill>
        <p:spPr bwMode="auto">
          <a:xfrm>
            <a:off x="6831622" y="3965331"/>
            <a:ext cx="1978269" cy="1009149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6" t="30384" r="39738" b="57949"/>
          <a:stretch/>
        </p:blipFill>
        <p:spPr bwMode="auto">
          <a:xfrm>
            <a:off x="6814037" y="5165243"/>
            <a:ext cx="1987063" cy="96299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59001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Line 3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7798777" y="4739054"/>
            <a:ext cx="1345223" cy="2118946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798777" y="4739054"/>
            <a:ext cx="1345223" cy="2118946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>
          <a:xfrm>
            <a:off x="2048607" y="96715"/>
            <a:ext cx="4211515" cy="812800"/>
          </a:xfrm>
        </p:spPr>
        <p:txBody>
          <a:bodyPr/>
          <a:lstStyle/>
          <a:p>
            <a:r>
              <a:rPr lang="en-US" sz="2000" dirty="0" smtClean="0"/>
              <a:t>Single sensor calibration procedure (part 5)</a:t>
            </a:r>
          </a:p>
        </p:txBody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670" y="1071807"/>
            <a:ext cx="5231422" cy="45085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600" dirty="0"/>
              <a:t>To perform a </a:t>
            </a:r>
            <a:r>
              <a:rPr lang="en-US" sz="1600" dirty="0" smtClean="0"/>
              <a:t>span Calibration:</a:t>
            </a:r>
            <a:endParaRPr lang="en-US" sz="1600" dirty="0"/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sz="1600" dirty="0" smtClean="0"/>
              <a:t>Choose the sensor to be calibrated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sz="1600" dirty="0" smtClean="0"/>
              <a:t>Choose “Calibrate” from the menu 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sz="1600" dirty="0" smtClean="0"/>
              <a:t>Make sure the calibration adapter, calibration gas and regulator are attached to the instrument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sz="1600" dirty="0" smtClean="0"/>
              <a:t>The “Span” calibration screen shows the “</a:t>
            </a:r>
            <a:r>
              <a:rPr lang="en-US" sz="1600" dirty="0" err="1" smtClean="0"/>
              <a:t>CalGas</a:t>
            </a:r>
            <a:r>
              <a:rPr lang="en-US" sz="1600" dirty="0" smtClean="0"/>
              <a:t>” concentration that the instrument will use to adjust the sensor 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sz="1600" dirty="0" smtClean="0"/>
              <a:t>Verify the concentration of gas in the cylinder matches the “</a:t>
            </a:r>
            <a:r>
              <a:rPr lang="en-US" sz="1600" dirty="0" err="1" smtClean="0"/>
              <a:t>CalGas</a:t>
            </a:r>
            <a:r>
              <a:rPr lang="en-US" sz="1600" dirty="0" smtClean="0"/>
              <a:t>” value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sz="1600" dirty="0" smtClean="0"/>
              <a:t>If needed, you can adjust the “</a:t>
            </a:r>
            <a:r>
              <a:rPr lang="en-US" sz="1600" dirty="0" err="1" smtClean="0"/>
              <a:t>CalGas</a:t>
            </a:r>
            <a:r>
              <a:rPr lang="en-US" sz="1600" dirty="0" smtClean="0"/>
              <a:t>” value by selecting “Gas” then using the arrow (↑↑ or ↓↓) buttons to change the concentration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sz="1600" dirty="0" smtClean="0"/>
              <a:t>Press “Exit” after you finish adjusting the “</a:t>
            </a:r>
            <a:r>
              <a:rPr lang="en-US" sz="1600" dirty="0" err="1" smtClean="0"/>
              <a:t>CalGas</a:t>
            </a:r>
            <a:r>
              <a:rPr lang="en-US" sz="1600" dirty="0" smtClean="0"/>
              <a:t>” concentration</a:t>
            </a:r>
            <a:endParaRPr lang="en-US" sz="1600" dirty="0"/>
          </a:p>
        </p:txBody>
      </p:sp>
      <p:pic>
        <p:nvPicPr>
          <p:cNvPr id="10445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7" t="34288" r="54297" b="48959"/>
          <a:stretch>
            <a:fillRect/>
          </a:stretch>
        </p:blipFill>
        <p:spPr bwMode="auto">
          <a:xfrm>
            <a:off x="6400799" y="2052946"/>
            <a:ext cx="2162909" cy="1033153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3" t="34288" r="54297" b="48959"/>
          <a:stretch>
            <a:fillRect/>
          </a:stretch>
        </p:blipFill>
        <p:spPr bwMode="auto">
          <a:xfrm>
            <a:off x="6374424" y="712175"/>
            <a:ext cx="2180492" cy="1063869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4" t="32564" r="29861" b="55770"/>
          <a:stretch/>
        </p:blipFill>
        <p:spPr bwMode="auto">
          <a:xfrm>
            <a:off x="6383211" y="3402621"/>
            <a:ext cx="2189287" cy="1028699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0" t="32393" r="29834" b="55684"/>
          <a:stretch/>
        </p:blipFill>
        <p:spPr bwMode="auto">
          <a:xfrm>
            <a:off x="6383216" y="4765430"/>
            <a:ext cx="2206868" cy="1037492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7602908" y="3525715"/>
            <a:ext cx="477224" cy="439614"/>
          </a:xfrm>
          <a:prstGeom prst="ellipse">
            <a:avLst/>
          </a:prstGeom>
          <a:noFill/>
          <a:ln w="38100" cmpd="sng" algn="ctr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7588254" y="4917830"/>
            <a:ext cx="477224" cy="439614"/>
          </a:xfrm>
          <a:prstGeom prst="ellipse">
            <a:avLst/>
          </a:prstGeom>
          <a:noFill/>
          <a:ln w="38100" cmpd="sng" algn="ctr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" name="Straight Connector 3"/>
          <p:cNvCxnSpPr>
            <a:endCxn id="13" idx="2"/>
          </p:cNvCxnSpPr>
          <p:nvPr/>
        </p:nvCxnSpPr>
        <p:spPr bwMode="auto">
          <a:xfrm flipV="1">
            <a:off x="5460023" y="3745522"/>
            <a:ext cx="2142885" cy="422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endCxn id="18" idx="2"/>
          </p:cNvCxnSpPr>
          <p:nvPr/>
        </p:nvCxnSpPr>
        <p:spPr bwMode="auto">
          <a:xfrm>
            <a:off x="5424854" y="4923692"/>
            <a:ext cx="2163400" cy="21394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6058795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Line 3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7798777" y="4739054"/>
            <a:ext cx="1345223" cy="2118946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471138" y="4739054"/>
            <a:ext cx="2672862" cy="2118946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>
          <a:xfrm>
            <a:off x="2048607" y="96715"/>
            <a:ext cx="4211515" cy="812800"/>
          </a:xfrm>
        </p:spPr>
        <p:txBody>
          <a:bodyPr/>
          <a:lstStyle/>
          <a:p>
            <a:r>
              <a:rPr lang="en-US" sz="2000" dirty="0" smtClean="0"/>
              <a:t>Single sensor calibration procedure (part 6)</a:t>
            </a:r>
          </a:p>
        </p:txBody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184" y="1071807"/>
            <a:ext cx="5917224" cy="45085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600" dirty="0"/>
              <a:t>To perform a </a:t>
            </a:r>
            <a:r>
              <a:rPr lang="en-US" sz="1600" dirty="0" smtClean="0"/>
              <a:t>span Calibration:</a:t>
            </a:r>
            <a:endParaRPr lang="en-US" sz="1600" dirty="0"/>
          </a:p>
          <a:p>
            <a:pPr lvl="1">
              <a:spcBef>
                <a:spcPct val="0"/>
              </a:spcBef>
              <a:spcAft>
                <a:spcPts val="1800"/>
              </a:spcAft>
            </a:pPr>
            <a:r>
              <a:rPr lang="en-US" sz="1600" dirty="0" smtClean="0"/>
              <a:t>The “Readout” shows the current sensor reading</a:t>
            </a:r>
          </a:p>
          <a:p>
            <a:pPr lvl="1">
              <a:spcBef>
                <a:spcPct val="0"/>
              </a:spcBef>
              <a:spcAft>
                <a:spcPts val="1800"/>
              </a:spcAft>
            </a:pPr>
            <a:r>
              <a:rPr lang="en-US" sz="1600" dirty="0" smtClean="0"/>
              <a:t>Open the regulator valve to begin flowing gas to the sensor</a:t>
            </a:r>
          </a:p>
          <a:p>
            <a:pPr lvl="1">
              <a:spcBef>
                <a:spcPct val="0"/>
              </a:spcBef>
              <a:spcAft>
                <a:spcPts val="1800"/>
              </a:spcAft>
            </a:pPr>
            <a:r>
              <a:rPr lang="en-US" sz="1600" dirty="0" smtClean="0"/>
              <a:t>The “Readout” number will begin to rise as the sensor is responds to the gas</a:t>
            </a:r>
          </a:p>
          <a:p>
            <a:pPr lvl="1">
              <a:spcBef>
                <a:spcPct val="0"/>
              </a:spcBef>
              <a:spcAft>
                <a:spcPts val="1800"/>
              </a:spcAft>
            </a:pPr>
            <a:r>
              <a:rPr lang="en-US" sz="1600" dirty="0" smtClean="0"/>
              <a:t>Press “Start” to begin the calibration adjustment</a:t>
            </a:r>
          </a:p>
          <a:p>
            <a:pPr lvl="1">
              <a:spcBef>
                <a:spcPct val="0"/>
              </a:spcBef>
              <a:spcAft>
                <a:spcPts val="1800"/>
              </a:spcAft>
            </a:pPr>
            <a:r>
              <a:rPr lang="en-US" sz="1600" dirty="0" smtClean="0"/>
              <a:t>The “Span” calibration screen will show an hour-glass icon while the sensor is being adjusted, then an “OK” message when the adjustment is complete</a:t>
            </a:r>
          </a:p>
          <a:p>
            <a:pPr lvl="1">
              <a:spcBef>
                <a:spcPct val="0"/>
              </a:spcBef>
              <a:spcAft>
                <a:spcPts val="1800"/>
              </a:spcAft>
            </a:pPr>
            <a:r>
              <a:rPr lang="en-US" sz="1600" dirty="0" smtClean="0"/>
              <a:t>Press “Exit” to return the instrument to normal operation.  </a:t>
            </a:r>
          </a:p>
          <a:p>
            <a:pPr lvl="1">
              <a:spcBef>
                <a:spcPct val="0"/>
              </a:spcBef>
              <a:spcAft>
                <a:spcPts val="1800"/>
              </a:spcAft>
            </a:pPr>
            <a:r>
              <a:rPr lang="en-US" sz="1600" dirty="0" smtClean="0"/>
              <a:t>Remember to “Save” the new adjustment or the results of the calibration will not be updated to the instrument memory</a:t>
            </a:r>
          </a:p>
          <a:p>
            <a:pPr lvl="1">
              <a:spcBef>
                <a:spcPct val="0"/>
              </a:spcBef>
              <a:spcAft>
                <a:spcPts val="1800"/>
              </a:spcAft>
            </a:pPr>
            <a:endParaRPr lang="en-US" sz="1600" dirty="0" smtClean="0"/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1" t="25256" r="41232" b="62949"/>
          <a:stretch/>
        </p:blipFill>
        <p:spPr bwMode="auto">
          <a:xfrm>
            <a:off x="6822830" y="3569696"/>
            <a:ext cx="1846385" cy="835253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0" t="32436" r="29786" b="55769"/>
          <a:stretch/>
        </p:blipFill>
        <p:spPr bwMode="auto">
          <a:xfrm>
            <a:off x="6849208" y="492371"/>
            <a:ext cx="1811215" cy="877009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7866678" y="413237"/>
            <a:ext cx="477224" cy="439614"/>
          </a:xfrm>
          <a:prstGeom prst="ellipse">
            <a:avLst/>
          </a:prstGeom>
          <a:noFill/>
          <a:ln w="38100" cmpd="sng" algn="ctr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" name="Straight Connector 3"/>
          <p:cNvCxnSpPr>
            <a:endCxn id="13" idx="2"/>
          </p:cNvCxnSpPr>
          <p:nvPr/>
        </p:nvCxnSpPr>
        <p:spPr bwMode="auto">
          <a:xfrm flipV="1">
            <a:off x="5943600" y="633044"/>
            <a:ext cx="1923078" cy="110783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758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06" t="32275" r="29820" b="55770"/>
          <a:stretch/>
        </p:blipFill>
        <p:spPr bwMode="auto">
          <a:xfrm>
            <a:off x="6840416" y="2549781"/>
            <a:ext cx="1837592" cy="888011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05" t="32468" r="29821" b="55770"/>
          <a:stretch/>
        </p:blipFill>
        <p:spPr bwMode="auto">
          <a:xfrm>
            <a:off x="6840416" y="1521075"/>
            <a:ext cx="1828799" cy="89317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Connector 20"/>
          <p:cNvCxnSpPr>
            <a:endCxn id="18" idx="2"/>
          </p:cNvCxnSpPr>
          <p:nvPr/>
        </p:nvCxnSpPr>
        <p:spPr bwMode="auto">
          <a:xfrm flipV="1">
            <a:off x="5873262" y="1691056"/>
            <a:ext cx="1934799" cy="116644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7808061" y="1471249"/>
            <a:ext cx="477224" cy="439614"/>
          </a:xfrm>
          <a:prstGeom prst="ellipse">
            <a:avLst/>
          </a:prstGeom>
          <a:noFill/>
          <a:ln w="38100" cmpd="sng" algn="ctr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7590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83" t="32436" r="29821" b="55769"/>
          <a:stretch/>
        </p:blipFill>
        <p:spPr bwMode="auto">
          <a:xfrm>
            <a:off x="6805248" y="4545627"/>
            <a:ext cx="1863967" cy="888023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6" t="30384" r="39738" b="57949"/>
          <a:stretch/>
        </p:blipFill>
        <p:spPr bwMode="auto">
          <a:xfrm>
            <a:off x="6814037" y="5602952"/>
            <a:ext cx="1863971" cy="903341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8016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5965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7" name="Rectangle 2"/>
          <p:cNvSpPr>
            <a:spLocks noChangeArrowheads="1"/>
          </p:cNvSpPr>
          <p:nvPr/>
        </p:nvSpPr>
        <p:spPr bwMode="auto">
          <a:xfrm>
            <a:off x="-133350" y="1495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endParaRPr lang="en-US"/>
          </a:p>
        </p:txBody>
      </p:sp>
      <p:sp>
        <p:nvSpPr>
          <p:cNvPr id="67588" name="Rectangle 3"/>
          <p:cNvSpPr>
            <a:spLocks noChangeArrowheads="1"/>
          </p:cNvSpPr>
          <p:nvPr/>
        </p:nvSpPr>
        <p:spPr bwMode="auto">
          <a:xfrm>
            <a:off x="1690688" y="1190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endParaRPr lang="en-US"/>
          </a:p>
        </p:txBody>
      </p:sp>
      <p:sp>
        <p:nvSpPr>
          <p:cNvPr id="67589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294063" y="1157288"/>
            <a:ext cx="5051425" cy="45085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GB" sz="1800" dirty="0" smtClean="0"/>
              <a:t>Standalone operation:</a:t>
            </a:r>
          </a:p>
          <a:p>
            <a:pPr lvl="2">
              <a:spcBef>
                <a:spcPct val="0"/>
              </a:spcBef>
              <a:spcAft>
                <a:spcPts val="1200"/>
              </a:spcAft>
            </a:pPr>
            <a:r>
              <a:rPr lang="en-GB" sz="1800" dirty="0" smtClean="0"/>
              <a:t>No computer required!	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GB" sz="1800" dirty="0" smtClean="0"/>
              <a:t>Docking station controlled by  instrument’s control buttons:</a:t>
            </a:r>
          </a:p>
          <a:p>
            <a:pPr lvl="2">
              <a:spcBef>
                <a:spcPct val="0"/>
              </a:spcBef>
              <a:spcAft>
                <a:spcPts val="1200"/>
              </a:spcAft>
            </a:pPr>
            <a:r>
              <a:rPr lang="de-DE" sz="1800" dirty="0" smtClean="0"/>
              <a:t>Push  "Test" for Bump Test</a:t>
            </a:r>
          </a:p>
          <a:p>
            <a:pPr lvl="2">
              <a:spcBef>
                <a:spcPct val="0"/>
              </a:spcBef>
              <a:spcAft>
                <a:spcPts val="1200"/>
              </a:spcAft>
            </a:pPr>
            <a:r>
              <a:rPr lang="de-DE" sz="1800" dirty="0" smtClean="0"/>
              <a:t>Push "Cal" for Auto Cal</a:t>
            </a:r>
          </a:p>
          <a:p>
            <a:pPr lvl="2">
              <a:spcBef>
                <a:spcPct val="0"/>
              </a:spcBef>
              <a:spcAft>
                <a:spcPts val="1200"/>
              </a:spcAft>
            </a:pPr>
            <a:r>
              <a:rPr lang="de-DE" sz="1800" dirty="0" smtClean="0"/>
              <a:t>Push "Cancel" to charge only</a:t>
            </a:r>
          </a:p>
        </p:txBody>
      </p:sp>
      <p:pic>
        <p:nvPicPr>
          <p:cNvPr id="67591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160338"/>
            <a:ext cx="6479398" cy="647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2" name="Rectangle 4"/>
          <p:cNvSpPr>
            <a:spLocks noGrp="1" noChangeArrowheads="1"/>
          </p:cNvSpPr>
          <p:nvPr>
            <p:ph type="title"/>
          </p:nvPr>
        </p:nvSpPr>
        <p:spPr>
          <a:xfrm>
            <a:off x="2795954" y="50800"/>
            <a:ext cx="5641609" cy="812800"/>
          </a:xfrm>
        </p:spPr>
        <p:txBody>
          <a:bodyPr/>
          <a:lstStyle/>
          <a:p>
            <a:r>
              <a:rPr lang="en-US" sz="2000" dirty="0" smtClean="0"/>
              <a:t>DS-400 Docking Station for daily bump check and / or periodic calibration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/>
          <p:cNvSpPr>
            <a:spLocks noChangeArrowheads="1"/>
          </p:cNvSpPr>
          <p:nvPr/>
        </p:nvSpPr>
        <p:spPr bwMode="auto">
          <a:xfrm>
            <a:off x="-133350" y="1495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endParaRPr lang="en-US"/>
          </a:p>
        </p:txBody>
      </p:sp>
      <p:sp>
        <p:nvSpPr>
          <p:cNvPr id="68612" name="Rectangle 3"/>
          <p:cNvSpPr>
            <a:spLocks noChangeArrowheads="1"/>
          </p:cNvSpPr>
          <p:nvPr/>
        </p:nvSpPr>
        <p:spPr bwMode="auto">
          <a:xfrm>
            <a:off x="1690688" y="1190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endParaRPr lang="en-US"/>
          </a:p>
        </p:txBody>
      </p:sp>
      <p:sp>
        <p:nvSpPr>
          <p:cNvPr id="68613" name="Rectangle 4"/>
          <p:cNvSpPr>
            <a:spLocks noGrp="1" noChangeArrowheads="1"/>
          </p:cNvSpPr>
          <p:nvPr>
            <p:ph type="title"/>
          </p:nvPr>
        </p:nvSpPr>
        <p:spPr>
          <a:xfrm>
            <a:off x="3156438" y="50800"/>
            <a:ext cx="5397012" cy="812800"/>
          </a:xfrm>
        </p:spPr>
        <p:txBody>
          <a:bodyPr/>
          <a:lstStyle/>
          <a:p>
            <a:r>
              <a:rPr lang="en-US" sz="2000" dirty="0" smtClean="0"/>
              <a:t>DS-404 Multi-inlet Docking Station for bump check and periodic calibration</a:t>
            </a:r>
          </a:p>
        </p:txBody>
      </p:sp>
      <p:sp>
        <p:nvSpPr>
          <p:cNvPr id="68614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974856" y="1157288"/>
            <a:ext cx="4755906" cy="45085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GB" sz="1800" dirty="0" smtClean="0"/>
              <a:t>Inlets for 4 cylinders of gas</a:t>
            </a:r>
            <a:endParaRPr lang="de-DE" sz="1800" dirty="0" smtClean="0"/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de-DE" sz="1800" dirty="0" smtClean="0"/>
              <a:t>Automatic Bump and Cal for 5, 6 and 7 channel instruments</a:t>
            </a:r>
            <a:endParaRPr lang="en-GB" sz="1800" dirty="0" smtClean="0"/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GB" sz="1800" dirty="0" smtClean="0"/>
              <a:t>Supports: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GB" sz="1800" dirty="0" smtClean="0"/>
              <a:t>Quad mix (O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, LEL, CO, H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S)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GB" sz="1800" dirty="0" smtClean="0"/>
              <a:t>5-mix with SO</a:t>
            </a:r>
            <a:r>
              <a:rPr lang="en-GB" sz="1800" baseline="-25000" dirty="0" smtClean="0"/>
              <a:t>2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GB" sz="1800" dirty="0" smtClean="0"/>
              <a:t>5-mix with CO</a:t>
            </a:r>
            <a:r>
              <a:rPr lang="en-GB" sz="1800" baseline="-25000" dirty="0" smtClean="0"/>
              <a:t>2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GB" sz="1800" dirty="0" smtClean="0"/>
              <a:t>Isobutylene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GB" sz="1800" dirty="0" smtClean="0"/>
              <a:t>HCN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GB" sz="1800" dirty="0" smtClean="0"/>
              <a:t>NO</a:t>
            </a:r>
            <a:r>
              <a:rPr lang="en-GB" sz="1800" baseline="-25000" dirty="0" smtClean="0"/>
              <a:t>2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GB" sz="1800" dirty="0" smtClean="0"/>
              <a:t>And other individual gases</a:t>
            </a:r>
            <a:endParaRPr lang="de-DE" sz="1800" dirty="0" smtClean="0"/>
          </a:p>
        </p:txBody>
      </p:sp>
      <p:grpSp>
        <p:nvGrpSpPr>
          <p:cNvPr id="68616" name="Group 5"/>
          <p:cNvGrpSpPr>
            <a:grpSpLocks/>
          </p:cNvGrpSpPr>
          <p:nvPr/>
        </p:nvGrpSpPr>
        <p:grpSpPr bwMode="auto">
          <a:xfrm>
            <a:off x="-1" y="365124"/>
            <a:ext cx="4202723" cy="6070845"/>
            <a:chOff x="123824" y="365238"/>
            <a:chExt cx="4316141" cy="6364516"/>
          </a:xfrm>
        </p:grpSpPr>
        <p:pic>
          <p:nvPicPr>
            <p:cNvPr id="68617" name="Picture 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8" t="903"/>
            <a:stretch>
              <a:fillRect/>
            </a:stretch>
          </p:blipFill>
          <p:spPr bwMode="auto">
            <a:xfrm>
              <a:off x="123824" y="365238"/>
              <a:ext cx="4316141" cy="636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18" name="Oval 4"/>
            <p:cNvSpPr>
              <a:spLocks noChangeArrowheads="1"/>
            </p:cNvSpPr>
            <p:nvPr/>
          </p:nvSpPr>
          <p:spPr bwMode="auto">
            <a:xfrm>
              <a:off x="1414463" y="966788"/>
              <a:ext cx="18288" cy="18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9" name="Oval 11"/>
            <p:cNvSpPr>
              <a:spLocks noChangeArrowheads="1"/>
            </p:cNvSpPr>
            <p:nvPr/>
          </p:nvSpPr>
          <p:spPr bwMode="auto">
            <a:xfrm>
              <a:off x="1407336" y="971566"/>
              <a:ext cx="18288" cy="18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0" name="Oval 12"/>
            <p:cNvSpPr>
              <a:spLocks noChangeArrowheads="1"/>
            </p:cNvSpPr>
            <p:nvPr/>
          </p:nvSpPr>
          <p:spPr bwMode="auto">
            <a:xfrm>
              <a:off x="1409717" y="988233"/>
              <a:ext cx="18288" cy="18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1" name="Oval 13"/>
            <p:cNvSpPr>
              <a:spLocks noChangeArrowheads="1"/>
            </p:cNvSpPr>
            <p:nvPr/>
          </p:nvSpPr>
          <p:spPr bwMode="auto">
            <a:xfrm>
              <a:off x="1409717" y="995376"/>
              <a:ext cx="18288" cy="18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2" name="Oval 14"/>
            <p:cNvSpPr>
              <a:spLocks noChangeArrowheads="1"/>
            </p:cNvSpPr>
            <p:nvPr/>
          </p:nvSpPr>
          <p:spPr bwMode="auto">
            <a:xfrm>
              <a:off x="1419241" y="973947"/>
              <a:ext cx="18288" cy="18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3" name="Oval 15"/>
            <p:cNvSpPr>
              <a:spLocks noChangeArrowheads="1"/>
            </p:cNvSpPr>
            <p:nvPr/>
          </p:nvSpPr>
          <p:spPr bwMode="auto">
            <a:xfrm>
              <a:off x="1295429" y="988233"/>
              <a:ext cx="18288" cy="18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4" name="Oval 16"/>
            <p:cNvSpPr>
              <a:spLocks noChangeArrowheads="1"/>
            </p:cNvSpPr>
            <p:nvPr/>
          </p:nvSpPr>
          <p:spPr bwMode="auto">
            <a:xfrm>
              <a:off x="1293048" y="988233"/>
              <a:ext cx="18288" cy="18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5" name="Oval 17"/>
            <p:cNvSpPr>
              <a:spLocks noChangeArrowheads="1"/>
            </p:cNvSpPr>
            <p:nvPr/>
          </p:nvSpPr>
          <p:spPr bwMode="auto">
            <a:xfrm>
              <a:off x="1295429" y="992995"/>
              <a:ext cx="18288" cy="18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6" name="Oval 18"/>
            <p:cNvSpPr>
              <a:spLocks noChangeArrowheads="1"/>
            </p:cNvSpPr>
            <p:nvPr/>
          </p:nvSpPr>
          <p:spPr bwMode="auto">
            <a:xfrm>
              <a:off x="2157351" y="964423"/>
              <a:ext cx="18288" cy="18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7" name="Oval 19"/>
            <p:cNvSpPr>
              <a:spLocks noChangeArrowheads="1"/>
            </p:cNvSpPr>
            <p:nvPr/>
          </p:nvSpPr>
          <p:spPr bwMode="auto">
            <a:xfrm>
              <a:off x="2331164" y="983471"/>
              <a:ext cx="18288" cy="18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8" name="Oval 21"/>
            <p:cNvSpPr>
              <a:spLocks noChangeArrowheads="1"/>
            </p:cNvSpPr>
            <p:nvPr/>
          </p:nvSpPr>
          <p:spPr bwMode="auto">
            <a:xfrm>
              <a:off x="2333545" y="990614"/>
              <a:ext cx="18288" cy="18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9" name="Oval 22"/>
            <p:cNvSpPr>
              <a:spLocks noChangeArrowheads="1"/>
            </p:cNvSpPr>
            <p:nvPr/>
          </p:nvSpPr>
          <p:spPr bwMode="auto">
            <a:xfrm>
              <a:off x="2438309" y="973947"/>
              <a:ext cx="18288" cy="18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0" name="Oval 23"/>
            <p:cNvSpPr>
              <a:spLocks noChangeArrowheads="1"/>
            </p:cNvSpPr>
            <p:nvPr/>
          </p:nvSpPr>
          <p:spPr bwMode="auto">
            <a:xfrm>
              <a:off x="2431166" y="981090"/>
              <a:ext cx="18288" cy="18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1" name="Oval 24"/>
            <p:cNvSpPr>
              <a:spLocks noChangeArrowheads="1"/>
            </p:cNvSpPr>
            <p:nvPr/>
          </p:nvSpPr>
          <p:spPr bwMode="auto">
            <a:xfrm>
              <a:off x="2428785" y="990614"/>
              <a:ext cx="18288" cy="18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2" name="Oval 25"/>
            <p:cNvSpPr>
              <a:spLocks noChangeArrowheads="1"/>
            </p:cNvSpPr>
            <p:nvPr/>
          </p:nvSpPr>
          <p:spPr bwMode="auto">
            <a:xfrm>
              <a:off x="2438309" y="990614"/>
              <a:ext cx="18288" cy="18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3" name="Oval 26"/>
            <p:cNvSpPr>
              <a:spLocks noChangeArrowheads="1"/>
            </p:cNvSpPr>
            <p:nvPr/>
          </p:nvSpPr>
          <p:spPr bwMode="auto">
            <a:xfrm>
              <a:off x="2416880" y="985852"/>
              <a:ext cx="18288" cy="18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4" name="Oval 27"/>
            <p:cNvSpPr>
              <a:spLocks noChangeArrowheads="1"/>
            </p:cNvSpPr>
            <p:nvPr/>
          </p:nvSpPr>
          <p:spPr bwMode="auto">
            <a:xfrm>
              <a:off x="2424023" y="962042"/>
              <a:ext cx="18288" cy="18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5" name="Oval 28"/>
            <p:cNvSpPr>
              <a:spLocks noChangeArrowheads="1"/>
            </p:cNvSpPr>
            <p:nvPr/>
          </p:nvSpPr>
          <p:spPr bwMode="auto">
            <a:xfrm>
              <a:off x="2421642" y="966804"/>
              <a:ext cx="18288" cy="18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6" name="Oval 29"/>
            <p:cNvSpPr>
              <a:spLocks noChangeArrowheads="1"/>
            </p:cNvSpPr>
            <p:nvPr/>
          </p:nvSpPr>
          <p:spPr bwMode="auto">
            <a:xfrm>
              <a:off x="1783534" y="978709"/>
              <a:ext cx="18288" cy="18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ChangeArrowheads="1"/>
          </p:cNvSpPr>
          <p:nvPr/>
        </p:nvSpPr>
        <p:spPr bwMode="auto">
          <a:xfrm>
            <a:off x="-133350" y="1495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endParaRPr lang="en-US"/>
          </a:p>
        </p:txBody>
      </p:sp>
      <p:sp>
        <p:nvSpPr>
          <p:cNvPr id="69636" name="Rectangle 3"/>
          <p:cNvSpPr>
            <a:spLocks noChangeArrowheads="1"/>
          </p:cNvSpPr>
          <p:nvPr/>
        </p:nvSpPr>
        <p:spPr bwMode="auto">
          <a:xfrm>
            <a:off x="1690688" y="1190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endParaRPr lang="en-US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4941277" y="1156311"/>
            <a:ext cx="391025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lvl1pPr marL="457200" indent="-4572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l" eaLnBrk="1" hangingPunct="1">
              <a:spcAft>
                <a:spcPts val="2400"/>
              </a:spcAft>
              <a:buFont typeface="Arial" pitchFamily="34" charset="0"/>
              <a:buChar char="•"/>
            </a:pPr>
            <a:r>
              <a:rPr lang="en-GB" sz="1800" i="1" dirty="0">
                <a:solidFill>
                  <a:schemeClr val="bg1"/>
                </a:solidFill>
                <a:cs typeface="Arial" charset="0"/>
              </a:rPr>
              <a:t>Standalone operation: DS-400 does not require connection to an external </a:t>
            </a:r>
            <a:r>
              <a:rPr lang="en-GB" sz="1800" i="1" dirty="0" smtClean="0">
                <a:solidFill>
                  <a:schemeClr val="bg1"/>
                </a:solidFill>
                <a:cs typeface="Arial" charset="0"/>
              </a:rPr>
              <a:t>computer</a:t>
            </a:r>
          </a:p>
          <a:p>
            <a:pPr marL="285750" indent="-285750" algn="l" eaLnBrk="1" hangingPunct="1">
              <a:spcAft>
                <a:spcPts val="2400"/>
              </a:spcAft>
              <a:buFont typeface="Arial" pitchFamily="34" charset="0"/>
              <a:buChar char="•"/>
            </a:pPr>
            <a:r>
              <a:rPr lang="en-GB" sz="1800" i="1" dirty="0">
                <a:solidFill>
                  <a:schemeClr val="bg1"/>
                </a:solidFill>
                <a:cs typeface="Arial" charset="0"/>
              </a:rPr>
              <a:t>Test results and other messages displayed on instrument LCD</a:t>
            </a:r>
          </a:p>
          <a:p>
            <a:pPr marL="285750" indent="-285750" algn="l" eaLnBrk="1" hangingPunct="1">
              <a:spcAft>
                <a:spcPts val="2400"/>
              </a:spcAft>
              <a:buFont typeface="Arial" pitchFamily="34" charset="0"/>
              <a:buChar char="•"/>
            </a:pPr>
            <a:endParaRPr lang="en-GB" sz="1800" i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title"/>
          </p:nvPr>
        </p:nvSpPr>
        <p:spPr>
          <a:xfrm>
            <a:off x="2189285" y="50800"/>
            <a:ext cx="6248278" cy="812800"/>
          </a:xfrm>
        </p:spPr>
        <p:txBody>
          <a:bodyPr/>
          <a:lstStyle/>
          <a:p>
            <a:r>
              <a:rPr lang="en-US" sz="2000" dirty="0" smtClean="0"/>
              <a:t>Using DS400 Docking Station for daily bump check and / or periodic calibration</a:t>
            </a:r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>
            <a:off x="0" y="976313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9640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114425"/>
            <a:ext cx="4860925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81163" y="101600"/>
            <a:ext cx="4122737" cy="812800"/>
          </a:xfrm>
        </p:spPr>
        <p:txBody>
          <a:bodyPr/>
          <a:lstStyle/>
          <a:p>
            <a:r>
              <a:rPr lang="en-US" sz="2000" dirty="0" smtClean="0"/>
              <a:t>Bump Test (Manual Procedure)</a:t>
            </a:r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6" t="45479" r="58307" b="32083"/>
          <a:stretch>
            <a:fillRect/>
          </a:stretch>
        </p:blipFill>
        <p:spPr bwMode="auto">
          <a:xfrm>
            <a:off x="6176963" y="387350"/>
            <a:ext cx="2520950" cy="131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3" y="1836738"/>
            <a:ext cx="2295525" cy="109061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0" t="31337" r="56543" b="51671"/>
          <a:stretch>
            <a:fillRect/>
          </a:stretch>
        </p:blipFill>
        <p:spPr bwMode="auto">
          <a:xfrm>
            <a:off x="6321425" y="3128963"/>
            <a:ext cx="2316163" cy="1136650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40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4486275"/>
            <a:ext cx="2295525" cy="109061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1" name="Picture 8" descr="IMG_4438 outlin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645" y="3129700"/>
            <a:ext cx="4806950" cy="36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452" y="1115157"/>
            <a:ext cx="5025537" cy="45085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600" dirty="0" smtClean="0"/>
              <a:t>Make sure the instrument is located in fresh air, turn on, and allow to warm up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600" dirty="0" smtClean="0"/>
              <a:t>Note readings, and perform fresh air zero if necessary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600" dirty="0" smtClean="0"/>
              <a:t>Attach calibration adapter; instrument will display "</a:t>
            </a:r>
            <a:r>
              <a:rPr lang="en-US" sz="1600" dirty="0" err="1" smtClean="0"/>
              <a:t>AutoCal</a:t>
            </a:r>
            <a:r>
              <a:rPr lang="en-US" sz="1600" dirty="0" smtClean="0"/>
              <a:t> menu"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600" dirty="0" smtClean="0"/>
              <a:t>Press "Exit"  to show normal gas reading screen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600" dirty="0" smtClean="0"/>
              <a:t>Flow gas to sensors; alarms should activate, and readings should stabilize at expected values (if sensors fail to respond        properly, instrument should be          calibrated before further use)  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600" dirty="0" smtClean="0"/>
              <a:t>Turn off gas, remove </a:t>
            </a:r>
            <a:r>
              <a:rPr lang="en-US" sz="1600" dirty="0" err="1" smtClean="0"/>
              <a:t>cal</a:t>
            </a:r>
            <a:r>
              <a:rPr lang="en-US" sz="1600" dirty="0" smtClean="0"/>
              <a:t> adapter                  and allow readings to stabilize                         at fresh air values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-133350" y="1495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endParaRPr lang="en-US"/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1690688" y="1190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>
          <a:xfrm>
            <a:off x="2118945" y="50800"/>
            <a:ext cx="6318617" cy="812800"/>
          </a:xfrm>
        </p:spPr>
        <p:txBody>
          <a:bodyPr/>
          <a:lstStyle/>
          <a:p>
            <a:r>
              <a:rPr lang="en-US" sz="2000" dirty="0" smtClean="0"/>
              <a:t>Using DS-400 Docking Station for daily bump check and / or periodic calibration</a:t>
            </a: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44514" y="1219689"/>
            <a:ext cx="3526324" cy="45085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sz="1800" dirty="0" smtClean="0"/>
              <a:t>Using DS-400 allows instrument to record "Bump Test" as specific event in instrument's memory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sz="1800" dirty="0" smtClean="0"/>
              <a:t>It is possible to set a "Bump Test Due" date in the instrument's memory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sz="1800" dirty="0" smtClean="0"/>
              <a:t>Only way to reset next "Bump Test Due" date is by means of DS-400 Docking Station</a:t>
            </a:r>
          </a:p>
        </p:txBody>
      </p:sp>
      <p:pic>
        <p:nvPicPr>
          <p:cNvPr id="7066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714375"/>
            <a:ext cx="476885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-133350" y="1495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endParaRPr lang="en-US"/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1690688" y="1190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>
          <a:xfrm>
            <a:off x="2875085" y="50800"/>
            <a:ext cx="5562477" cy="812800"/>
          </a:xfrm>
        </p:spPr>
        <p:txBody>
          <a:bodyPr/>
          <a:lstStyle/>
          <a:p>
            <a:r>
              <a:rPr lang="en-US" sz="2000" dirty="0" smtClean="0"/>
              <a:t>Using DS-400 Docking Station for daily bump check and / or periodic calibration</a:t>
            </a:r>
          </a:p>
        </p:txBody>
      </p:sp>
      <p:sp>
        <p:nvSpPr>
          <p:cNvPr id="71685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68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485900"/>
            <a:ext cx="442912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705100" y="1092200"/>
            <a:ext cx="6000750" cy="45085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800" dirty="0" smtClean="0"/>
              <a:t>Make sure DS-400 attached to test gas and power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800" dirty="0" smtClean="0"/>
              <a:t>Make sure the instrument is located in fresh air, turn on, and allow to warm up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800" dirty="0" smtClean="0"/>
              <a:t>Note instrument readings, and perform fresh air zero if necessary</a:t>
            </a:r>
            <a:r>
              <a:rPr lang="en-GB" sz="1800" dirty="0" smtClean="0"/>
              <a:t> 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800" dirty="0" smtClean="0"/>
              <a:t>Place instrument in DS-400 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GB" sz="1800" dirty="0" smtClean="0"/>
              <a:t>Docking station controlled by  instrument’s control buttons:</a:t>
            </a:r>
            <a:endParaRPr lang="en-US" sz="1800" dirty="0" smtClean="0"/>
          </a:p>
          <a:p>
            <a:pPr lvl="4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de-DE" sz="1800" dirty="0" smtClean="0"/>
              <a:t>Push  "Test" for Bump Test</a:t>
            </a:r>
          </a:p>
          <a:p>
            <a:pPr lvl="4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de-DE" sz="1800" dirty="0" smtClean="0"/>
              <a:t>Push "Cal" for Auto Cal</a:t>
            </a:r>
          </a:p>
          <a:p>
            <a:pPr lvl="4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de-DE" sz="1800" dirty="0" smtClean="0"/>
              <a:t>Push "Cancel" to charge only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Line 2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title"/>
          </p:nvPr>
        </p:nvSpPr>
        <p:spPr>
          <a:xfrm>
            <a:off x="1681163" y="101600"/>
            <a:ext cx="6686550" cy="812800"/>
          </a:xfrm>
        </p:spPr>
        <p:txBody>
          <a:bodyPr/>
          <a:lstStyle/>
          <a:p>
            <a:r>
              <a:rPr lang="en-US" sz="2000" dirty="0" smtClean="0"/>
              <a:t>How to do bump test  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4488" y="1054100"/>
            <a:ext cx="4010025" cy="450850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Make sure instrument turned on</a:t>
            </a:r>
          </a:p>
          <a:p>
            <a:pPr lvl="1"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Best if instrument allowed to warm-up at least 5 minutes before bump test</a:t>
            </a: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Make sure Docking Station plugged in and connected to gas</a:t>
            </a:r>
          </a:p>
          <a:p>
            <a:pPr lvl="1"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Higher inlet is for fresh air</a:t>
            </a:r>
          </a:p>
          <a:p>
            <a:pPr lvl="1"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Lower inlet is for span gas</a:t>
            </a: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Place instrument in Docking Station</a:t>
            </a: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Instrument display will indicate status and results of test</a:t>
            </a:r>
          </a:p>
        </p:txBody>
      </p:sp>
      <p:pic>
        <p:nvPicPr>
          <p:cNvPr id="72709" name="Picture 3" descr="DSCF02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222375"/>
            <a:ext cx="4394200" cy="38290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ChangeArrowheads="1"/>
          </p:cNvSpPr>
          <p:nvPr/>
        </p:nvSpPr>
        <p:spPr bwMode="auto">
          <a:xfrm>
            <a:off x="0" y="1179514"/>
            <a:ext cx="9144000" cy="466737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2" name="Line 2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3" name="Rectangle 3"/>
          <p:cNvSpPr>
            <a:spLocks noGrp="1" noChangeArrowheads="1"/>
          </p:cNvSpPr>
          <p:nvPr>
            <p:ph type="title"/>
          </p:nvPr>
        </p:nvSpPr>
        <p:spPr>
          <a:xfrm>
            <a:off x="1681163" y="101600"/>
            <a:ext cx="4286250" cy="812800"/>
          </a:xfrm>
        </p:spPr>
        <p:txBody>
          <a:bodyPr/>
          <a:lstStyle/>
          <a:p>
            <a:r>
              <a:rPr lang="en-US" sz="2000" dirty="0" smtClean="0"/>
              <a:t>How to do bump test  </a:t>
            </a:r>
          </a:p>
        </p:txBody>
      </p:sp>
      <p:sp>
        <p:nvSpPr>
          <p:cNvPr id="7373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4489" y="1168400"/>
            <a:ext cx="5528774" cy="45085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sz="1800" dirty="0" smtClean="0"/>
              <a:t>After 10 second count-down;  Docking Station automatically performs bump test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sz="1800" dirty="0" smtClean="0"/>
              <a:t>Instrument screen shows a check mark besides each sensor as bump check completed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sz="1800" dirty="0" smtClean="0"/>
              <a:t>If instrument is not removed from Docking Station; 5 minutes after test completed instrument automatically turns off and goes into charging mode</a:t>
            </a:r>
          </a:p>
        </p:txBody>
      </p:sp>
      <p:pic>
        <p:nvPicPr>
          <p:cNvPr id="73735" name="Picture 5" descr="041206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8"/>
          <a:stretch>
            <a:fillRect/>
          </a:stretch>
        </p:blipFill>
        <p:spPr bwMode="auto">
          <a:xfrm>
            <a:off x="6235700" y="0"/>
            <a:ext cx="29083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6" descr="041206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1"/>
          <a:stretch>
            <a:fillRect/>
          </a:stretch>
        </p:blipFill>
        <p:spPr bwMode="auto">
          <a:xfrm>
            <a:off x="6240463" y="2382838"/>
            <a:ext cx="2903537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7" descr="G460_04120605_kl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4865688"/>
            <a:ext cx="2917825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8" name="Line 8"/>
          <p:cNvSpPr>
            <a:spLocks noChangeShapeType="1"/>
          </p:cNvSpPr>
          <p:nvPr/>
        </p:nvSpPr>
        <p:spPr bwMode="auto">
          <a:xfrm>
            <a:off x="6238875" y="0"/>
            <a:ext cx="14288" cy="6858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1277939"/>
            <a:ext cx="9144000" cy="500856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6" name="Line 4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757" name="Picture 5" descr="041206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8"/>
          <a:stretch>
            <a:fillRect/>
          </a:stretch>
        </p:blipFill>
        <p:spPr bwMode="auto">
          <a:xfrm>
            <a:off x="6235700" y="0"/>
            <a:ext cx="29083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6" descr="041206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1"/>
          <a:stretch>
            <a:fillRect/>
          </a:stretch>
        </p:blipFill>
        <p:spPr bwMode="auto">
          <a:xfrm>
            <a:off x="6240463" y="2382838"/>
            <a:ext cx="2903537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9" name="Picture 7" descr="G460_04120605_kl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4865688"/>
            <a:ext cx="2917825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411163" y="227013"/>
            <a:ext cx="5599112" cy="701675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sz="2000" dirty="0" smtClean="0"/>
              <a:t>DS400 Docking Station</a:t>
            </a:r>
          </a:p>
        </p:txBody>
      </p:sp>
      <p:sp>
        <p:nvSpPr>
          <p:cNvPr id="74761" name="Line 9"/>
          <p:cNvSpPr>
            <a:spLocks noChangeShapeType="1"/>
          </p:cNvSpPr>
          <p:nvPr/>
        </p:nvSpPr>
        <p:spPr bwMode="auto">
          <a:xfrm>
            <a:off x="6238875" y="0"/>
            <a:ext cx="14288" cy="6858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551840" y="1157898"/>
            <a:ext cx="5312629" cy="5284788"/>
          </a:xfrm>
          <a:noFill/>
        </p:spPr>
        <p:txBody>
          <a:bodyPr/>
          <a:lstStyle/>
          <a:p>
            <a:pPr marL="381000" indent="-381000" algn="l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de-DE" sz="1600" dirty="0" smtClean="0"/>
              <a:t> Bump-Test includes: </a:t>
            </a:r>
          </a:p>
          <a:p>
            <a:pPr marL="838200" lvl="1" indent="-381000" algn="l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de-DE" sz="1600" dirty="0" smtClean="0"/>
              <a:t>Visual alarm function </a:t>
            </a:r>
          </a:p>
          <a:p>
            <a:pPr marL="838200" lvl="1" indent="-381000" algn="l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de-DE" sz="1600" dirty="0" smtClean="0"/>
              <a:t>Audible alarm function </a:t>
            </a:r>
          </a:p>
          <a:p>
            <a:pPr marL="838200" lvl="1" indent="-381000" algn="l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de-DE" sz="1600" dirty="0" smtClean="0"/>
              <a:t>Time for activation to alarm 1 </a:t>
            </a:r>
          </a:p>
          <a:p>
            <a:pPr marL="838200" lvl="1" indent="-381000" algn="l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de-DE" sz="1600" dirty="0" smtClean="0"/>
              <a:t>Time for activationto alarm 2 </a:t>
            </a:r>
          </a:p>
          <a:p>
            <a:pPr marL="838200" lvl="1" indent="-381000" algn="l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de-DE" sz="1600" dirty="0" smtClean="0"/>
              <a:t>Time to t50</a:t>
            </a:r>
          </a:p>
          <a:p>
            <a:pPr marL="381000" indent="-381000" algn="l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de-DE" sz="1600" dirty="0" smtClean="0"/>
              <a:t> Calibration Test Includes:</a:t>
            </a:r>
          </a:p>
          <a:p>
            <a:pPr marL="838200" lvl="1" indent="-381000" algn="l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de-DE" sz="1600" dirty="0" smtClean="0"/>
              <a:t>Fresh air zero adjustment</a:t>
            </a:r>
          </a:p>
          <a:p>
            <a:pPr marL="838200" lvl="1" indent="-381000" algn="l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de-DE" sz="1600" dirty="0" smtClean="0"/>
              <a:t>Span calibration adjustment</a:t>
            </a:r>
          </a:p>
          <a:p>
            <a:pPr marL="381000" indent="-381000" algn="l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de-DE" sz="1600" dirty="0" smtClean="0"/>
              <a:t> All test results:</a:t>
            </a:r>
          </a:p>
          <a:p>
            <a:pPr marL="838200" lvl="1" indent="-381000" algn="l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de-DE" sz="1600" dirty="0" smtClean="0"/>
              <a:t>Stored to instrument memory</a:t>
            </a:r>
          </a:p>
          <a:p>
            <a:pPr marL="838200" lvl="1" indent="-381000" algn="l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de-DE" sz="1600" dirty="0" smtClean="0"/>
              <a:t>Stored to flash memory card in Docking Station </a:t>
            </a:r>
            <a:endParaRPr lang="en-US" sz="1600" dirty="0" smtClean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>
          <a:xfrm>
            <a:off x="2400300" y="101600"/>
            <a:ext cx="3567114" cy="812800"/>
          </a:xfrm>
        </p:spPr>
        <p:txBody>
          <a:bodyPr/>
          <a:lstStyle/>
          <a:p>
            <a:r>
              <a:rPr lang="en-US" sz="2000" dirty="0" smtClean="0"/>
              <a:t>What to do if instrument fails bump test  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8747" y="1203569"/>
            <a:ext cx="5336931" cy="45085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Red color warning screen and message indicates bump test failed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This means instrument needs to be “</a:t>
            </a:r>
            <a:r>
              <a:rPr lang="en-US" sz="1800" dirty="0" err="1" smtClean="0"/>
              <a:t>Autocal</a:t>
            </a:r>
            <a:r>
              <a:rPr lang="en-US" sz="1800" dirty="0" smtClean="0"/>
              <a:t>” adjusted before further use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Remove instrument from Dock, and press “Reset” (center) control button to clear alarm message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Place instrument back in Dock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800" dirty="0" smtClean="0"/>
              <a:t>Before end of count down press </a:t>
            </a:r>
            <a:r>
              <a:rPr lang="en-US" sz="1800" dirty="0" err="1" smtClean="0"/>
              <a:t>Autocal</a:t>
            </a:r>
            <a:r>
              <a:rPr lang="en-US" sz="1800" dirty="0" smtClean="0"/>
              <a:t> button </a:t>
            </a:r>
          </a:p>
          <a:p>
            <a:pPr lvl="1">
              <a:spcBef>
                <a:spcPct val="0"/>
              </a:spcBef>
              <a:spcAft>
                <a:spcPts val="1800"/>
              </a:spcAft>
            </a:pPr>
            <a:endParaRPr lang="en-US" sz="1800" dirty="0" smtClean="0"/>
          </a:p>
        </p:txBody>
      </p:sp>
      <p:pic>
        <p:nvPicPr>
          <p:cNvPr id="75781" name="Picture 5" descr="041206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8"/>
          <a:stretch>
            <a:fillRect/>
          </a:stretch>
        </p:blipFill>
        <p:spPr bwMode="auto">
          <a:xfrm>
            <a:off x="6235700" y="0"/>
            <a:ext cx="29083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6" descr="041206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1"/>
          <a:stretch>
            <a:fillRect/>
          </a:stretch>
        </p:blipFill>
        <p:spPr bwMode="auto">
          <a:xfrm>
            <a:off x="6240463" y="2382838"/>
            <a:ext cx="2903537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Picture 7" descr="G460_04120605_kl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4865688"/>
            <a:ext cx="2917825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4" name="Line 8"/>
          <p:cNvSpPr>
            <a:spLocks noChangeShapeType="1"/>
          </p:cNvSpPr>
          <p:nvPr/>
        </p:nvSpPr>
        <p:spPr bwMode="auto">
          <a:xfrm>
            <a:off x="6238875" y="0"/>
            <a:ext cx="14288" cy="6858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52913" y="0"/>
            <a:ext cx="4395787" cy="1066800"/>
          </a:xfrm>
          <a:noFill/>
        </p:spPr>
        <p:txBody>
          <a:bodyPr anchor="ctr"/>
          <a:lstStyle/>
          <a:p>
            <a:r>
              <a:rPr lang="en-US" sz="2000" dirty="0" smtClean="0"/>
              <a:t>Questions?</a:t>
            </a:r>
          </a:p>
        </p:txBody>
      </p:sp>
      <p:sp>
        <p:nvSpPr>
          <p:cNvPr id="158723" name="Line 3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8724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5" t="12215" r="7916" b="25780"/>
          <a:stretch>
            <a:fillRect/>
          </a:stretch>
        </p:blipFill>
        <p:spPr bwMode="auto">
          <a:xfrm rot="-2823201">
            <a:off x="2326481" y="1640682"/>
            <a:ext cx="4738687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65113" y="946150"/>
            <a:ext cx="1966912" cy="484188"/>
          </a:xfrm>
        </p:spPr>
        <p:txBody>
          <a:bodyPr/>
          <a:lstStyle/>
          <a:p>
            <a:r>
              <a:rPr lang="en-US" sz="2000" dirty="0" smtClean="0"/>
              <a:t>Bump Test</a:t>
            </a:r>
          </a:p>
        </p:txBody>
      </p:sp>
      <p:sp>
        <p:nvSpPr>
          <p:cNvPr id="60419" name="Line 8"/>
          <p:cNvSpPr>
            <a:spLocks noChangeShapeType="1"/>
          </p:cNvSpPr>
          <p:nvPr/>
        </p:nvSpPr>
        <p:spPr bwMode="auto">
          <a:xfrm>
            <a:off x="0" y="1458913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146" y="379413"/>
            <a:ext cx="6207369" cy="4655901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042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8574" y="1541463"/>
            <a:ext cx="2424479" cy="45085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600" dirty="0" smtClean="0"/>
              <a:t>Response of sensors to Quad Mix (graphs)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600" dirty="0" smtClean="0"/>
              <a:t>Readings recorded while instrument operated in normal gas reading mode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sz="1600" dirty="0" smtClean="0"/>
              <a:t>Simultaneous response to all four gases, as well as match between </a:t>
            </a:r>
            <a:r>
              <a:rPr lang="en-US" sz="1600" dirty="0" err="1" smtClean="0"/>
              <a:t>cal</a:t>
            </a:r>
            <a:r>
              <a:rPr lang="en-US" sz="1600" dirty="0" smtClean="0"/>
              <a:t> gas concentrations and readings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title"/>
          </p:nvPr>
        </p:nvSpPr>
        <p:spPr>
          <a:xfrm>
            <a:off x="265113" y="946150"/>
            <a:ext cx="1966912" cy="484188"/>
          </a:xfrm>
        </p:spPr>
        <p:txBody>
          <a:bodyPr/>
          <a:lstStyle/>
          <a:p>
            <a:r>
              <a:rPr lang="en-US" sz="2000" dirty="0" smtClean="0"/>
              <a:t>Bump Test</a:t>
            </a:r>
          </a:p>
        </p:txBody>
      </p:sp>
      <p:sp>
        <p:nvSpPr>
          <p:cNvPr id="61443" name="Line 4"/>
          <p:cNvSpPr>
            <a:spLocks noChangeShapeType="1"/>
          </p:cNvSpPr>
          <p:nvPr/>
        </p:nvSpPr>
        <p:spPr bwMode="auto">
          <a:xfrm>
            <a:off x="0" y="1458913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2351088" cy="45085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70000"/>
              </a:spcAft>
            </a:pPr>
            <a:r>
              <a:rPr lang="en-US" sz="1600" dirty="0" smtClean="0"/>
              <a:t>Response of sensors to Quad Mix (table)</a:t>
            </a:r>
          </a:p>
          <a:p>
            <a:pPr>
              <a:spcBef>
                <a:spcPct val="0"/>
              </a:spcBef>
              <a:spcAft>
                <a:spcPct val="70000"/>
              </a:spcAft>
            </a:pPr>
            <a:r>
              <a:rPr lang="en-US" sz="1600" dirty="0" smtClean="0"/>
              <a:t>Readings recorded while instrument operated in normal gas reading mode</a:t>
            </a:r>
          </a:p>
          <a:p>
            <a:pPr>
              <a:spcBef>
                <a:spcPct val="0"/>
              </a:spcBef>
              <a:spcAft>
                <a:spcPct val="70000"/>
              </a:spcAft>
            </a:pPr>
            <a:r>
              <a:rPr lang="en-US" sz="1600" dirty="0" smtClean="0"/>
              <a:t>When a sensor is in alarm readings are recorded in red</a:t>
            </a:r>
          </a:p>
        </p:txBody>
      </p:sp>
      <p:pic>
        <p:nvPicPr>
          <p:cNvPr id="6144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379413"/>
            <a:ext cx="6559550" cy="4919662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Manual </a:t>
            </a:r>
            <a:r>
              <a:rPr lang="en-US" sz="2000" dirty="0" err="1" smtClean="0"/>
              <a:t>AutoCal</a:t>
            </a:r>
            <a:endParaRPr lang="en-US" sz="2000" dirty="0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4488" y="1054100"/>
            <a:ext cx="7062787" cy="4508500"/>
          </a:xfrm>
        </p:spPr>
        <p:txBody>
          <a:bodyPr/>
          <a:lstStyle/>
          <a:p>
            <a:r>
              <a:rPr lang="en-US" sz="1800" dirty="0" err="1" smtClean="0"/>
              <a:t>AutoCal</a:t>
            </a:r>
            <a:r>
              <a:rPr lang="en-US" sz="1800" dirty="0" smtClean="0"/>
              <a:t> allows instrument to be “Fresh air” or “Calibration” (span) adjusted if needed</a:t>
            </a:r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3"/>
          <a:srcRect l="42851" t="45479" r="22110" b="32083"/>
          <a:stretch>
            <a:fillRect/>
          </a:stretch>
        </p:blipFill>
        <p:spPr bwMode="auto">
          <a:xfrm>
            <a:off x="4170363" y="1989138"/>
            <a:ext cx="3716337" cy="1487363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ffectLst>
            <a:outerShdw dist="101600" dir="2700000" algn="ctr" rotWithShape="0">
              <a:schemeClr val="bg1">
                <a:lumMod val="50000"/>
                <a:lumOff val="50000"/>
              </a:schemeClr>
            </a:outerShdw>
          </a:effectLst>
          <a:extLst/>
        </p:spPr>
      </p:pic>
      <p:sp>
        <p:nvSpPr>
          <p:cNvPr id="62469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470" name="Picture 7" descr="IMG_4438 outlin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097" y="2696308"/>
            <a:ext cx="4806950" cy="36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9" t="26118" r="48209" b="57335"/>
          <a:stretch>
            <a:fillRect/>
          </a:stretch>
        </p:blipFill>
        <p:spPr bwMode="auto">
          <a:xfrm>
            <a:off x="1006476" y="3330454"/>
            <a:ext cx="2563202" cy="1242012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7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6" t="45479" r="58307" b="32083"/>
          <a:stretch>
            <a:fillRect/>
          </a:stretch>
        </p:blipFill>
        <p:spPr bwMode="auto">
          <a:xfrm>
            <a:off x="889856" y="1772628"/>
            <a:ext cx="2750160" cy="1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73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2" t="25998" r="48372" b="57335"/>
          <a:stretch>
            <a:fillRect/>
          </a:stretch>
        </p:blipFill>
        <p:spPr bwMode="auto">
          <a:xfrm>
            <a:off x="966544" y="4794007"/>
            <a:ext cx="2585549" cy="1264534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295400" y="3086100"/>
            <a:ext cx="381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 typeface="Wingdings" pitchFamily="2" charset="2"/>
              <a:buNone/>
            </a:pPr>
            <a:endParaRPr lang="en-US" sz="1600" i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-109538" y="577850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endParaRPr lang="en-US"/>
          </a:p>
        </p:txBody>
      </p:sp>
      <p:graphicFrame>
        <p:nvGraphicFramePr>
          <p:cNvPr id="6349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472008"/>
              </p:ext>
            </p:extLst>
          </p:nvPr>
        </p:nvGraphicFramePr>
        <p:xfrm>
          <a:off x="6122419" y="1186356"/>
          <a:ext cx="2581966" cy="1231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12" r:id="rId4" imgW="2514286" imgH="1238423" progId="Paint.Picture">
                  <p:embed/>
                </p:oleObj>
              </mc:Choice>
              <mc:Fallback>
                <p:oleObj r:id="rId4" imgW="2514286" imgH="1238423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2419" y="1186356"/>
                        <a:ext cx="2581966" cy="1231529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744964"/>
              </p:ext>
            </p:extLst>
          </p:nvPr>
        </p:nvGraphicFramePr>
        <p:xfrm>
          <a:off x="6128238" y="2642815"/>
          <a:ext cx="2558562" cy="1218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13" r:id="rId6" imgW="2514286" imgH="1238423" progId="Paint.Picture">
                  <p:embed/>
                </p:oleObj>
              </mc:Choice>
              <mc:Fallback>
                <p:oleObj r:id="rId6" imgW="2514286" imgH="1238423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8238" y="2642815"/>
                        <a:ext cx="2558562" cy="121896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77663"/>
              </p:ext>
            </p:extLst>
          </p:nvPr>
        </p:nvGraphicFramePr>
        <p:xfrm>
          <a:off x="6119447" y="4138250"/>
          <a:ext cx="2584937" cy="1232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14" r:id="rId8" imgW="2514286" imgH="1238423" progId="Paint.Picture">
                  <p:embed/>
                </p:oleObj>
              </mc:Choice>
              <mc:Fallback>
                <p:oleObj r:id="rId8" imgW="2514286" imgH="1238423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9447" y="4138250"/>
                        <a:ext cx="2584937" cy="1232946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5" name="Rectangle 8"/>
          <p:cNvSpPr>
            <a:spLocks noChangeArrowheads="1"/>
          </p:cNvSpPr>
          <p:nvPr/>
        </p:nvSpPr>
        <p:spPr bwMode="auto">
          <a:xfrm>
            <a:off x="3124200" y="1871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endParaRPr lang="en-US"/>
          </a:p>
        </p:txBody>
      </p:sp>
      <p:graphicFrame>
        <p:nvGraphicFramePr>
          <p:cNvPr id="6349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528373"/>
              </p:ext>
            </p:extLst>
          </p:nvPr>
        </p:nvGraphicFramePr>
        <p:xfrm>
          <a:off x="540117" y="1455738"/>
          <a:ext cx="2371725" cy="254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15" name="Bitmap Image" r:id="rId10" imgW="2316600" imgH="2560320" progId="Paint.Picture">
                  <p:embed/>
                </p:oleObj>
              </mc:Choice>
              <mc:Fallback>
                <p:oleObj name="Bitmap Image" r:id="rId10" imgW="2316600" imgH="2560320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117" y="1455738"/>
                        <a:ext cx="2371725" cy="25495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7" name="Text Box 10"/>
          <p:cNvSpPr txBox="1">
            <a:spLocks noChangeArrowheads="1"/>
          </p:cNvSpPr>
          <p:nvPr/>
        </p:nvSpPr>
        <p:spPr bwMode="auto">
          <a:xfrm>
            <a:off x="416167" y="4404215"/>
            <a:ext cx="2634763" cy="837152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ffectLst>
            <a:outerShdw dist="101600" dir="2700000" algn="ctr" rotWithShape="0">
              <a:schemeClr val="bg1">
                <a:lumMod val="50000"/>
                <a:lumOff val="50000"/>
              </a:schemeClr>
            </a:outerShdw>
          </a:effectLst>
          <a:extLst/>
        </p:spPr>
        <p:txBody>
          <a:bodyPr wrap="square" lIns="0" t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GB" sz="1600" i="1" dirty="0" smtClean="0">
                <a:solidFill>
                  <a:schemeClr val="bg1"/>
                </a:solidFill>
                <a:cs typeface="Arial" charset="0"/>
              </a:rPr>
              <a:t>  Attach </a:t>
            </a:r>
            <a:r>
              <a:rPr lang="en-GB" sz="1600" i="1" dirty="0" err="1">
                <a:solidFill>
                  <a:schemeClr val="bg1"/>
                </a:solidFill>
                <a:cs typeface="Arial" charset="0"/>
              </a:rPr>
              <a:t>cal</a:t>
            </a:r>
            <a:r>
              <a:rPr lang="en-GB" sz="1600" i="1" dirty="0">
                <a:solidFill>
                  <a:schemeClr val="bg1"/>
                </a:solidFill>
                <a:cs typeface="Arial" charset="0"/>
              </a:rPr>
              <a:t> cap to unit;</a:t>
            </a:r>
          </a:p>
          <a:p>
            <a:pPr algn="l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GB" sz="1600" i="1" dirty="0" smtClean="0">
                <a:solidFill>
                  <a:schemeClr val="bg1"/>
                </a:solidFill>
                <a:cs typeface="Arial" charset="0"/>
              </a:rPr>
              <a:t>  instrument automatically</a:t>
            </a:r>
          </a:p>
          <a:p>
            <a:pPr algn="l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GB" sz="1600" i="1" dirty="0" smtClean="0">
                <a:solidFill>
                  <a:schemeClr val="bg1"/>
                </a:solidFill>
                <a:cs typeface="Arial" charset="0"/>
              </a:rPr>
              <a:t>  enters “</a:t>
            </a:r>
            <a:r>
              <a:rPr lang="en-GB" sz="1600" i="1" dirty="0" err="1" smtClean="0">
                <a:solidFill>
                  <a:schemeClr val="bg1"/>
                </a:solidFill>
                <a:cs typeface="Arial" charset="0"/>
              </a:rPr>
              <a:t>AutoCal</a:t>
            </a:r>
            <a:r>
              <a:rPr lang="en-GB" sz="1600" i="1" dirty="0" smtClean="0">
                <a:solidFill>
                  <a:schemeClr val="bg1"/>
                </a:solidFill>
                <a:cs typeface="Arial" charset="0"/>
              </a:rPr>
              <a:t>” </a:t>
            </a:r>
            <a:r>
              <a:rPr lang="en-GB" sz="1600" i="1" dirty="0">
                <a:solidFill>
                  <a:schemeClr val="bg1"/>
                </a:solidFill>
                <a:cs typeface="Arial" charset="0"/>
              </a:rPr>
              <a:t>menu</a:t>
            </a:r>
            <a:r>
              <a:rPr lang="de-DE" sz="1600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3498" name="Rectangle 11"/>
          <p:cNvSpPr>
            <a:spLocks noChangeArrowheads="1"/>
          </p:cNvSpPr>
          <p:nvPr/>
        </p:nvSpPr>
        <p:spPr bwMode="auto">
          <a:xfrm>
            <a:off x="3044825" y="1289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endParaRPr lang="en-US"/>
          </a:p>
        </p:txBody>
      </p:sp>
      <p:sp>
        <p:nvSpPr>
          <p:cNvPr id="63499" name="Text Box 12"/>
          <p:cNvSpPr txBox="1">
            <a:spLocks noChangeArrowheads="1"/>
          </p:cNvSpPr>
          <p:nvPr/>
        </p:nvSpPr>
        <p:spPr bwMode="auto">
          <a:xfrm>
            <a:off x="3393830" y="1589210"/>
            <a:ext cx="2177562" cy="984885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ffectLst>
            <a:outerShdw dist="101600" dir="2700000" algn="ctr" rotWithShape="0">
              <a:schemeClr val="bg1">
                <a:lumMod val="50000"/>
                <a:lumOff val="50000"/>
              </a:schemeClr>
            </a:outerShdw>
          </a:effectLst>
          <a:extLst/>
        </p:spPr>
        <p:txBody>
          <a:bodyPr wrap="square" lIns="0" t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None/>
            </a:pPr>
            <a:r>
              <a:rPr lang="en-GB" sz="1600" i="1" dirty="0">
                <a:solidFill>
                  <a:schemeClr val="bg1"/>
                </a:solidFill>
                <a:cs typeface="Arial" charset="0"/>
              </a:rPr>
              <a:t>Choose ZERO or CAL and apply gas </a:t>
            </a:r>
            <a:br>
              <a:rPr lang="en-GB" sz="1600" i="1" dirty="0">
                <a:solidFill>
                  <a:schemeClr val="bg1"/>
                </a:solidFill>
                <a:cs typeface="Arial" charset="0"/>
              </a:rPr>
            </a:br>
            <a:r>
              <a:rPr lang="en-GB" sz="1600" i="1" dirty="0">
                <a:solidFill>
                  <a:schemeClr val="bg1"/>
                </a:solidFill>
                <a:cs typeface="Arial" charset="0"/>
              </a:rPr>
              <a:t>(if calibrating), e.g. an H</a:t>
            </a:r>
            <a:r>
              <a:rPr lang="en-GB" sz="1600" i="1" baseline="-30000" dirty="0">
                <a:solidFill>
                  <a:schemeClr val="bg1"/>
                </a:solidFill>
                <a:cs typeface="Arial" charset="0"/>
              </a:rPr>
              <a:t>2</a:t>
            </a:r>
            <a:r>
              <a:rPr lang="en-GB" sz="1600" i="1" dirty="0">
                <a:solidFill>
                  <a:schemeClr val="bg1"/>
                </a:solidFill>
                <a:cs typeface="Arial" charset="0"/>
              </a:rPr>
              <a:t>S/CO mix.</a:t>
            </a:r>
            <a:r>
              <a:rPr lang="de-DE" sz="1600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3500" name="Text Box 13"/>
          <p:cNvSpPr txBox="1">
            <a:spLocks noChangeArrowheads="1"/>
          </p:cNvSpPr>
          <p:nvPr/>
        </p:nvSpPr>
        <p:spPr bwMode="auto">
          <a:xfrm>
            <a:off x="3894992" y="2922589"/>
            <a:ext cx="1617785" cy="488950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ffectLst>
            <a:outerShdw dist="101600" dir="2700000" algn="ctr" rotWithShape="0">
              <a:schemeClr val="bg1">
                <a:lumMod val="50000"/>
                <a:lumOff val="50000"/>
              </a:schemeClr>
            </a:outerShdw>
          </a:effectLst>
          <a:extLst/>
        </p:spPr>
        <p:txBody>
          <a:bodyPr wrap="square" lIns="0" t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None/>
            </a:pPr>
            <a:r>
              <a:rPr lang="en-GB" sz="1600" i="1" dirty="0">
                <a:solidFill>
                  <a:schemeClr val="bg1"/>
                </a:solidFill>
                <a:cs typeface="Arial" charset="0"/>
              </a:rPr>
              <a:t>Adjustment is automatic</a:t>
            </a:r>
            <a:endParaRPr lang="de-DE" sz="1600" i="1" dirty="0">
              <a:solidFill>
                <a:schemeClr val="bg1"/>
              </a:solidFill>
            </a:endParaRPr>
          </a:p>
        </p:txBody>
      </p:sp>
      <p:sp>
        <p:nvSpPr>
          <p:cNvPr id="63501" name="Text Box 14"/>
          <p:cNvSpPr txBox="1">
            <a:spLocks noChangeArrowheads="1"/>
          </p:cNvSpPr>
          <p:nvPr/>
        </p:nvSpPr>
        <p:spPr bwMode="auto">
          <a:xfrm>
            <a:off x="3511061" y="4016376"/>
            <a:ext cx="2151185" cy="984885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ffectLst>
            <a:outerShdw dist="101600" dir="2700000" algn="ctr" rotWithShape="0">
              <a:schemeClr val="bg1">
                <a:lumMod val="50000"/>
                <a:lumOff val="50000"/>
              </a:schemeClr>
            </a:outerShdw>
          </a:effectLst>
          <a:extLst/>
        </p:spPr>
        <p:txBody>
          <a:bodyPr wrap="square" lIns="0" t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None/>
            </a:pPr>
            <a:r>
              <a:rPr lang="en-GB" sz="1600" i="1" dirty="0">
                <a:solidFill>
                  <a:schemeClr val="bg1"/>
                </a:solidFill>
                <a:cs typeface="Arial" charset="0"/>
              </a:rPr>
              <a:t>Display shows when </a:t>
            </a:r>
            <a:r>
              <a:rPr lang="en-GB" sz="1600" i="1" dirty="0" err="1">
                <a:solidFill>
                  <a:schemeClr val="bg1"/>
                </a:solidFill>
                <a:cs typeface="Arial" charset="0"/>
              </a:rPr>
              <a:t>cal</a:t>
            </a:r>
            <a:r>
              <a:rPr lang="en-GB" sz="1600" i="1" dirty="0">
                <a:solidFill>
                  <a:schemeClr val="bg1"/>
                </a:solidFill>
                <a:cs typeface="Arial" charset="0"/>
              </a:rPr>
              <a:t> adjust has been successfully completed</a:t>
            </a:r>
            <a:r>
              <a:rPr lang="de-DE" sz="1600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3502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4615962" y="-34925"/>
            <a:ext cx="3981937" cy="949325"/>
          </a:xfrm>
        </p:spPr>
        <p:txBody>
          <a:bodyPr/>
          <a:lstStyle/>
          <a:p>
            <a:r>
              <a:rPr lang="en-US" sz="2000" dirty="0" smtClean="0"/>
              <a:t>Attach Cal Cap to Enter Fresh Air and Span “</a:t>
            </a:r>
            <a:r>
              <a:rPr lang="en-US" sz="2000" dirty="0" err="1" smtClean="0"/>
              <a:t>AutoCal</a:t>
            </a:r>
            <a:r>
              <a:rPr lang="en-US" sz="2000" dirty="0" smtClean="0"/>
              <a:t>”</a:t>
            </a:r>
          </a:p>
        </p:txBody>
      </p:sp>
      <p:sp>
        <p:nvSpPr>
          <p:cNvPr id="63503" name="Line 17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" name="Straight Arrow Connector 2"/>
          <p:cNvCxnSpPr>
            <a:stCxn id="63499" idx="3"/>
          </p:cNvCxnSpPr>
          <p:nvPr/>
        </p:nvCxnSpPr>
        <p:spPr bwMode="auto">
          <a:xfrm flipV="1">
            <a:off x="5571392" y="2031023"/>
            <a:ext cx="337039" cy="5063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5521569" y="3112477"/>
            <a:ext cx="378069" cy="80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5644662" y="4583723"/>
            <a:ext cx="337039" cy="5063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2262554" y="4079631"/>
            <a:ext cx="216877" cy="32026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5" name="Line 17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t="3325" r="10160" b="5342"/>
          <a:stretch/>
        </p:blipFill>
        <p:spPr>
          <a:xfrm>
            <a:off x="341436" y="1362807"/>
            <a:ext cx="2320407" cy="3736729"/>
          </a:xfrm>
          <a:prstGeom prst="rect">
            <a:avLst/>
          </a:prstGeom>
        </p:spPr>
      </p:pic>
      <p:sp>
        <p:nvSpPr>
          <p:cNvPr id="64514" name="Rectangle 3"/>
          <p:cNvSpPr>
            <a:spLocks noChangeArrowheads="1"/>
          </p:cNvSpPr>
          <p:nvPr/>
        </p:nvSpPr>
        <p:spPr bwMode="auto">
          <a:xfrm>
            <a:off x="-109538" y="577850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endParaRPr lang="en-US"/>
          </a:p>
        </p:txBody>
      </p:sp>
      <p:graphicFrame>
        <p:nvGraphicFramePr>
          <p:cNvPr id="645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712932"/>
              </p:ext>
            </p:extLst>
          </p:nvPr>
        </p:nvGraphicFramePr>
        <p:xfrm>
          <a:off x="6462346" y="1124810"/>
          <a:ext cx="2224453" cy="1061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13" r:id="rId5" imgW="2514286" imgH="1238423" progId="Paint.Picture">
                  <p:embed/>
                </p:oleObj>
              </mc:Choice>
              <mc:Fallback>
                <p:oleObj r:id="rId5" imgW="2514286" imgH="1238423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2346" y="1124810"/>
                        <a:ext cx="2224453" cy="106100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610306"/>
              </p:ext>
            </p:extLst>
          </p:nvPr>
        </p:nvGraphicFramePr>
        <p:xfrm>
          <a:off x="6444762" y="2720246"/>
          <a:ext cx="2242038" cy="1068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14" r:id="rId7" imgW="2514286" imgH="1238423" progId="Paint.Picture">
                  <p:embed/>
                </p:oleObj>
              </mc:Choice>
              <mc:Fallback>
                <p:oleObj r:id="rId7" imgW="2514286" imgH="1238423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762" y="2720246"/>
                        <a:ext cx="2242038" cy="1068164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8" name="Rectangle 8"/>
          <p:cNvSpPr>
            <a:spLocks noChangeArrowheads="1"/>
          </p:cNvSpPr>
          <p:nvPr/>
        </p:nvSpPr>
        <p:spPr bwMode="auto">
          <a:xfrm>
            <a:off x="3124200" y="1871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endParaRPr lang="en-US"/>
          </a:p>
        </p:txBody>
      </p:sp>
      <p:sp>
        <p:nvSpPr>
          <p:cNvPr id="64520" name="Rectangle 11"/>
          <p:cNvSpPr>
            <a:spLocks noChangeArrowheads="1"/>
          </p:cNvSpPr>
          <p:nvPr/>
        </p:nvSpPr>
        <p:spPr bwMode="auto">
          <a:xfrm>
            <a:off x="3044825" y="1289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endParaRPr lang="en-US"/>
          </a:p>
        </p:txBody>
      </p:sp>
      <p:sp>
        <p:nvSpPr>
          <p:cNvPr id="64521" name="Text Box 12"/>
          <p:cNvSpPr txBox="1">
            <a:spLocks noChangeArrowheads="1"/>
          </p:cNvSpPr>
          <p:nvPr/>
        </p:nvSpPr>
        <p:spPr bwMode="auto">
          <a:xfrm>
            <a:off x="4018086" y="1184764"/>
            <a:ext cx="1966546" cy="984885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ffectLst>
            <a:outerShdw dist="101600" dir="2700000" algn="ctr" rotWithShape="0">
              <a:schemeClr val="bg1">
                <a:lumMod val="50000"/>
                <a:lumOff val="50000"/>
              </a:schemeClr>
            </a:outerShdw>
          </a:effectLst>
          <a:extLst/>
        </p:spPr>
        <p:txBody>
          <a:bodyPr wrap="square" lIns="0" t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None/>
            </a:pPr>
            <a:r>
              <a:rPr lang="en-GB" sz="1600" i="1" dirty="0">
                <a:solidFill>
                  <a:schemeClr val="bg1"/>
                </a:solidFill>
                <a:cs typeface="Arial" charset="0"/>
              </a:rPr>
              <a:t>Choose ZERO or CAL and apply gas </a:t>
            </a:r>
            <a:br>
              <a:rPr lang="en-GB" sz="1600" i="1" dirty="0">
                <a:solidFill>
                  <a:schemeClr val="bg1"/>
                </a:solidFill>
                <a:cs typeface="Arial" charset="0"/>
              </a:rPr>
            </a:br>
            <a:r>
              <a:rPr lang="en-GB" sz="1600" i="1" dirty="0">
                <a:solidFill>
                  <a:schemeClr val="bg1"/>
                </a:solidFill>
                <a:cs typeface="Arial" charset="0"/>
              </a:rPr>
              <a:t>(if calibrating), e.g. an H</a:t>
            </a:r>
            <a:r>
              <a:rPr lang="en-GB" sz="1600" i="1" baseline="-30000" dirty="0">
                <a:solidFill>
                  <a:schemeClr val="bg1"/>
                </a:solidFill>
                <a:cs typeface="Arial" charset="0"/>
              </a:rPr>
              <a:t>2</a:t>
            </a:r>
            <a:r>
              <a:rPr lang="en-GB" sz="1600" i="1" dirty="0">
                <a:solidFill>
                  <a:schemeClr val="bg1"/>
                </a:solidFill>
                <a:cs typeface="Arial" charset="0"/>
              </a:rPr>
              <a:t>S/CO mix.</a:t>
            </a:r>
            <a:r>
              <a:rPr lang="de-DE" sz="1600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4522" name="Text Box 13"/>
          <p:cNvSpPr txBox="1">
            <a:spLocks noChangeArrowheads="1"/>
          </p:cNvSpPr>
          <p:nvPr/>
        </p:nvSpPr>
        <p:spPr bwMode="auto">
          <a:xfrm>
            <a:off x="4217377" y="2984134"/>
            <a:ext cx="1828800" cy="488950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ffectLst>
            <a:outerShdw dist="101600" dir="2700000" algn="ctr" rotWithShape="0">
              <a:schemeClr val="bg1">
                <a:lumMod val="50000"/>
                <a:lumOff val="50000"/>
              </a:schemeClr>
            </a:outerShdw>
          </a:effectLst>
          <a:extLst/>
        </p:spPr>
        <p:txBody>
          <a:bodyPr lIns="0" t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None/>
            </a:pPr>
            <a:r>
              <a:rPr lang="en-GB" sz="1600" i="1" dirty="0">
                <a:solidFill>
                  <a:schemeClr val="bg1"/>
                </a:solidFill>
                <a:cs typeface="Arial" charset="0"/>
              </a:rPr>
              <a:t>Adjustment is automatic</a:t>
            </a:r>
            <a:endParaRPr lang="de-DE" sz="1600" i="1" dirty="0">
              <a:solidFill>
                <a:schemeClr val="bg1"/>
              </a:solidFill>
            </a:endParaRPr>
          </a:p>
        </p:txBody>
      </p:sp>
      <p:sp>
        <p:nvSpPr>
          <p:cNvPr id="64523" name="Text Box 14"/>
          <p:cNvSpPr txBox="1">
            <a:spLocks noChangeArrowheads="1"/>
          </p:cNvSpPr>
          <p:nvPr/>
        </p:nvSpPr>
        <p:spPr bwMode="auto">
          <a:xfrm>
            <a:off x="4281854" y="4341691"/>
            <a:ext cx="1670541" cy="1231106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ffectLst>
            <a:outerShdw dist="101600" dir="2700000" algn="ctr" rotWithShape="0">
              <a:schemeClr val="bg1">
                <a:lumMod val="50000"/>
                <a:lumOff val="50000"/>
              </a:schemeClr>
            </a:outerShdw>
          </a:effectLst>
          <a:extLst/>
        </p:spPr>
        <p:txBody>
          <a:bodyPr wrap="square" lIns="0" tIns="0" bIns="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None/>
            </a:pPr>
            <a:r>
              <a:rPr lang="en-GB" sz="1600" i="1" dirty="0">
                <a:solidFill>
                  <a:schemeClr val="bg1"/>
                </a:solidFill>
                <a:cs typeface="Arial" charset="0"/>
              </a:rPr>
              <a:t>Display shows when </a:t>
            </a:r>
            <a:r>
              <a:rPr lang="en-GB" sz="1600" i="1" dirty="0" err="1" smtClean="0">
                <a:solidFill>
                  <a:schemeClr val="bg1"/>
                </a:solidFill>
                <a:cs typeface="Arial" charset="0"/>
              </a:rPr>
              <a:t>AutoCal</a:t>
            </a:r>
            <a:r>
              <a:rPr lang="en-GB" sz="1600" i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GB" sz="1600" i="1" dirty="0">
                <a:solidFill>
                  <a:schemeClr val="bg1"/>
                </a:solidFill>
                <a:cs typeface="Arial" charset="0"/>
              </a:rPr>
              <a:t>adjust has been successfully completed</a:t>
            </a:r>
            <a:r>
              <a:rPr lang="de-DE" sz="1600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4524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1719263" y="-34925"/>
            <a:ext cx="6878637" cy="949325"/>
          </a:xfrm>
        </p:spPr>
        <p:txBody>
          <a:bodyPr/>
          <a:lstStyle/>
          <a:p>
            <a:r>
              <a:rPr lang="en-US" sz="2000" dirty="0" smtClean="0"/>
              <a:t>Can also enter “</a:t>
            </a:r>
            <a:r>
              <a:rPr lang="en-US" sz="2000" dirty="0" err="1" smtClean="0"/>
              <a:t>AutoCal</a:t>
            </a:r>
            <a:r>
              <a:rPr lang="en-US" sz="2000" dirty="0" smtClean="0"/>
              <a:t>” mode by pushing “Reset” and “Zoom” buttons at same time </a:t>
            </a:r>
          </a:p>
        </p:txBody>
      </p:sp>
      <p:cxnSp>
        <p:nvCxnSpPr>
          <p:cNvPr id="64533" name="Straight Arrow Connector 2"/>
          <p:cNvCxnSpPr>
            <a:cxnSpLocks noChangeShapeType="1"/>
          </p:cNvCxnSpPr>
          <p:nvPr/>
        </p:nvCxnSpPr>
        <p:spPr bwMode="auto">
          <a:xfrm>
            <a:off x="1890347" y="2690446"/>
            <a:ext cx="272561" cy="1169377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5964116" y="4698024"/>
            <a:ext cx="378069" cy="80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>
            <a:stCxn id="64522" idx="3"/>
          </p:cNvCxnSpPr>
          <p:nvPr/>
        </p:nvCxnSpPr>
        <p:spPr bwMode="auto">
          <a:xfrm flipV="1">
            <a:off x="6046177" y="2995247"/>
            <a:ext cx="351692" cy="23336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5987561" y="1573823"/>
            <a:ext cx="228601" cy="7114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7" name="Picture 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2" t="27828" r="40363" b="60385"/>
          <a:stretch/>
        </p:blipFill>
        <p:spPr bwMode="auto">
          <a:xfrm>
            <a:off x="6435970" y="4343005"/>
            <a:ext cx="2233246" cy="1092172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Straight Arrow Connector 2"/>
          <p:cNvCxnSpPr>
            <a:cxnSpLocks noChangeShapeType="1"/>
          </p:cNvCxnSpPr>
          <p:nvPr/>
        </p:nvCxnSpPr>
        <p:spPr bwMode="auto">
          <a:xfrm>
            <a:off x="2329962" y="2584938"/>
            <a:ext cx="256442" cy="1071932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19" name="Text Box 10"/>
          <p:cNvSpPr txBox="1">
            <a:spLocks noChangeArrowheads="1"/>
          </p:cNvSpPr>
          <p:nvPr/>
        </p:nvSpPr>
        <p:spPr bwMode="auto">
          <a:xfrm>
            <a:off x="1620714" y="3639285"/>
            <a:ext cx="2265487" cy="1415772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ffectLst>
            <a:outerShdw dist="101600" dir="2700000" algn="ctr" rotWithShape="0">
              <a:schemeClr val="bg1">
                <a:lumMod val="50000"/>
                <a:lumOff val="50000"/>
              </a:schemeClr>
            </a:outerShdw>
          </a:effectLst>
          <a:extLst/>
        </p:spPr>
        <p:txBody>
          <a:bodyPr wrap="square" lIns="0" tIns="91440" bIns="9144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82880" algn="l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GB" sz="1600" i="1" dirty="0">
                <a:solidFill>
                  <a:schemeClr val="bg1"/>
                </a:solidFill>
                <a:cs typeface="Arial" charset="0"/>
              </a:rPr>
              <a:t>Push “Reset” and “Zoom” at same time; instrument automatically enters </a:t>
            </a:r>
            <a:r>
              <a:rPr lang="en-GB" sz="1600" i="1" dirty="0" smtClean="0">
                <a:solidFill>
                  <a:schemeClr val="bg1"/>
                </a:solidFill>
                <a:cs typeface="Arial" charset="0"/>
              </a:rPr>
              <a:t>“</a:t>
            </a:r>
            <a:r>
              <a:rPr lang="en-GB" sz="1600" i="1" dirty="0" err="1" smtClean="0">
                <a:solidFill>
                  <a:schemeClr val="bg1"/>
                </a:solidFill>
                <a:cs typeface="Arial" charset="0"/>
              </a:rPr>
              <a:t>AutoCal</a:t>
            </a:r>
            <a:r>
              <a:rPr lang="en-GB" sz="1600" i="1" dirty="0" smtClean="0">
                <a:solidFill>
                  <a:schemeClr val="bg1"/>
                </a:solidFill>
                <a:cs typeface="Arial" charset="0"/>
              </a:rPr>
              <a:t>” </a:t>
            </a:r>
            <a:r>
              <a:rPr lang="en-GB" sz="1600" i="1" dirty="0">
                <a:solidFill>
                  <a:schemeClr val="bg1"/>
                </a:solidFill>
                <a:cs typeface="Arial" charset="0"/>
              </a:rPr>
              <a:t>menu</a:t>
            </a:r>
            <a:r>
              <a:rPr lang="de-DE" sz="1600" i="1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31884"/>
            <a:ext cx="4325815" cy="812800"/>
          </a:xfrm>
        </p:spPr>
        <p:txBody>
          <a:bodyPr/>
          <a:lstStyle/>
          <a:p>
            <a:r>
              <a:rPr lang="en-US" sz="2400" dirty="0" smtClean="0"/>
              <a:t>Calibration gas concentrations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5013" y="1216025"/>
            <a:ext cx="4813300" cy="45085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800" smtClean="0"/>
              <a:t>Best to use the default cal gas concentrations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800" smtClean="0"/>
              <a:t>Default GfG concentrations used to calibrate instrument: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1800" smtClean="0"/>
              <a:t>200 ppm CO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1800" smtClean="0"/>
              <a:t>20 ppm H</a:t>
            </a:r>
            <a:r>
              <a:rPr lang="en-US" sz="1800" baseline="-25000" smtClean="0"/>
              <a:t>2</a:t>
            </a:r>
            <a:r>
              <a:rPr lang="en-US" sz="1800" smtClean="0"/>
              <a:t>S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1800" smtClean="0"/>
              <a:t>50% LEL methane (CH</a:t>
            </a:r>
            <a:r>
              <a:rPr lang="en-US" sz="1800" baseline="-25000" smtClean="0"/>
              <a:t>4</a:t>
            </a:r>
            <a:r>
              <a:rPr lang="en-US" sz="1800" smtClean="0"/>
              <a:t>)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800" smtClean="0"/>
              <a:t>If you use different concentrations you must change instrument settings!</a:t>
            </a:r>
          </a:p>
        </p:txBody>
      </p:sp>
      <p:sp>
        <p:nvSpPr>
          <p:cNvPr id="65540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102" y="-1055077"/>
            <a:ext cx="3092898" cy="68580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>
          <a:xfrm>
            <a:off x="1969476" y="104409"/>
            <a:ext cx="4168287" cy="812800"/>
          </a:xfrm>
        </p:spPr>
        <p:txBody>
          <a:bodyPr/>
          <a:lstStyle/>
          <a:p>
            <a:r>
              <a:rPr lang="en-US" sz="2000" dirty="0" smtClean="0"/>
              <a:t>What should you do if you fail </a:t>
            </a:r>
            <a:r>
              <a:rPr lang="en-US" sz="2000" dirty="0" err="1" smtClean="0"/>
              <a:t>AutoCal</a:t>
            </a:r>
            <a:r>
              <a:rPr lang="en-US" sz="2000" dirty="0" smtClean="0"/>
              <a:t> adjustment?</a:t>
            </a:r>
          </a:p>
        </p:txBody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9886" y="1080599"/>
            <a:ext cx="5237163" cy="45085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600" dirty="0" err="1" smtClean="0">
                <a:cs typeface="Arial" charset="0"/>
              </a:rPr>
              <a:t>AutoCal</a:t>
            </a:r>
            <a:r>
              <a:rPr lang="en-US" sz="1600" dirty="0" smtClean="0">
                <a:cs typeface="Arial" charset="0"/>
              </a:rPr>
              <a:t> adjusts all of the sensors that can be adjusted based on the calibration gas being used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600" dirty="0" smtClean="0">
                <a:cs typeface="Arial" charset="0"/>
              </a:rPr>
              <a:t>The display will show an “Error” for any sensors that were not successfully adjusted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600" dirty="0" smtClean="0">
                <a:cs typeface="Arial" charset="0"/>
              </a:rPr>
              <a:t>The most common reasons for failing </a:t>
            </a:r>
            <a:r>
              <a:rPr lang="en-US" sz="1600" dirty="0" err="1" smtClean="0">
                <a:cs typeface="Arial" charset="0"/>
              </a:rPr>
              <a:t>AutoCal</a:t>
            </a:r>
            <a:r>
              <a:rPr lang="en-US" sz="1600" dirty="0" smtClean="0">
                <a:cs typeface="Arial" charset="0"/>
              </a:rPr>
              <a:t> adjustment are: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sz="1600" dirty="0" smtClean="0">
                <a:cs typeface="Arial" charset="0"/>
              </a:rPr>
              <a:t>Forgetting to attach the </a:t>
            </a:r>
            <a:r>
              <a:rPr lang="en-US" sz="1600" dirty="0" err="1" smtClean="0">
                <a:cs typeface="Arial" charset="0"/>
              </a:rPr>
              <a:t>cal</a:t>
            </a:r>
            <a:r>
              <a:rPr lang="en-US" sz="1600" dirty="0" smtClean="0">
                <a:cs typeface="Arial" charset="0"/>
              </a:rPr>
              <a:t> adapter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sz="1600" dirty="0" smtClean="0">
                <a:cs typeface="Arial" charset="0"/>
              </a:rPr>
              <a:t>Forgetting to turn on the flow of gas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sz="1600" dirty="0" smtClean="0">
                <a:cs typeface="Arial" charset="0"/>
              </a:rPr>
              <a:t>Empty calibration gas cylinder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sz="1600" dirty="0" smtClean="0">
                <a:cs typeface="Arial" charset="0"/>
              </a:rPr>
              <a:t>Wrong cylinder / wrong concentration(s) in calibration gas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sz="1600" dirty="0" smtClean="0">
                <a:cs typeface="Arial" charset="0"/>
              </a:rPr>
              <a:t>Gas has expired dating and is no longer usable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1600" dirty="0" smtClean="0">
                <a:cs typeface="Arial" charset="0"/>
              </a:rPr>
              <a:t>Before giving up, check the gas and fittings and try again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endParaRPr lang="en-US" sz="1600" dirty="0" smtClean="0">
              <a:cs typeface="Arial" charset="0"/>
            </a:endParaRPr>
          </a:p>
        </p:txBody>
      </p:sp>
      <p:pic>
        <p:nvPicPr>
          <p:cNvPr id="104463" name="Picture 19" descr="IMG_4438 outlin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742" y="4035914"/>
            <a:ext cx="3059112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Line 3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5542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63" t="27693" r="40402" b="60256"/>
          <a:stretch/>
        </p:blipFill>
        <p:spPr bwMode="auto">
          <a:xfrm>
            <a:off x="6427176" y="2795954"/>
            <a:ext cx="2280481" cy="1134207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009033"/>
              </p:ext>
            </p:extLst>
          </p:nvPr>
        </p:nvGraphicFramePr>
        <p:xfrm>
          <a:off x="6462346" y="227995"/>
          <a:ext cx="2224453" cy="1061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1" r:id="rId6" imgW="2514286" imgH="1238423" progId="Paint.Picture">
                  <p:embed/>
                </p:oleObj>
              </mc:Choice>
              <mc:Fallback>
                <p:oleObj r:id="rId6" imgW="2514286" imgH="123842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2346" y="227995"/>
                        <a:ext cx="2224453" cy="106100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077016"/>
              </p:ext>
            </p:extLst>
          </p:nvPr>
        </p:nvGraphicFramePr>
        <p:xfrm>
          <a:off x="6435970" y="1506907"/>
          <a:ext cx="2242038" cy="1068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2" r:id="rId8" imgW="2514286" imgH="1238423" progId="Paint.Picture">
                  <p:embed/>
                </p:oleObj>
              </mc:Choice>
              <mc:Fallback>
                <p:oleObj r:id="rId8" imgW="2514286" imgH="123842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5970" y="1506907"/>
                        <a:ext cx="2242038" cy="1068164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800387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reball">
  <a:themeElements>
    <a:clrScheme name="Fireball 1">
      <a:dk1>
        <a:srgbClr val="5F5F5F"/>
      </a:dk1>
      <a:lt1>
        <a:srgbClr val="FFFFCC"/>
      </a:lt1>
      <a:dk2>
        <a:srgbClr val="000000"/>
      </a:dk2>
      <a:lt2>
        <a:srgbClr val="FFCC66"/>
      </a:lt2>
      <a:accent1>
        <a:srgbClr val="FF9933"/>
      </a:accent1>
      <a:accent2>
        <a:srgbClr val="CC0066"/>
      </a:accent2>
      <a:accent3>
        <a:srgbClr val="AAAAAA"/>
      </a:accent3>
      <a:accent4>
        <a:srgbClr val="DADAAE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Firebal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ireball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ball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bal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31220</TotalTime>
  <Words>1690</Words>
  <Application>Microsoft Office PowerPoint</Application>
  <PresentationFormat>On-screen Show (4:3)</PresentationFormat>
  <Paragraphs>204</Paragraphs>
  <Slides>26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Fireball</vt:lpstr>
      <vt:lpstr>Bitmap Image</vt:lpstr>
      <vt:lpstr>PowerPoint Presentation</vt:lpstr>
      <vt:lpstr>Bump Test (Manual Procedure)</vt:lpstr>
      <vt:lpstr>Bump Test</vt:lpstr>
      <vt:lpstr>Bump Test</vt:lpstr>
      <vt:lpstr>Manual AutoCal</vt:lpstr>
      <vt:lpstr>Attach Cal Cap to Enter Fresh Air and Span “AutoCal”</vt:lpstr>
      <vt:lpstr>Can also enter “AutoCal” mode by pushing “Reset” and “Zoom” buttons at same time </vt:lpstr>
      <vt:lpstr>Calibration gas concentrations</vt:lpstr>
      <vt:lpstr>What should you do if you fail AutoCal adjustment?</vt:lpstr>
      <vt:lpstr>What if you check the gas and fittings but still fail AutoCal adjustment?</vt:lpstr>
      <vt:lpstr>Single sensor calibration procedure (part 1)</vt:lpstr>
      <vt:lpstr>Single sensor calibration procedure (part 2)</vt:lpstr>
      <vt:lpstr>Single sensor calibration procedure (part 3)</vt:lpstr>
      <vt:lpstr>Saving single-sensor “Zero” and “Calibration” results (part 4)</vt:lpstr>
      <vt:lpstr>Single sensor calibration procedure (part 5)</vt:lpstr>
      <vt:lpstr>Single sensor calibration procedure (part 6)</vt:lpstr>
      <vt:lpstr>DS-400 Docking Station for daily bump check and / or periodic calibration</vt:lpstr>
      <vt:lpstr>DS-404 Multi-inlet Docking Station for bump check and periodic calibration</vt:lpstr>
      <vt:lpstr>Using DS400 Docking Station for daily bump check and / or periodic calibration</vt:lpstr>
      <vt:lpstr>Using DS-400 Docking Station for daily bump check and / or periodic calibration</vt:lpstr>
      <vt:lpstr>Using DS-400 Docking Station for daily bump check and / or periodic calibration</vt:lpstr>
      <vt:lpstr>How to do bump test  </vt:lpstr>
      <vt:lpstr>How to do bump test  </vt:lpstr>
      <vt:lpstr>DS400 Docking Station</vt:lpstr>
      <vt:lpstr>What to do if instrument fails bump test  </vt:lpstr>
      <vt:lpstr>Questions?</vt:lpstr>
    </vt:vector>
  </TitlesOfParts>
  <Company>BW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Presentation</dc:title>
  <dc:creator>Robert Henderson</dc:creator>
  <cp:lastModifiedBy>Bob Henderson</cp:lastModifiedBy>
  <cp:revision>1069</cp:revision>
  <cp:lastPrinted>2000-12-02T23:41:38Z</cp:lastPrinted>
  <dcterms:created xsi:type="dcterms:W3CDTF">1998-10-08T14:52:24Z</dcterms:created>
  <dcterms:modified xsi:type="dcterms:W3CDTF">2013-01-11T17:27:10Z</dcterms:modified>
</cp:coreProperties>
</file>