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90" r:id="rId2"/>
    <p:sldMasterId id="2147483706" r:id="rId3"/>
    <p:sldMasterId id="2147483719" r:id="rId4"/>
    <p:sldMasterId id="2147483738" r:id="rId5"/>
    <p:sldMasterId id="2147483757" r:id="rId6"/>
    <p:sldMasterId id="2147483773" r:id="rId7"/>
    <p:sldMasterId id="2147483789" r:id="rId8"/>
  </p:sldMasterIdLst>
  <p:notesMasterIdLst>
    <p:notesMasterId r:id="rId225"/>
  </p:notesMasterIdLst>
  <p:handoutMasterIdLst>
    <p:handoutMasterId r:id="rId226"/>
  </p:handoutMasterIdLst>
  <p:sldIdLst>
    <p:sldId id="1199" r:id="rId9"/>
    <p:sldId id="1552" r:id="rId10"/>
    <p:sldId id="1553" r:id="rId11"/>
    <p:sldId id="1554" r:id="rId12"/>
    <p:sldId id="1592" r:id="rId13"/>
    <p:sldId id="1555" r:id="rId14"/>
    <p:sldId id="1556" r:id="rId15"/>
    <p:sldId id="1557" r:id="rId16"/>
    <p:sldId id="1558" r:id="rId17"/>
    <p:sldId id="1559" r:id="rId18"/>
    <p:sldId id="1560" r:id="rId19"/>
    <p:sldId id="1561" r:id="rId20"/>
    <p:sldId id="1818" r:id="rId21"/>
    <p:sldId id="1819" r:id="rId22"/>
    <p:sldId id="1820" r:id="rId23"/>
    <p:sldId id="1821" r:id="rId24"/>
    <p:sldId id="1822" r:id="rId25"/>
    <p:sldId id="1823" r:id="rId26"/>
    <p:sldId id="1824" r:id="rId27"/>
    <p:sldId id="1825" r:id="rId28"/>
    <p:sldId id="1826" r:id="rId29"/>
    <p:sldId id="1827" r:id="rId30"/>
    <p:sldId id="1866" r:id="rId31"/>
    <p:sldId id="1829" r:id="rId32"/>
    <p:sldId id="1830" r:id="rId33"/>
    <p:sldId id="1831" r:id="rId34"/>
    <p:sldId id="1832" r:id="rId35"/>
    <p:sldId id="1833" r:id="rId36"/>
    <p:sldId id="1834" r:id="rId37"/>
    <p:sldId id="1835" r:id="rId38"/>
    <p:sldId id="1836" r:id="rId39"/>
    <p:sldId id="1837" r:id="rId40"/>
    <p:sldId id="1838" r:id="rId41"/>
    <p:sldId id="1839" r:id="rId42"/>
    <p:sldId id="1840" r:id="rId43"/>
    <p:sldId id="1658" r:id="rId44"/>
    <p:sldId id="1659" r:id="rId45"/>
    <p:sldId id="1660" r:id="rId46"/>
    <p:sldId id="1661" r:id="rId47"/>
    <p:sldId id="1662" r:id="rId48"/>
    <p:sldId id="1663" r:id="rId49"/>
    <p:sldId id="1664" r:id="rId50"/>
    <p:sldId id="1665" r:id="rId51"/>
    <p:sldId id="1666" r:id="rId52"/>
    <p:sldId id="1667" r:id="rId53"/>
    <p:sldId id="1668" r:id="rId54"/>
    <p:sldId id="1669" r:id="rId55"/>
    <p:sldId id="1672" r:id="rId56"/>
    <p:sldId id="1673" r:id="rId57"/>
    <p:sldId id="1674" r:id="rId58"/>
    <p:sldId id="1676" r:id="rId59"/>
    <p:sldId id="1677" r:id="rId60"/>
    <p:sldId id="1680" r:id="rId61"/>
    <p:sldId id="1681" r:id="rId62"/>
    <p:sldId id="1682" r:id="rId63"/>
    <p:sldId id="1683" r:id="rId64"/>
    <p:sldId id="1684" r:id="rId65"/>
    <p:sldId id="1685" r:id="rId66"/>
    <p:sldId id="1686" r:id="rId67"/>
    <p:sldId id="1687" r:id="rId68"/>
    <p:sldId id="1675" r:id="rId69"/>
    <p:sldId id="1688" r:id="rId70"/>
    <p:sldId id="1689" r:id="rId71"/>
    <p:sldId id="1690" r:id="rId72"/>
    <p:sldId id="1691" r:id="rId73"/>
    <p:sldId id="1692" r:id="rId74"/>
    <p:sldId id="1693" r:id="rId75"/>
    <p:sldId id="1694" r:id="rId76"/>
    <p:sldId id="1695" r:id="rId77"/>
    <p:sldId id="1696" r:id="rId78"/>
    <p:sldId id="1697" r:id="rId79"/>
    <p:sldId id="1698" r:id="rId80"/>
    <p:sldId id="1841" r:id="rId81"/>
    <p:sldId id="1842" r:id="rId82"/>
    <p:sldId id="1843" r:id="rId83"/>
    <p:sldId id="1844" r:id="rId84"/>
    <p:sldId id="1845" r:id="rId85"/>
    <p:sldId id="1846" r:id="rId86"/>
    <p:sldId id="1847" r:id="rId87"/>
    <p:sldId id="1848" r:id="rId88"/>
    <p:sldId id="1849" r:id="rId89"/>
    <p:sldId id="1850" r:id="rId90"/>
    <p:sldId id="1851" r:id="rId91"/>
    <p:sldId id="1852" r:id="rId92"/>
    <p:sldId id="1853" r:id="rId93"/>
    <p:sldId id="1854" r:id="rId94"/>
    <p:sldId id="1855" r:id="rId95"/>
    <p:sldId id="1856" r:id="rId96"/>
    <p:sldId id="1857" r:id="rId97"/>
    <p:sldId id="1858" r:id="rId98"/>
    <p:sldId id="1859" r:id="rId99"/>
    <p:sldId id="1860" r:id="rId100"/>
    <p:sldId id="1861" r:id="rId101"/>
    <p:sldId id="1862" r:id="rId102"/>
    <p:sldId id="1863" r:id="rId103"/>
    <p:sldId id="1864" r:id="rId104"/>
    <p:sldId id="1865" r:id="rId105"/>
    <p:sldId id="1699" r:id="rId106"/>
    <p:sldId id="1700" r:id="rId107"/>
    <p:sldId id="1701" r:id="rId108"/>
    <p:sldId id="1702" r:id="rId109"/>
    <p:sldId id="1703" r:id="rId110"/>
    <p:sldId id="1704" r:id="rId111"/>
    <p:sldId id="1705" r:id="rId112"/>
    <p:sldId id="1706" r:id="rId113"/>
    <p:sldId id="1707" r:id="rId114"/>
    <p:sldId id="1708" r:id="rId115"/>
    <p:sldId id="1709" r:id="rId116"/>
    <p:sldId id="1710" r:id="rId117"/>
    <p:sldId id="1711" r:id="rId118"/>
    <p:sldId id="1712" r:id="rId119"/>
    <p:sldId id="1713" r:id="rId120"/>
    <p:sldId id="1714" r:id="rId121"/>
    <p:sldId id="1715" r:id="rId122"/>
    <p:sldId id="1716" r:id="rId123"/>
    <p:sldId id="1717" r:id="rId124"/>
    <p:sldId id="1718" r:id="rId125"/>
    <p:sldId id="1719" r:id="rId126"/>
    <p:sldId id="1720" r:id="rId127"/>
    <p:sldId id="1721" r:id="rId128"/>
    <p:sldId id="1722" r:id="rId129"/>
    <p:sldId id="1723" r:id="rId130"/>
    <p:sldId id="1724" r:id="rId131"/>
    <p:sldId id="1725" r:id="rId132"/>
    <p:sldId id="1726" r:id="rId133"/>
    <p:sldId id="1727" r:id="rId134"/>
    <p:sldId id="1728" r:id="rId135"/>
    <p:sldId id="1729" r:id="rId136"/>
    <p:sldId id="1730" r:id="rId137"/>
    <p:sldId id="1731" r:id="rId138"/>
    <p:sldId id="1732" r:id="rId139"/>
    <p:sldId id="1733" r:id="rId140"/>
    <p:sldId id="1734" r:id="rId141"/>
    <p:sldId id="1735" r:id="rId142"/>
    <p:sldId id="1736" r:id="rId143"/>
    <p:sldId id="1737" r:id="rId144"/>
    <p:sldId id="1738" r:id="rId145"/>
    <p:sldId id="1739" r:id="rId146"/>
    <p:sldId id="1740" r:id="rId147"/>
    <p:sldId id="1741" r:id="rId148"/>
    <p:sldId id="1742" r:id="rId149"/>
    <p:sldId id="1743" r:id="rId150"/>
    <p:sldId id="1744" r:id="rId151"/>
    <p:sldId id="1745" r:id="rId152"/>
    <p:sldId id="1746" r:id="rId153"/>
    <p:sldId id="1747" r:id="rId154"/>
    <p:sldId id="1748" r:id="rId155"/>
    <p:sldId id="1749" r:id="rId156"/>
    <p:sldId id="1750" r:id="rId157"/>
    <p:sldId id="1751" r:id="rId158"/>
    <p:sldId id="1752" r:id="rId159"/>
    <p:sldId id="1753" r:id="rId160"/>
    <p:sldId id="1754" r:id="rId161"/>
    <p:sldId id="1755" r:id="rId162"/>
    <p:sldId id="1756" r:id="rId163"/>
    <p:sldId id="1757" r:id="rId164"/>
    <p:sldId id="1758" r:id="rId165"/>
    <p:sldId id="1759" r:id="rId166"/>
    <p:sldId id="1760" r:id="rId167"/>
    <p:sldId id="1761" r:id="rId168"/>
    <p:sldId id="1762" r:id="rId169"/>
    <p:sldId id="1763" r:id="rId170"/>
    <p:sldId id="1764" r:id="rId171"/>
    <p:sldId id="1765" r:id="rId172"/>
    <p:sldId id="1766" r:id="rId173"/>
    <p:sldId id="1767" r:id="rId174"/>
    <p:sldId id="1768" r:id="rId175"/>
    <p:sldId id="1769" r:id="rId176"/>
    <p:sldId id="1770" r:id="rId177"/>
    <p:sldId id="1771" r:id="rId178"/>
    <p:sldId id="1772" r:id="rId179"/>
    <p:sldId id="1773" r:id="rId180"/>
    <p:sldId id="1774" r:id="rId181"/>
    <p:sldId id="1775" r:id="rId182"/>
    <p:sldId id="1776" r:id="rId183"/>
    <p:sldId id="1777" r:id="rId184"/>
    <p:sldId id="1778" r:id="rId185"/>
    <p:sldId id="1779" r:id="rId186"/>
    <p:sldId id="1780" r:id="rId187"/>
    <p:sldId id="1781" r:id="rId188"/>
    <p:sldId id="1782" r:id="rId189"/>
    <p:sldId id="1783" r:id="rId190"/>
    <p:sldId id="1784" r:id="rId191"/>
    <p:sldId id="1785" r:id="rId192"/>
    <p:sldId id="1786" r:id="rId193"/>
    <p:sldId id="1787" r:id="rId194"/>
    <p:sldId id="1788" r:id="rId195"/>
    <p:sldId id="1789" r:id="rId196"/>
    <p:sldId id="1790" r:id="rId197"/>
    <p:sldId id="1791" r:id="rId198"/>
    <p:sldId id="1792" r:id="rId199"/>
    <p:sldId id="1793" r:id="rId200"/>
    <p:sldId id="1794" r:id="rId201"/>
    <p:sldId id="1795" r:id="rId202"/>
    <p:sldId id="1796" r:id="rId203"/>
    <p:sldId id="1797" r:id="rId204"/>
    <p:sldId id="1798" r:id="rId205"/>
    <p:sldId id="1799" r:id="rId206"/>
    <p:sldId id="1800" r:id="rId207"/>
    <p:sldId id="1801" r:id="rId208"/>
    <p:sldId id="1802" r:id="rId209"/>
    <p:sldId id="1803" r:id="rId210"/>
    <p:sldId id="1804" r:id="rId211"/>
    <p:sldId id="1805" r:id="rId212"/>
    <p:sldId id="1806" r:id="rId213"/>
    <p:sldId id="1807" r:id="rId214"/>
    <p:sldId id="1808" r:id="rId215"/>
    <p:sldId id="1809" r:id="rId216"/>
    <p:sldId id="1810" r:id="rId217"/>
    <p:sldId id="1811" r:id="rId218"/>
    <p:sldId id="1812" r:id="rId219"/>
    <p:sldId id="1813" r:id="rId220"/>
    <p:sldId id="1814" r:id="rId221"/>
    <p:sldId id="1815" r:id="rId222"/>
    <p:sldId id="1816" r:id="rId223"/>
    <p:sldId id="1817" r:id="rId224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8585"/>
    <a:srgbClr val="C1DAFF"/>
    <a:srgbClr val="0075CC"/>
    <a:srgbClr val="FF6D6D"/>
    <a:srgbClr val="00FF00"/>
    <a:srgbClr val="5864C0"/>
    <a:srgbClr val="FFE7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25496" autoAdjust="0"/>
    <p:restoredTop sz="95396" autoAdjust="0"/>
  </p:normalViewPr>
  <p:slideViewPr>
    <p:cSldViewPr snapToGrid="0">
      <p:cViewPr>
        <p:scale>
          <a:sx n="87" d="100"/>
          <a:sy n="87" d="100"/>
        </p:scale>
        <p:origin x="-1171" y="-67"/>
      </p:cViewPr>
      <p:guideLst>
        <p:guide orient="horz" pos="1014"/>
        <p:guide pos="4558"/>
      </p:guideLst>
    </p:cSldViewPr>
  </p:slideViewPr>
  <p:outlineViewPr>
    <p:cViewPr>
      <p:scale>
        <a:sx n="33" d="100"/>
        <a:sy n="33" d="100"/>
      </p:scale>
      <p:origin x="0" y="2002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1302" y="-60"/>
      </p:cViewPr>
      <p:guideLst>
        <p:guide orient="horz" pos="3024"/>
        <p:guide pos="2305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63" Type="http://schemas.openxmlformats.org/officeDocument/2006/relationships/slide" Target="slides/slide55.xml"/><Relationship Id="rId84" Type="http://schemas.openxmlformats.org/officeDocument/2006/relationships/slide" Target="slides/slide76.xml"/><Relationship Id="rId138" Type="http://schemas.openxmlformats.org/officeDocument/2006/relationships/slide" Target="slides/slide130.xml"/><Relationship Id="rId159" Type="http://schemas.openxmlformats.org/officeDocument/2006/relationships/slide" Target="slides/slide151.xml"/><Relationship Id="rId170" Type="http://schemas.openxmlformats.org/officeDocument/2006/relationships/slide" Target="slides/slide162.xml"/><Relationship Id="rId191" Type="http://schemas.openxmlformats.org/officeDocument/2006/relationships/slide" Target="slides/slide183.xml"/><Relationship Id="rId205" Type="http://schemas.openxmlformats.org/officeDocument/2006/relationships/slide" Target="slides/slide197.xml"/><Relationship Id="rId226" Type="http://schemas.openxmlformats.org/officeDocument/2006/relationships/handoutMaster" Target="handoutMasters/handoutMaster1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53" Type="http://schemas.openxmlformats.org/officeDocument/2006/relationships/slide" Target="slides/slide45.xml"/><Relationship Id="rId74" Type="http://schemas.openxmlformats.org/officeDocument/2006/relationships/slide" Target="slides/slide66.xml"/><Relationship Id="rId128" Type="http://schemas.openxmlformats.org/officeDocument/2006/relationships/slide" Target="slides/slide120.xml"/><Relationship Id="rId149" Type="http://schemas.openxmlformats.org/officeDocument/2006/relationships/slide" Target="slides/slide141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7.xml"/><Relationship Id="rId160" Type="http://schemas.openxmlformats.org/officeDocument/2006/relationships/slide" Target="slides/slide152.xml"/><Relationship Id="rId181" Type="http://schemas.openxmlformats.org/officeDocument/2006/relationships/slide" Target="slides/slide173.xml"/><Relationship Id="rId216" Type="http://schemas.openxmlformats.org/officeDocument/2006/relationships/slide" Target="slides/slide208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134" Type="http://schemas.openxmlformats.org/officeDocument/2006/relationships/slide" Target="slides/slide126.xml"/><Relationship Id="rId139" Type="http://schemas.openxmlformats.org/officeDocument/2006/relationships/slide" Target="slides/slide13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50" Type="http://schemas.openxmlformats.org/officeDocument/2006/relationships/slide" Target="slides/slide142.xml"/><Relationship Id="rId155" Type="http://schemas.openxmlformats.org/officeDocument/2006/relationships/slide" Target="slides/slide147.xml"/><Relationship Id="rId171" Type="http://schemas.openxmlformats.org/officeDocument/2006/relationships/slide" Target="slides/slide163.xml"/><Relationship Id="rId176" Type="http://schemas.openxmlformats.org/officeDocument/2006/relationships/slide" Target="slides/slide168.xml"/><Relationship Id="rId192" Type="http://schemas.openxmlformats.org/officeDocument/2006/relationships/slide" Target="slides/slide184.xml"/><Relationship Id="rId197" Type="http://schemas.openxmlformats.org/officeDocument/2006/relationships/slide" Target="slides/slide189.xml"/><Relationship Id="rId206" Type="http://schemas.openxmlformats.org/officeDocument/2006/relationships/slide" Target="slides/slide198.xml"/><Relationship Id="rId227" Type="http://schemas.openxmlformats.org/officeDocument/2006/relationships/presProps" Target="presProps.xml"/><Relationship Id="rId201" Type="http://schemas.openxmlformats.org/officeDocument/2006/relationships/slide" Target="slides/slide193.xml"/><Relationship Id="rId222" Type="http://schemas.openxmlformats.org/officeDocument/2006/relationships/slide" Target="slides/slide21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24" Type="http://schemas.openxmlformats.org/officeDocument/2006/relationships/slide" Target="slides/slide116.xml"/><Relationship Id="rId129" Type="http://schemas.openxmlformats.org/officeDocument/2006/relationships/slide" Target="slides/slide121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40" Type="http://schemas.openxmlformats.org/officeDocument/2006/relationships/slide" Target="slides/slide132.xml"/><Relationship Id="rId145" Type="http://schemas.openxmlformats.org/officeDocument/2006/relationships/slide" Target="slides/slide137.xml"/><Relationship Id="rId161" Type="http://schemas.openxmlformats.org/officeDocument/2006/relationships/slide" Target="slides/slide153.xml"/><Relationship Id="rId166" Type="http://schemas.openxmlformats.org/officeDocument/2006/relationships/slide" Target="slides/slide158.xml"/><Relationship Id="rId182" Type="http://schemas.openxmlformats.org/officeDocument/2006/relationships/slide" Target="slides/slide174.xml"/><Relationship Id="rId187" Type="http://schemas.openxmlformats.org/officeDocument/2006/relationships/slide" Target="slides/slide179.xml"/><Relationship Id="rId217" Type="http://schemas.openxmlformats.org/officeDocument/2006/relationships/slide" Target="slides/slide20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12" Type="http://schemas.openxmlformats.org/officeDocument/2006/relationships/slide" Target="slides/slide204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44" Type="http://schemas.openxmlformats.org/officeDocument/2006/relationships/slide" Target="slides/slide36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130" Type="http://schemas.openxmlformats.org/officeDocument/2006/relationships/slide" Target="slides/slide122.xml"/><Relationship Id="rId135" Type="http://schemas.openxmlformats.org/officeDocument/2006/relationships/slide" Target="slides/slide127.xml"/><Relationship Id="rId151" Type="http://schemas.openxmlformats.org/officeDocument/2006/relationships/slide" Target="slides/slide143.xml"/><Relationship Id="rId156" Type="http://schemas.openxmlformats.org/officeDocument/2006/relationships/slide" Target="slides/slide148.xml"/><Relationship Id="rId177" Type="http://schemas.openxmlformats.org/officeDocument/2006/relationships/slide" Target="slides/slide169.xml"/><Relationship Id="rId198" Type="http://schemas.openxmlformats.org/officeDocument/2006/relationships/slide" Target="slides/slide190.xml"/><Relationship Id="rId172" Type="http://schemas.openxmlformats.org/officeDocument/2006/relationships/slide" Target="slides/slide164.xml"/><Relationship Id="rId193" Type="http://schemas.openxmlformats.org/officeDocument/2006/relationships/slide" Target="slides/slide185.xml"/><Relationship Id="rId202" Type="http://schemas.openxmlformats.org/officeDocument/2006/relationships/slide" Target="slides/slide194.xml"/><Relationship Id="rId207" Type="http://schemas.openxmlformats.org/officeDocument/2006/relationships/slide" Target="slides/slide199.xml"/><Relationship Id="rId223" Type="http://schemas.openxmlformats.org/officeDocument/2006/relationships/slide" Target="slides/slide215.xml"/><Relationship Id="rId228" Type="http://schemas.openxmlformats.org/officeDocument/2006/relationships/viewProps" Target="viewProps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slide" Target="slides/slide117.xml"/><Relationship Id="rId141" Type="http://schemas.openxmlformats.org/officeDocument/2006/relationships/slide" Target="slides/slide133.xml"/><Relationship Id="rId146" Type="http://schemas.openxmlformats.org/officeDocument/2006/relationships/slide" Target="slides/slide138.xml"/><Relationship Id="rId167" Type="http://schemas.openxmlformats.org/officeDocument/2006/relationships/slide" Target="slides/slide159.xml"/><Relationship Id="rId188" Type="http://schemas.openxmlformats.org/officeDocument/2006/relationships/slide" Target="slides/slide18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162" Type="http://schemas.openxmlformats.org/officeDocument/2006/relationships/slide" Target="slides/slide154.xml"/><Relationship Id="rId183" Type="http://schemas.openxmlformats.org/officeDocument/2006/relationships/slide" Target="slides/slide175.xml"/><Relationship Id="rId213" Type="http://schemas.openxmlformats.org/officeDocument/2006/relationships/slide" Target="slides/slide205.xml"/><Relationship Id="rId218" Type="http://schemas.openxmlformats.org/officeDocument/2006/relationships/slide" Target="slides/slide21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131" Type="http://schemas.openxmlformats.org/officeDocument/2006/relationships/slide" Target="slides/slide123.xml"/><Relationship Id="rId136" Type="http://schemas.openxmlformats.org/officeDocument/2006/relationships/slide" Target="slides/slide128.xml"/><Relationship Id="rId157" Type="http://schemas.openxmlformats.org/officeDocument/2006/relationships/slide" Target="slides/slide149.xml"/><Relationship Id="rId178" Type="http://schemas.openxmlformats.org/officeDocument/2006/relationships/slide" Target="slides/slide170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52" Type="http://schemas.openxmlformats.org/officeDocument/2006/relationships/slide" Target="slides/slide144.xml"/><Relationship Id="rId173" Type="http://schemas.openxmlformats.org/officeDocument/2006/relationships/slide" Target="slides/slide165.xml"/><Relationship Id="rId194" Type="http://schemas.openxmlformats.org/officeDocument/2006/relationships/slide" Target="slides/slide186.xml"/><Relationship Id="rId199" Type="http://schemas.openxmlformats.org/officeDocument/2006/relationships/slide" Target="slides/slide191.xml"/><Relationship Id="rId203" Type="http://schemas.openxmlformats.org/officeDocument/2006/relationships/slide" Target="slides/slide195.xml"/><Relationship Id="rId208" Type="http://schemas.openxmlformats.org/officeDocument/2006/relationships/slide" Target="slides/slide200.xml"/><Relationship Id="rId229" Type="http://schemas.openxmlformats.org/officeDocument/2006/relationships/theme" Target="theme/theme1.xml"/><Relationship Id="rId19" Type="http://schemas.openxmlformats.org/officeDocument/2006/relationships/slide" Target="slides/slide11.xml"/><Relationship Id="rId224" Type="http://schemas.openxmlformats.org/officeDocument/2006/relationships/slide" Target="slides/slide216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slide" Target="slides/slide118.xml"/><Relationship Id="rId147" Type="http://schemas.openxmlformats.org/officeDocument/2006/relationships/slide" Target="slides/slide139.xml"/><Relationship Id="rId168" Type="http://schemas.openxmlformats.org/officeDocument/2006/relationships/slide" Target="slides/slide1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142" Type="http://schemas.openxmlformats.org/officeDocument/2006/relationships/slide" Target="slides/slide134.xml"/><Relationship Id="rId163" Type="http://schemas.openxmlformats.org/officeDocument/2006/relationships/slide" Target="slides/slide155.xml"/><Relationship Id="rId184" Type="http://schemas.openxmlformats.org/officeDocument/2006/relationships/slide" Target="slides/slide176.xml"/><Relationship Id="rId189" Type="http://schemas.openxmlformats.org/officeDocument/2006/relationships/slide" Target="slides/slide181.xml"/><Relationship Id="rId219" Type="http://schemas.openxmlformats.org/officeDocument/2006/relationships/slide" Target="slides/slide211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06.xml"/><Relationship Id="rId230" Type="http://schemas.openxmlformats.org/officeDocument/2006/relationships/tableStyles" Target="tableStyles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slide" Target="slides/slide108.xml"/><Relationship Id="rId137" Type="http://schemas.openxmlformats.org/officeDocument/2006/relationships/slide" Target="slides/slide129.xml"/><Relationship Id="rId158" Type="http://schemas.openxmlformats.org/officeDocument/2006/relationships/slide" Target="slides/slide150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32" Type="http://schemas.openxmlformats.org/officeDocument/2006/relationships/slide" Target="slides/slide124.xml"/><Relationship Id="rId153" Type="http://schemas.openxmlformats.org/officeDocument/2006/relationships/slide" Target="slides/slide145.xml"/><Relationship Id="rId174" Type="http://schemas.openxmlformats.org/officeDocument/2006/relationships/slide" Target="slides/slide166.xml"/><Relationship Id="rId179" Type="http://schemas.openxmlformats.org/officeDocument/2006/relationships/slide" Target="slides/slide171.xml"/><Relationship Id="rId195" Type="http://schemas.openxmlformats.org/officeDocument/2006/relationships/slide" Target="slides/slide187.xml"/><Relationship Id="rId209" Type="http://schemas.openxmlformats.org/officeDocument/2006/relationships/slide" Target="slides/slide201.xml"/><Relationship Id="rId190" Type="http://schemas.openxmlformats.org/officeDocument/2006/relationships/slide" Target="slides/slide182.xml"/><Relationship Id="rId204" Type="http://schemas.openxmlformats.org/officeDocument/2006/relationships/slide" Target="slides/slide196.xml"/><Relationship Id="rId220" Type="http://schemas.openxmlformats.org/officeDocument/2006/relationships/slide" Target="slides/slide212.xml"/><Relationship Id="rId225" Type="http://schemas.openxmlformats.org/officeDocument/2006/relationships/notesMaster" Target="notesMasters/notesMaster1.xml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27" Type="http://schemas.openxmlformats.org/officeDocument/2006/relationships/slide" Target="slides/slide11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143" Type="http://schemas.openxmlformats.org/officeDocument/2006/relationships/slide" Target="slides/slide135.xml"/><Relationship Id="rId148" Type="http://schemas.openxmlformats.org/officeDocument/2006/relationships/slide" Target="slides/slide140.xml"/><Relationship Id="rId164" Type="http://schemas.openxmlformats.org/officeDocument/2006/relationships/slide" Target="slides/slide156.xml"/><Relationship Id="rId169" Type="http://schemas.openxmlformats.org/officeDocument/2006/relationships/slide" Target="slides/slide161.xml"/><Relationship Id="rId185" Type="http://schemas.openxmlformats.org/officeDocument/2006/relationships/slide" Target="slides/slide17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80" Type="http://schemas.openxmlformats.org/officeDocument/2006/relationships/slide" Target="slides/slide172.xml"/><Relationship Id="rId210" Type="http://schemas.openxmlformats.org/officeDocument/2006/relationships/slide" Target="slides/slide202.xml"/><Relationship Id="rId215" Type="http://schemas.openxmlformats.org/officeDocument/2006/relationships/slide" Target="slides/slide207.xml"/><Relationship Id="rId26" Type="http://schemas.openxmlformats.org/officeDocument/2006/relationships/slide" Target="slides/slide18.xml"/><Relationship Id="rId47" Type="http://schemas.openxmlformats.org/officeDocument/2006/relationships/slide" Target="slides/slide39.xml"/><Relationship Id="rId68" Type="http://schemas.openxmlformats.org/officeDocument/2006/relationships/slide" Target="slides/slide60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33" Type="http://schemas.openxmlformats.org/officeDocument/2006/relationships/slide" Target="slides/slide125.xml"/><Relationship Id="rId154" Type="http://schemas.openxmlformats.org/officeDocument/2006/relationships/slide" Target="slides/slide146.xml"/><Relationship Id="rId175" Type="http://schemas.openxmlformats.org/officeDocument/2006/relationships/slide" Target="slides/slide167.xml"/><Relationship Id="rId196" Type="http://schemas.openxmlformats.org/officeDocument/2006/relationships/slide" Target="slides/slide188.xml"/><Relationship Id="rId200" Type="http://schemas.openxmlformats.org/officeDocument/2006/relationships/slide" Target="slides/slide192.xml"/><Relationship Id="rId16" Type="http://schemas.openxmlformats.org/officeDocument/2006/relationships/slide" Target="slides/slide8.xml"/><Relationship Id="rId221" Type="http://schemas.openxmlformats.org/officeDocument/2006/relationships/slide" Target="slides/slide213.xml"/><Relationship Id="rId37" Type="http://schemas.openxmlformats.org/officeDocument/2006/relationships/slide" Target="slides/slide29.xml"/><Relationship Id="rId58" Type="http://schemas.openxmlformats.org/officeDocument/2006/relationships/slide" Target="slides/slide50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44" Type="http://schemas.openxmlformats.org/officeDocument/2006/relationships/slide" Target="slides/slide136.xml"/><Relationship Id="rId90" Type="http://schemas.openxmlformats.org/officeDocument/2006/relationships/slide" Target="slides/slide82.xml"/><Relationship Id="rId165" Type="http://schemas.openxmlformats.org/officeDocument/2006/relationships/slide" Target="slides/slide157.xml"/><Relationship Id="rId186" Type="http://schemas.openxmlformats.org/officeDocument/2006/relationships/slide" Target="slides/slide178.xml"/><Relationship Id="rId211" Type="http://schemas.openxmlformats.org/officeDocument/2006/relationships/slide" Target="slides/slide20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1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00494266152995"/>
          <c:y val="6.652079301802713E-2"/>
          <c:w val="0.87127272535954148"/>
          <c:h val="0.7401018741087711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'[Chart in TN2010_G450_G460_battery_pack_maintenance_05_10_12 (Compatibility Mode) 3]Sheet1'!$A$1:$A$6</c:f>
              <c:strCache>
                <c:ptCount val="6"/>
                <c:pt idx="0">
                  <c:v>IR</c:v>
                </c:pt>
                <c:pt idx="1">
                  <c:v>CC/LEL</c:v>
                </c:pt>
                <c:pt idx="2">
                  <c:v>IR, PID</c:v>
                </c:pt>
                <c:pt idx="3">
                  <c:v>CC/LEL, PID</c:v>
                </c:pt>
                <c:pt idx="4">
                  <c:v>CC/LEL, IR</c:v>
                </c:pt>
                <c:pt idx="5">
                  <c:v>IR, CC/LEL, PID</c:v>
                </c:pt>
              </c:strCache>
            </c:strRef>
          </c:cat>
          <c:val>
            <c:numRef>
              <c:f>'[Chart in TN2010_G450_G460_battery_pack_maintenance_05_10_12 (Compatibility Mode) 3]Sheet1'!$B$1:$B$6</c:f>
              <c:numCache>
                <c:formatCode>General</c:formatCode>
                <c:ptCount val="6"/>
                <c:pt idx="0">
                  <c:v>25.75</c:v>
                </c:pt>
                <c:pt idx="1">
                  <c:v>24</c:v>
                </c:pt>
                <c:pt idx="2">
                  <c:v>20.25</c:v>
                </c:pt>
                <c:pt idx="3">
                  <c:v>9.6999999999999993</c:v>
                </c:pt>
                <c:pt idx="4">
                  <c:v>9.4</c:v>
                </c:pt>
                <c:pt idx="5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750656"/>
        <c:axId val="121752576"/>
      </c:barChart>
      <c:catAx>
        <c:axId val="1217506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 i="0"/>
                </a:pPr>
                <a:r>
                  <a:rPr lang="en-US" sz="2000" i="0" dirty="0"/>
                  <a:t>Sensors </a:t>
                </a:r>
                <a:r>
                  <a:rPr lang="en-US" sz="2000" i="0" dirty="0" smtClean="0"/>
                  <a:t>Installed*</a:t>
                </a:r>
                <a:endParaRPr lang="en-US" sz="2000" i="0" dirty="0"/>
              </a:p>
            </c:rich>
          </c:tx>
          <c:layout>
            <c:manualLayout>
              <c:xMode val="edge"/>
              <c:yMode val="edge"/>
              <c:x val="0.3886454786453028"/>
              <c:y val="0.9017550450495908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21752576"/>
        <c:crosses val="autoZero"/>
        <c:auto val="1"/>
        <c:lblAlgn val="ctr"/>
        <c:lblOffset val="100"/>
        <c:noMultiLvlLbl val="0"/>
      </c:catAx>
      <c:valAx>
        <c:axId val="1217525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 i="0"/>
                </a:pPr>
                <a:r>
                  <a:rPr lang="en-US" sz="1600" i="0"/>
                  <a:t>Hours</a:t>
                </a:r>
              </a:p>
            </c:rich>
          </c:tx>
          <c:layout>
            <c:manualLayout>
              <c:xMode val="edge"/>
              <c:yMode val="edge"/>
              <c:x val="1.8359162111105536E-2"/>
              <c:y val="0.4316404804238179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21750656"/>
        <c:crosses val="autoZero"/>
        <c:crossBetween val="between"/>
      </c:valAx>
      <c:spPr>
        <a:noFill/>
        <a:ln w="12700">
          <a:solidFill>
            <a:srgbClr val="000000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25400">
      <a:solidFill>
        <a:srgbClr val="000000"/>
      </a:solidFill>
    </a:ln>
    <a:effectLst>
      <a:outerShdw dist="101600" dir="2700000" algn="ctr" rotWithShape="0">
        <a:srgbClr val="000000">
          <a:lumMod val="50000"/>
          <a:lumOff val="50000"/>
        </a:srgbClr>
      </a:outerShdw>
    </a:effectLst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image" Target="../media/image177.png"/><Relationship Id="rId4" Type="http://schemas.openxmlformats.org/officeDocument/2006/relationships/image" Target="../media/image18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image" Target="../media/image177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image" Target="../media/image17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0" y="8955088"/>
            <a:ext cx="73152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3" tIns="47417" rIns="94833" bIns="47417" numCol="1" anchor="b" anchorCtr="0" compatLnSpc="1">
            <a:prstTxWarp prst="textNoShape">
              <a:avLst/>
            </a:prstTxWarp>
          </a:bodyPr>
          <a:lstStyle>
            <a:lvl1pPr defTabSz="947738">
              <a:defRPr sz="1200" b="0" i="1">
                <a:latin typeface="Arial Narrow" pitchFamily="34" charset="0"/>
              </a:defRPr>
            </a:lvl1pPr>
          </a:lstStyle>
          <a:p>
            <a:pPr>
              <a:defRPr/>
            </a:pPr>
            <a:fld id="{60882DED-F042-4DC5-993D-003DD085B1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4781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3" tIns="47417" rIns="94833" bIns="47417" numCol="1" anchor="t" anchorCtr="0" compatLnSpc="1">
            <a:prstTxWarp prst="textNoShape">
              <a:avLst/>
            </a:prstTxWarp>
          </a:bodyPr>
          <a:lstStyle>
            <a:lvl1pPr algn="l" defTabSz="947738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3" tIns="47417" rIns="94833" bIns="47417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9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3" tIns="47417" rIns="94833" bIns="474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686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3" tIns="47417" rIns="94833" bIns="47417" numCol="1" anchor="b" anchorCtr="0" compatLnSpc="1">
            <a:prstTxWarp prst="textNoShape">
              <a:avLst/>
            </a:prstTxWarp>
          </a:bodyPr>
          <a:lstStyle>
            <a:lvl1pPr algn="l" defTabSz="947738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0188"/>
            <a:ext cx="31686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3" tIns="47417" rIns="94833" bIns="47417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A7A200C6-351A-4C99-B71C-F71E76B07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976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E6770E7-37D7-4ACF-82CB-D93457A7FBBE}" type="slidenum">
              <a:rPr lang="en-US" altLang="en-US" sz="1200" b="0" smtClean="0">
                <a:latin typeface="Times New Roman" pitchFamily="18" charset="0"/>
              </a:rPr>
              <a:pPr/>
              <a:t>1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7349" indent="-298980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95921" indent="-239184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74289" indent="-239184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52658" indent="-239184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31026" indent="-239184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109394" indent="-239184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87763" indent="-239184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66131" indent="-239184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0B78CCC-1289-4257-93D2-321510E14F0E}" type="slidenum">
              <a:rPr lang="en-US" altLang="en-US" sz="1300" b="0">
                <a:latin typeface="Times New Roman" pitchFamily="18" charset="0"/>
              </a:rPr>
              <a:pPr/>
              <a:t>10</a:t>
            </a:fld>
            <a:endParaRPr lang="en-US" altLang="en-US" sz="1300" b="0">
              <a:latin typeface="Times New Roman" pitchFamily="18" charset="0"/>
            </a:endParaRPr>
          </a:p>
        </p:txBody>
      </p:sp>
      <p:sp>
        <p:nvSpPr>
          <p:cNvPr id="65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E57522-A980-4E9D-926C-3261345BC8FD}" type="slidenum">
              <a:rPr lang="en-US" altLang="en-US" sz="1200" b="0" smtClean="0">
                <a:latin typeface="Times New Roman" pitchFamily="18" charset="0"/>
              </a:rPr>
              <a:pPr/>
              <a:t>106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5D712B9A-F13C-4E75-B06E-0FFD184DCED6}" type="slidenum">
              <a:rPr lang="en-US" altLang="en-US" sz="1200" b="0" smtClean="0">
                <a:latin typeface="Times New Roman" pitchFamily="18" charset="0"/>
              </a:rPr>
              <a:pPr/>
              <a:t>107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80AA08A-E611-437C-94F6-32B7EDB4E682}" type="slidenum">
              <a:rPr lang="en-US" altLang="en-US" sz="1200" b="0" smtClean="0">
                <a:solidFill>
                  <a:srgbClr val="000000"/>
                </a:solidFill>
                <a:latin typeface="Times New Roman" pitchFamily="18" charset="0"/>
              </a:rPr>
              <a:pPr/>
              <a:t>108</a:t>
            </a:fld>
            <a:endParaRPr lang="en-US" altLang="en-US" sz="12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695729D-D7D8-4881-A760-C82C111A2415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110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BDEFA50-F737-4A60-86B8-26B52027C11A}" type="slidenum">
              <a:rPr lang="en-US" altLang="en-US" sz="1200" b="0">
                <a:latin typeface="Times New Roman" pitchFamily="18" charset="0"/>
              </a:rPr>
              <a:pPr/>
              <a:t>111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AE67C0E-5F41-47D9-ABF2-DE2D7D94D1DF}" type="slidenum">
              <a:rPr lang="en-US" altLang="en-US" sz="1200" b="0" smtClean="0">
                <a:latin typeface="Times New Roman" pitchFamily="18" charset="0"/>
              </a:rPr>
              <a:pPr/>
              <a:t>112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F4542C8-63D0-4ACF-98A3-DD815E50202F}" type="slidenum">
              <a:rPr lang="en-US" altLang="en-US" sz="1200" b="0" smtClean="0">
                <a:latin typeface="Times New Roman" pitchFamily="18" charset="0"/>
              </a:rPr>
              <a:pPr/>
              <a:t>113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15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61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615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615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615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644C991-A887-40AC-83DF-FB176D784D2F}" type="slidenum">
              <a:rPr lang="en-US" altLang="en-US" sz="1200" b="0" smtClean="0">
                <a:latin typeface="Times New Roman" pitchFamily="18" charset="0"/>
              </a:rPr>
              <a:pPr/>
              <a:t>114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3A7A440-3388-42B8-B8CC-86A64331F0D2}" type="slidenum">
              <a:rPr lang="en-US" altLang="en-US" sz="1200" b="0" smtClean="0">
                <a:latin typeface="Times New Roman" pitchFamily="18" charset="0"/>
              </a:rPr>
              <a:pPr/>
              <a:t>115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9EE145B-A98C-4A59-A400-9043266B2C49}" type="slidenum">
              <a:rPr lang="en-US" altLang="en-US" sz="1200" b="0" smtClean="0">
                <a:latin typeface="Times New Roman" pitchFamily="18" charset="0"/>
              </a:rPr>
              <a:pPr/>
              <a:t>116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D596BD9-7A4D-46B1-A25F-F1E73B11D1D4}" type="slidenum">
              <a:rPr lang="en-US" altLang="en-US" sz="1300" b="0" smtClean="0">
                <a:latin typeface="Times New Roman" pitchFamily="18" charset="0"/>
              </a:rPr>
              <a:pPr/>
              <a:t>11</a:t>
            </a:fld>
            <a:endParaRPr lang="en-US" altLang="en-US" sz="1300" b="0" smtClean="0">
              <a:latin typeface="Times New Roman" pitchFamily="18" charset="0"/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E9B9CE1-1F16-41CB-A125-3740A65CF5C1}" type="slidenum">
              <a:rPr lang="en-US" altLang="en-US" sz="1200" b="0" smtClean="0">
                <a:latin typeface="Times New Roman" pitchFamily="18" charset="0"/>
              </a:rPr>
              <a:pPr/>
              <a:t>117</a:t>
            </a:fld>
            <a:endParaRPr lang="en-US" altLang="en-US" sz="12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15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61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615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615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615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64920AF-4B52-4DEA-AC54-5F132085011C}" type="slidenum">
              <a:rPr lang="en-US" altLang="en-US" sz="1200" b="0" smtClean="0">
                <a:latin typeface="Times New Roman" pitchFamily="18" charset="0"/>
              </a:rPr>
              <a:pPr/>
              <a:t>118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FF44CD1-8737-4EB9-9FAC-D32564A2D706}" type="slidenum">
              <a:rPr lang="en-US" altLang="en-US" sz="1200" b="0" smtClean="0">
                <a:latin typeface="Times New Roman" pitchFamily="18" charset="0"/>
              </a:rPr>
              <a:pPr/>
              <a:t>119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57AE899-A224-4048-8839-09E60E490837}" type="slidenum">
              <a:rPr lang="en-US" altLang="en-US" sz="1200" b="0" smtClean="0">
                <a:latin typeface="Times New Roman" pitchFamily="18" charset="0"/>
              </a:rPr>
              <a:pPr/>
              <a:t>120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CA8D5BC-98E7-44E1-93D9-B125E4EB36D2}" type="slidenum">
              <a:rPr lang="en-US" altLang="en-US" sz="1200" b="0" smtClean="0">
                <a:latin typeface="Times New Roman" pitchFamily="18" charset="0"/>
              </a:rPr>
              <a:pPr/>
              <a:t>121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48A742A-DBEA-4A2E-8C46-AE1FE06FF20A}" type="slidenum">
              <a:rPr lang="en-US" altLang="en-US" sz="1200" b="0" smtClean="0">
                <a:latin typeface="Times New Roman" pitchFamily="18" charset="0"/>
              </a:rPr>
              <a:pPr/>
              <a:t>122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8179EE9D-3A93-43E4-84B0-C7BDD190DD75}" type="slidenum">
              <a:rPr lang="en-US" altLang="en-US" sz="1200" b="0" smtClean="0">
                <a:latin typeface="Times New Roman" pitchFamily="18" charset="0"/>
              </a:rPr>
              <a:pPr/>
              <a:t>123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6741">
              <a:defRPr sz="2500" b="1">
                <a:solidFill>
                  <a:schemeClr val="tx1"/>
                </a:solidFill>
                <a:latin typeface="Arial" pitchFamily="34" charset="0"/>
              </a:defRPr>
            </a:lvl1pPr>
            <a:lvl2pPr marL="770662" indent="-296408" defTabSz="956741">
              <a:defRPr sz="2500" b="1">
                <a:solidFill>
                  <a:schemeClr val="tx1"/>
                </a:solidFill>
                <a:latin typeface="Arial" pitchFamily="34" charset="0"/>
              </a:defRPr>
            </a:lvl2pPr>
            <a:lvl3pPr marL="1185634" indent="-237127" defTabSz="956741">
              <a:defRPr sz="2500" b="1">
                <a:solidFill>
                  <a:schemeClr val="tx1"/>
                </a:solidFill>
                <a:latin typeface="Arial" pitchFamily="34" charset="0"/>
              </a:defRPr>
            </a:lvl3pPr>
            <a:lvl4pPr marL="1659887" indent="-237127" defTabSz="956741">
              <a:defRPr sz="2500" b="1">
                <a:solidFill>
                  <a:schemeClr val="tx1"/>
                </a:solidFill>
                <a:latin typeface="Arial" pitchFamily="34" charset="0"/>
              </a:defRPr>
            </a:lvl4pPr>
            <a:lvl5pPr marL="2134141" indent="-237127" defTabSz="956741">
              <a:defRPr sz="2500" b="1">
                <a:solidFill>
                  <a:schemeClr val="tx1"/>
                </a:solidFill>
                <a:latin typeface="Arial" pitchFamily="34" charset="0"/>
              </a:defRPr>
            </a:lvl5pPr>
            <a:lvl6pPr marL="2608395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itchFamily="34" charset="0"/>
              </a:defRPr>
            </a:lvl6pPr>
            <a:lvl7pPr marL="3082648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itchFamily="34" charset="0"/>
              </a:defRPr>
            </a:lvl7pPr>
            <a:lvl8pPr marL="3556902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itchFamily="34" charset="0"/>
              </a:defRPr>
            </a:lvl8pPr>
            <a:lvl9pPr marL="4031155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7600F0A-D3D5-4383-BEB3-378A3D40AF5F}" type="slidenum">
              <a:rPr lang="en-US" altLang="en-US" sz="1200" b="0">
                <a:latin typeface="Times New Roman" pitchFamily="18" charset="0"/>
              </a:rPr>
              <a:pPr/>
              <a:t>124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3DFA317-B767-437A-8AAC-3610B8A65894}" type="slidenum">
              <a:rPr lang="en-US" altLang="en-US" sz="1200" b="0">
                <a:latin typeface="Times New Roman" pitchFamily="18" charset="0"/>
              </a:rPr>
              <a:pPr/>
              <a:t>125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488AE7-6B9D-49BB-A875-2D1DC8EF6716}" type="slidenum">
              <a:rPr lang="en-US" altLang="en-US" sz="1200">
                <a:solidFill>
                  <a:prstClr val="black"/>
                </a:solidFill>
              </a:rPr>
              <a:pPr eaLnBrk="1" hangingPunct="1"/>
              <a:t>126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1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5CED275-923A-4C96-B851-8109E32711FE}" type="slidenum">
              <a:rPr lang="en-US" sz="1000" b="0" smtClean="0">
                <a:latin typeface="Times New Roman" pitchFamily="18" charset="0"/>
              </a:rPr>
              <a:pPr/>
              <a:t>12</a:t>
            </a:fld>
            <a:endParaRPr lang="en-US" sz="10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DEB2C6D-B12D-476D-B633-48C23C93EA14}" type="slidenum">
              <a:rPr lang="en-US" altLang="en-US" sz="1200" b="0">
                <a:latin typeface="Times New Roman" pitchFamily="18" charset="0"/>
              </a:rPr>
              <a:pPr/>
              <a:t>127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9D83AA7-BE75-4ECB-B12B-30DAADBBFD02}" type="slidenum">
              <a:rPr lang="en-US" altLang="en-US" sz="1200" b="0">
                <a:latin typeface="Times New Roman" pitchFamily="18" charset="0"/>
              </a:rPr>
              <a:pPr/>
              <a:t>128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B18215E-F274-4008-912A-02093899AC51}" type="slidenum">
              <a:rPr lang="en-US" altLang="en-US" sz="1200" b="0" smtClean="0">
                <a:latin typeface="Times New Roman" pitchFamily="18" charset="0"/>
              </a:rPr>
              <a:pPr/>
              <a:t>129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DE7FB9E-0A29-481D-9CDC-ECC09441628C}" type="slidenum">
              <a:rPr lang="en-US" altLang="en-US" sz="1200" b="0" smtClean="0">
                <a:latin typeface="Times New Roman" pitchFamily="18" charset="0"/>
              </a:rPr>
              <a:pPr/>
              <a:t>130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895C71A-8215-4ADB-A57F-C75955413019}" type="slidenum">
              <a:rPr lang="en-US" altLang="en-US" sz="1200" b="0" smtClean="0">
                <a:latin typeface="Times New Roman" pitchFamily="18" charset="0"/>
              </a:rPr>
              <a:pPr/>
              <a:t>131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5C56145C-1FD6-4D7D-9F35-7E026A9D8E42}" type="slidenum">
              <a:rPr lang="en-US" altLang="en-US" sz="1200" b="0" smtClean="0">
                <a:latin typeface="Times New Roman" pitchFamily="18" charset="0"/>
              </a:rPr>
              <a:pPr/>
              <a:t>132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FEC3A50-34D0-4C12-98A1-1A370EE1F62B}" type="slidenum">
              <a:rPr lang="en-US" altLang="en-US" sz="1200" b="0" smtClean="0">
                <a:latin typeface="Times New Roman" pitchFamily="18" charset="0"/>
              </a:rPr>
              <a:pPr/>
              <a:t>133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91917CA-17D9-42FC-B3D4-3C4109D5D206}" type="slidenum">
              <a:rPr lang="en-US" altLang="en-US" sz="1200" b="0" smtClean="0">
                <a:latin typeface="Times New Roman" pitchFamily="18" charset="0"/>
              </a:rPr>
              <a:pPr/>
              <a:t>134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F2EBF16-8CD5-4D0F-9856-A0DA7F846B95}" type="slidenum">
              <a:rPr lang="en-US" altLang="en-US" sz="1200" b="0" smtClean="0">
                <a:latin typeface="Times New Roman" pitchFamily="18" charset="0"/>
              </a:rPr>
              <a:pPr/>
              <a:t>135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03C25EB-97CE-4C79-A3E7-D9266A2D06F6}" type="slidenum">
              <a:rPr lang="en-US" sz="1000" b="0" smtClean="0">
                <a:latin typeface="Times New Roman" pitchFamily="18" charset="0"/>
              </a:rPr>
              <a:pPr/>
              <a:t>136</a:t>
            </a:fld>
            <a:endParaRPr lang="en-US" sz="10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6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B359D2E-B594-4A82-A3FC-282350DF8D1D}" type="slidenum">
              <a:rPr lang="en-US" sz="1000" b="0" smtClean="0">
                <a:latin typeface="Times New Roman" pitchFamily="18" charset="0"/>
              </a:rPr>
              <a:pPr/>
              <a:t>13</a:t>
            </a:fld>
            <a:endParaRPr lang="en-US" sz="10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25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B8997DC-119C-4183-A2FD-8499FF24E28E}" type="slidenum">
              <a:rPr lang="en-US" altLang="en-US" sz="1200" b="0" smtClean="0">
                <a:latin typeface="Times New Roman" pitchFamily="18" charset="0"/>
              </a:rPr>
              <a:pPr/>
              <a:t>137</a:t>
            </a:fld>
            <a:endParaRPr lang="en-US" altLang="en-US" sz="12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823CFA75-8F57-440E-8C51-C11E914089A2}" type="slidenum">
              <a:rPr lang="en-US" altLang="en-US" sz="1200" b="0" smtClean="0">
                <a:latin typeface="Times New Roman" pitchFamily="18" charset="0"/>
              </a:rPr>
              <a:pPr/>
              <a:t>138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F613E7C-44CA-4BEF-84F6-E6DA5BACD6F1}" type="slidenum">
              <a:rPr lang="en-US" altLang="en-US" sz="1200" b="0" smtClean="0">
                <a:latin typeface="Times New Roman" pitchFamily="18" charset="0"/>
              </a:rPr>
              <a:pPr/>
              <a:t>139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78F6365-8DA8-4378-A2D6-C4FA45047CAF}" type="slidenum">
              <a:rPr lang="en-US" altLang="en-US" sz="1200" b="0" smtClean="0">
                <a:latin typeface="Times New Roman" pitchFamily="18" charset="0"/>
              </a:rPr>
              <a:pPr/>
              <a:t>140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048502C-47C5-4367-B9AD-D46DC5F361D6}" type="slidenum">
              <a:rPr lang="en-US" altLang="en-US" sz="1200" b="0" smtClean="0">
                <a:latin typeface="Times New Roman" pitchFamily="18" charset="0"/>
              </a:rPr>
              <a:pPr/>
              <a:t>141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5D712B9A-F13C-4E75-B06E-0FFD184DCED6}" type="slidenum">
              <a:rPr lang="en-US" altLang="en-US" sz="1200" b="0" smtClean="0">
                <a:latin typeface="Times New Roman" pitchFamily="18" charset="0"/>
              </a:rPr>
              <a:pPr/>
              <a:t>142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FB3D595-9AAF-43D3-8198-AEE581603E33}" type="slidenum">
              <a:rPr lang="en-US" altLang="en-US" sz="1200" b="0" smtClean="0">
                <a:latin typeface="Times New Roman" pitchFamily="18" charset="0"/>
              </a:rPr>
              <a:pPr/>
              <a:t>143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286EFF0-5196-49A3-994A-85526134D528}" type="slidenum">
              <a:rPr lang="en-US" altLang="en-US" sz="1200" b="0" smtClean="0">
                <a:latin typeface="Times New Roman" pitchFamily="18" charset="0"/>
              </a:rPr>
              <a:pPr/>
              <a:t>144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D9CEBAE-0591-4B0E-B8AF-7A96CDA86221}" type="slidenum">
              <a:rPr lang="en-US" altLang="en-US" sz="1200" b="0" smtClean="0">
                <a:latin typeface="Times New Roman" pitchFamily="18" charset="0"/>
              </a:rPr>
              <a:pPr/>
              <a:t>145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F5C5A7D-EB00-410D-9C12-8387170B2968}" type="slidenum">
              <a:rPr lang="en-US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146</a:t>
            </a:fld>
            <a:endParaRPr lang="en-US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3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C44FB80-63F6-4768-973A-6C26CEB78B10}" type="slidenum">
              <a:rPr lang="en-US" sz="1000" b="0" smtClean="0">
                <a:latin typeface="Times New Roman" pitchFamily="18" charset="0"/>
              </a:rPr>
              <a:pPr/>
              <a:t>14</a:t>
            </a:fld>
            <a:endParaRPr lang="en-US" sz="10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9F2AC6D-6B12-462D-82AE-3D9D413C04C4}" type="slidenum">
              <a:rPr lang="en-US" sz="1000" b="0" smtClean="0">
                <a:latin typeface="Times New Roman" pitchFamily="18" charset="0"/>
              </a:rPr>
              <a:pPr/>
              <a:t>147</a:t>
            </a:fld>
            <a:endParaRPr lang="en-US" sz="10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5D6711E-E031-4FFF-89A8-D4AC810C4F88}" type="slidenum">
              <a:rPr lang="en-US" altLang="en-US" sz="1200" b="0" smtClean="0">
                <a:latin typeface="Times New Roman" pitchFamily="18" charset="0"/>
              </a:rPr>
              <a:pPr/>
              <a:t>148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188FF73-F83E-42D1-8160-2F55CF561AED}" type="slidenum">
              <a:rPr lang="en-US" altLang="en-US" sz="1200" b="0" smtClean="0">
                <a:latin typeface="Times New Roman" pitchFamily="18" charset="0"/>
              </a:rPr>
              <a:pPr/>
              <a:t>149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F4C0E85-66A7-43DE-B88C-8DFB67085E16}" type="slidenum">
              <a:rPr lang="en-US" altLang="en-US" sz="1200" b="0" smtClean="0">
                <a:latin typeface="Times New Roman" pitchFamily="18" charset="0"/>
              </a:rPr>
              <a:pPr/>
              <a:t>150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E57522-A980-4E9D-926C-3261345BC8FD}" type="slidenum">
              <a:rPr lang="en-US" altLang="en-US" sz="1200" b="0" smtClean="0">
                <a:latin typeface="Times New Roman" pitchFamily="18" charset="0"/>
              </a:rPr>
              <a:pPr/>
              <a:t>151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15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61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615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615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615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D1C74C1-7A31-4410-916C-29A72200CD84}" type="slidenum">
              <a:rPr lang="en-US" altLang="en-US" sz="1200" b="0" smtClean="0">
                <a:latin typeface="Times New Roman" pitchFamily="18" charset="0"/>
              </a:rPr>
              <a:pPr/>
              <a:t>152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5C080943-07C9-4AF3-8F74-C2BCC20F68DD}" type="slidenum">
              <a:rPr lang="en-US" altLang="en-US" sz="1200" b="0" smtClean="0">
                <a:latin typeface="Times New Roman" pitchFamily="18" charset="0"/>
              </a:rPr>
              <a:pPr/>
              <a:t>153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15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61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615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615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615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678A532-6E74-4984-A53A-FFF786BB674E}" type="slidenum">
              <a:rPr lang="en-US" altLang="en-US" sz="1200" b="0" smtClean="0">
                <a:latin typeface="Times New Roman" pitchFamily="18" charset="0"/>
              </a:rPr>
              <a:pPr/>
              <a:t>154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D7BEAAC-CCD6-4454-BA6C-1B6D782FCE37}" type="slidenum">
              <a:rPr lang="en-US" altLang="en-US" sz="1200" b="0" smtClean="0">
                <a:latin typeface="Times New Roman" pitchFamily="18" charset="0"/>
              </a:rPr>
              <a:pPr/>
              <a:t>155</a:t>
            </a:fld>
            <a:endParaRPr lang="en-US" altLang="en-US" sz="12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CACAD0E-4EE5-4CC9-A9A4-0D87A6AC9169}" type="slidenum">
              <a:rPr lang="en-US" altLang="en-US" sz="1200" b="0" smtClean="0">
                <a:latin typeface="Times New Roman" pitchFamily="18" charset="0"/>
              </a:rPr>
              <a:pPr/>
              <a:t>156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57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05B9F16-4B12-4437-A156-3AA17F1C48B7}" type="slidenum">
              <a:rPr lang="en-US" sz="1000" b="0" smtClean="0">
                <a:latin typeface="Times New Roman" pitchFamily="18" charset="0"/>
              </a:rPr>
              <a:pPr/>
              <a:t>15</a:t>
            </a:fld>
            <a:endParaRPr lang="en-US" sz="10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A5BB2B8-4F3A-44D5-8FF4-DBE979A1E257}" type="slidenum">
              <a:rPr lang="en-US" altLang="en-US" sz="1200" b="0" smtClean="0">
                <a:latin typeface="Times New Roman" pitchFamily="18" charset="0"/>
              </a:rPr>
              <a:pPr/>
              <a:t>157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F3E1551-0D9A-4CBB-B9DE-A5FCCA483824}" type="slidenum">
              <a:rPr lang="en-US" altLang="en-US" sz="1200" b="0" smtClean="0">
                <a:latin typeface="Times New Roman" pitchFamily="18" charset="0"/>
              </a:rPr>
              <a:pPr/>
              <a:t>158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756E861-101E-4B21-A191-962512BA106E}" type="slidenum">
              <a:rPr lang="en-US" altLang="en-US" sz="1200" b="0" smtClean="0">
                <a:latin typeface="Times New Roman" pitchFamily="18" charset="0"/>
              </a:rPr>
              <a:pPr/>
              <a:t>159</a:t>
            </a:fld>
            <a:endParaRPr lang="en-US" altLang="en-US" sz="12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6DA8380-B006-4908-9FBE-453079F7C37A}" type="slidenum">
              <a:rPr lang="en-US" altLang="en-US" sz="1200" b="0" smtClean="0">
                <a:latin typeface="Times New Roman" pitchFamily="18" charset="0"/>
              </a:rPr>
              <a:pPr/>
              <a:t>160</a:t>
            </a:fld>
            <a:endParaRPr lang="en-US" altLang="en-US" sz="12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D64ACCA-1455-4F5B-B6E8-91B2702EC948}" type="slidenum">
              <a:rPr lang="en-US" altLang="en-US" sz="1200" b="0" smtClean="0">
                <a:latin typeface="Times New Roman" pitchFamily="18" charset="0"/>
              </a:rPr>
              <a:pPr/>
              <a:t>161</a:t>
            </a:fld>
            <a:endParaRPr lang="en-US" altLang="en-US" sz="12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19C6874-996A-40B0-8535-259C36693275}" type="slidenum">
              <a:rPr lang="en-US" altLang="en-US" sz="1200" b="0" smtClean="0">
                <a:latin typeface="Times New Roman" pitchFamily="18" charset="0"/>
              </a:rPr>
              <a:pPr/>
              <a:t>162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91EF1F2-025B-4007-A0D4-6E287C937CD0}" type="slidenum">
              <a:rPr lang="en-US" altLang="en-US" sz="1200" b="0" smtClean="0">
                <a:latin typeface="Times New Roman" pitchFamily="18" charset="0"/>
              </a:rPr>
              <a:pPr/>
              <a:t>163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87B9872A-F6A5-47CD-B41A-49A4FE530602}" type="slidenum">
              <a:rPr lang="en-US" altLang="en-US" sz="1200" b="0" smtClean="0">
                <a:latin typeface="Times New Roman" pitchFamily="18" charset="0"/>
              </a:rPr>
              <a:pPr/>
              <a:t>164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082F62B-D3C7-4C27-A83D-F6896CD0112B}" type="slidenum">
              <a:rPr lang="en-US" altLang="en-US" sz="1200" b="0" smtClean="0">
                <a:latin typeface="Times New Roman" pitchFamily="18" charset="0"/>
              </a:rPr>
              <a:pPr/>
              <a:t>165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87B9872A-F6A5-47CD-B41A-49A4FE530602}" type="slidenum">
              <a:rPr lang="en-US" altLang="en-US" sz="1200" b="0" smtClean="0">
                <a:latin typeface="Times New Roman" pitchFamily="18" charset="0"/>
              </a:rPr>
              <a:pPr/>
              <a:t>166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7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05B9F16-4B12-4437-A156-3AA17F1C48B7}" type="slidenum">
              <a:rPr lang="en-US" sz="1000" b="0" smtClean="0">
                <a:latin typeface="Times New Roman" pitchFamily="18" charset="0"/>
              </a:rPr>
              <a:pPr/>
              <a:t>16</a:t>
            </a:fld>
            <a:endParaRPr lang="en-US" sz="10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13A91A5-E3B1-4C83-BFB0-64ADA532A9AC}" type="slidenum">
              <a:rPr lang="en-US" altLang="en-US" sz="1200" b="0" smtClean="0">
                <a:latin typeface="Times New Roman" pitchFamily="18" charset="0"/>
              </a:rPr>
              <a:pPr/>
              <a:t>167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54B998C4-E3E3-4520-A753-E68A59F63A14}" type="slidenum">
              <a:rPr lang="en-US" altLang="en-US" sz="1200" b="0" smtClean="0">
                <a:latin typeface="Times New Roman" pitchFamily="18" charset="0"/>
              </a:rPr>
              <a:pPr/>
              <a:t>168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3220573-AFA1-43DE-B30A-0F0AA5E31BF9}" type="slidenum">
              <a:rPr lang="en-US" altLang="en-US" sz="1200" b="0" smtClean="0">
                <a:latin typeface="Times New Roman" pitchFamily="18" charset="0"/>
              </a:rPr>
              <a:pPr/>
              <a:t>169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6C9AE48-3456-4356-8836-044225B672BB}" type="slidenum">
              <a:rPr lang="en-US" altLang="en-US" sz="1200" b="0" smtClean="0">
                <a:latin typeface="Times New Roman" pitchFamily="18" charset="0"/>
              </a:rPr>
              <a:pPr/>
              <a:t>170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7BADB34-D3FB-434E-82F6-754F08002613}" type="slidenum">
              <a:rPr lang="en-US" altLang="en-US" sz="1200" b="0" smtClean="0">
                <a:latin typeface="Times New Roman" pitchFamily="18" charset="0"/>
              </a:rPr>
              <a:pPr/>
              <a:t>171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8EEF4BE3-3865-4CD9-9CEE-B4C3EE48215E}" type="slidenum">
              <a:rPr lang="en-US" altLang="en-US" sz="1200" b="0" smtClean="0">
                <a:latin typeface="Times New Roman" pitchFamily="18" charset="0"/>
              </a:rPr>
              <a:pPr/>
              <a:t>172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5531F4A-164C-4C76-9914-10E60EE8948F}" type="slidenum">
              <a:rPr lang="en-US" altLang="en-US" sz="1200" b="0" smtClean="0">
                <a:latin typeface="Times New Roman" pitchFamily="18" charset="0"/>
              </a:rPr>
              <a:pPr/>
              <a:t>173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44F721D-29BD-44A6-B441-777AC3212B7D}" type="slidenum">
              <a:rPr lang="en-US" altLang="en-US" sz="1200" b="0" smtClean="0">
                <a:latin typeface="Times New Roman" pitchFamily="18" charset="0"/>
              </a:rPr>
              <a:pPr/>
              <a:t>174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44F721D-29BD-44A6-B441-777AC3212B7D}" type="slidenum">
              <a:rPr lang="en-US" altLang="en-US" sz="1200" b="0" smtClean="0">
                <a:latin typeface="Times New Roman" pitchFamily="18" charset="0"/>
              </a:rPr>
              <a:pPr/>
              <a:t>175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44F721D-29BD-44A6-B441-777AC3212B7D}" type="slidenum">
              <a:rPr lang="en-US" altLang="en-US" sz="1200" b="0" smtClean="0">
                <a:latin typeface="Times New Roman" pitchFamily="18" charset="0"/>
              </a:rPr>
              <a:pPr/>
              <a:t>176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7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05B9F16-4B12-4437-A156-3AA17F1C48B7}" type="slidenum">
              <a:rPr lang="en-US" sz="1000" b="0" smtClean="0">
                <a:latin typeface="Times New Roman" pitchFamily="18" charset="0"/>
              </a:rPr>
              <a:pPr/>
              <a:t>17</a:t>
            </a:fld>
            <a:endParaRPr lang="en-US" sz="10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44F721D-29BD-44A6-B441-777AC3212B7D}" type="slidenum">
              <a:rPr lang="en-US" altLang="en-US" sz="1200" b="0" smtClean="0">
                <a:latin typeface="Times New Roman" pitchFamily="18" charset="0"/>
              </a:rPr>
              <a:pPr/>
              <a:t>177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44F721D-29BD-44A6-B441-777AC3212B7D}" type="slidenum">
              <a:rPr lang="en-US" altLang="en-US" sz="1200" b="0" smtClean="0">
                <a:latin typeface="Times New Roman" pitchFamily="18" charset="0"/>
              </a:rPr>
              <a:pPr/>
              <a:t>178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44F721D-29BD-44A6-B441-777AC3212B7D}" type="slidenum">
              <a:rPr lang="en-US" altLang="en-US" sz="1200" b="0" smtClean="0">
                <a:latin typeface="Times New Roman" pitchFamily="18" charset="0"/>
              </a:rPr>
              <a:pPr/>
              <a:t>179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44F721D-29BD-44A6-B441-777AC3212B7D}" type="slidenum">
              <a:rPr lang="en-US" altLang="en-US" sz="1200" b="0" smtClean="0">
                <a:latin typeface="Times New Roman" pitchFamily="18" charset="0"/>
              </a:rPr>
              <a:pPr/>
              <a:t>180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44F721D-29BD-44A6-B441-777AC3212B7D}" type="slidenum">
              <a:rPr lang="en-US" altLang="en-US" sz="1200" b="0" smtClean="0">
                <a:latin typeface="Times New Roman" pitchFamily="18" charset="0"/>
              </a:rPr>
              <a:pPr/>
              <a:t>181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F2A64C7-DA42-4D50-ADE4-9AAE812F8719}" type="slidenum">
              <a:rPr lang="en-US" altLang="en-US" sz="1200" b="0" smtClean="0">
                <a:latin typeface="Times New Roman" pitchFamily="18" charset="0"/>
              </a:rPr>
              <a:pPr/>
              <a:t>182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8B7B92F-EEB3-4070-84ED-48FE2C132B95}" type="slidenum">
              <a:rPr lang="en-US" altLang="en-US" sz="1200" b="0" smtClean="0">
                <a:latin typeface="Times New Roman" pitchFamily="18" charset="0"/>
              </a:rPr>
              <a:pPr/>
              <a:t>183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8F3EE15A-2E2D-4AF1-BD01-1B441021AC1F}" type="slidenum">
              <a:rPr lang="en-US" altLang="en-US" sz="1200" b="0" smtClean="0">
                <a:latin typeface="Times New Roman" pitchFamily="18" charset="0"/>
              </a:rPr>
              <a:pPr/>
              <a:t>184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905AC16-BF05-442F-A394-835F55C37D48}" type="slidenum">
              <a:rPr lang="en-US" altLang="en-US" sz="1200" b="0" smtClean="0">
                <a:latin typeface="Times New Roman" pitchFamily="18" charset="0"/>
              </a:rPr>
              <a:pPr/>
              <a:t>185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713486E-BF58-4E0E-9550-229294E749AC}" type="slidenum">
              <a:rPr lang="en-US" altLang="en-US" sz="1200" b="0" smtClean="0">
                <a:latin typeface="Times New Roman" pitchFamily="18" charset="0"/>
              </a:rPr>
              <a:pPr/>
              <a:t>186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31943B-5FFC-415C-BFEA-6EC07D8A8696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0384358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0E1086F-485A-4D16-9381-1546BD2A0952}" type="slidenum">
              <a:rPr lang="en-US" altLang="en-US" sz="1200" b="0" smtClean="0">
                <a:latin typeface="Times New Roman" pitchFamily="18" charset="0"/>
              </a:rPr>
              <a:pPr/>
              <a:t>187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5802217-0B95-45C6-8CC6-8E8C7D2938B7}" type="slidenum">
              <a:rPr lang="en-US" altLang="en-US" sz="1200" b="0" smtClean="0">
                <a:latin typeface="Times New Roman" pitchFamily="18" charset="0"/>
              </a:rPr>
              <a:pPr/>
              <a:t>188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2D6A19A-0F51-44F6-853A-22620103292F}" type="slidenum">
              <a:rPr lang="en-US" altLang="en-US" sz="1200" b="0" smtClean="0">
                <a:latin typeface="Times New Roman" pitchFamily="18" charset="0"/>
              </a:rPr>
              <a:pPr/>
              <a:t>189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738217F-950B-470B-B50B-D0C021FA3BF3}" type="slidenum">
              <a:rPr lang="en-US" altLang="en-US" sz="1200" b="0" smtClean="0">
                <a:latin typeface="Times New Roman" pitchFamily="18" charset="0"/>
              </a:rPr>
              <a:pPr/>
              <a:t>190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038C3E-1330-4777-B360-8F1C3B4887A8}" type="slidenum">
              <a:rPr lang="en-US" altLang="en-US" sz="1200" b="0" smtClean="0">
                <a:latin typeface="Times New Roman" pitchFamily="18" charset="0"/>
              </a:rPr>
              <a:pPr/>
              <a:t>191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420B999-ED16-4E77-8B69-84923A5D23E9}" type="slidenum">
              <a:rPr lang="en-US" altLang="en-US" sz="1200" b="0" smtClean="0">
                <a:latin typeface="Times New Roman" pitchFamily="18" charset="0"/>
              </a:rPr>
              <a:pPr/>
              <a:t>192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16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1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65B2B78-ACF1-4E11-8049-E97BFB904A8F}" type="slidenum">
              <a:rPr lang="en-US" sz="1000" b="0" smtClean="0">
                <a:latin typeface="Times New Roman" pitchFamily="18" charset="0"/>
              </a:rPr>
              <a:pPr/>
              <a:t>193</a:t>
            </a:fld>
            <a:endParaRPr lang="en-US" sz="10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FDC9B29-5870-4AE6-976C-B44EBF0A076F}" type="slidenum">
              <a:rPr lang="en-US" sz="1000" b="0" smtClean="0">
                <a:latin typeface="Times New Roman" pitchFamily="18" charset="0"/>
              </a:rPr>
              <a:pPr/>
              <a:t>194</a:t>
            </a:fld>
            <a:endParaRPr lang="en-US" sz="1000" b="0" smtClean="0">
              <a:latin typeface="Times New Roman" pitchFamily="18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3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8D6CF94-B11F-4FE2-BEE9-342038E60EE5}" type="slidenum">
              <a:rPr lang="en-US" sz="1000" b="0" smtClean="0">
                <a:latin typeface="Times New Roman" pitchFamily="18" charset="0"/>
              </a:rPr>
              <a:pPr/>
              <a:t>195</a:t>
            </a:fld>
            <a:endParaRPr lang="en-US" sz="10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6A82F2D-2F55-4FAD-8F65-314F5754D2FD}" type="slidenum">
              <a:rPr lang="en-US" sz="1000" b="0" smtClean="0">
                <a:latin typeface="Times New Roman" pitchFamily="18" charset="0"/>
              </a:rPr>
              <a:pPr/>
              <a:t>196</a:t>
            </a:fld>
            <a:endParaRPr lang="en-US" sz="10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0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60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1B1A748-707D-4431-B876-4602D77A7682}" type="slidenum">
              <a:rPr lang="en-US" altLang="en-US" sz="1200" b="0" smtClean="0">
                <a:latin typeface="Times New Roman" pitchFamily="18" charset="0"/>
              </a:rPr>
              <a:pPr/>
              <a:t>19</a:t>
            </a:fld>
            <a:endParaRPr lang="en-US" altLang="en-US" sz="12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17E4BE2-E907-48EE-A820-359604C43DAE}" type="slidenum">
              <a:rPr lang="en-US" altLang="en-US" sz="1200" b="0" smtClean="0">
                <a:latin typeface="Times New Roman" pitchFamily="18" charset="0"/>
              </a:rPr>
              <a:pPr/>
              <a:t>197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EFDCE65-5365-4949-8064-F3ED8A0FCD59}" type="slidenum">
              <a:rPr lang="en-US" altLang="en-US" sz="1200" b="0" smtClean="0">
                <a:latin typeface="Times New Roman" pitchFamily="18" charset="0"/>
              </a:rPr>
              <a:pPr/>
              <a:t>198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99B9D18-798D-489B-9698-023CE7E17786}" type="slidenum">
              <a:rPr lang="en-US" altLang="en-US" sz="1200" b="0" smtClean="0">
                <a:latin typeface="Times New Roman" pitchFamily="18" charset="0"/>
              </a:rPr>
              <a:pPr/>
              <a:t>199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4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C71EA7D-1BA0-4073-9DFE-003D12880E83}" type="slidenum">
              <a:rPr lang="en-US" altLang="en-US" sz="1200" b="0" smtClean="0">
                <a:latin typeface="Times New Roman" pitchFamily="18" charset="0"/>
              </a:rPr>
              <a:pPr/>
              <a:t>200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48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D7F53B5-B41A-4A19-AF70-C538E3717569}" type="slidenum">
              <a:rPr lang="en-US" altLang="en-US" sz="1200" b="0" smtClean="0">
                <a:latin typeface="Times New Roman" pitchFamily="18" charset="0"/>
              </a:rPr>
              <a:pPr/>
              <a:t>201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3A252CA-CCDD-43D0-8A91-33B936F8CCAC}" type="slidenum">
              <a:rPr lang="en-US" altLang="en-US" sz="1200" b="0" smtClean="0">
                <a:latin typeface="Times New Roman" pitchFamily="18" charset="0"/>
              </a:rPr>
              <a:pPr/>
              <a:t>202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8D8C3BA1-F7E4-4B29-827B-27B7442C6843}" type="slidenum">
              <a:rPr lang="en-US" altLang="en-US" sz="1200" b="0" smtClean="0">
                <a:latin typeface="Times New Roman" pitchFamily="18" charset="0"/>
              </a:rPr>
              <a:pPr/>
              <a:t>203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E6EC732-8AA0-4DF9-BDCB-2F374FD22901}" type="slidenum">
              <a:rPr lang="en-US" altLang="en-US" sz="1200" b="0" smtClean="0">
                <a:latin typeface="Times New Roman" pitchFamily="18" charset="0"/>
              </a:rPr>
              <a:pPr/>
              <a:t>204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1422DD1-2586-4FE9-A82A-1BD725236ABA}" type="slidenum">
              <a:rPr lang="en-US" altLang="en-US" sz="1200" b="0" smtClean="0">
                <a:latin typeface="Times New Roman" pitchFamily="18" charset="0"/>
              </a:rPr>
              <a:pPr/>
              <a:t>205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610C2DC-C006-4C43-A6B6-5999B1DBC6ED}" type="slidenum">
              <a:rPr lang="en-US" altLang="en-US" sz="1200" b="0" smtClean="0">
                <a:latin typeface="Times New Roman" pitchFamily="18" charset="0"/>
              </a:rPr>
              <a:pPr/>
              <a:t>206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4E9D46B-720F-4A9F-BCFA-27887F8370CE}" type="slidenum">
              <a:rPr lang="en-US" sz="1000" b="0" smtClean="0">
                <a:latin typeface="Times New Roman" pitchFamily="18" charset="0"/>
              </a:rPr>
              <a:pPr/>
              <a:t>2</a:t>
            </a:fld>
            <a:endParaRPr lang="en-US" sz="1000" b="0" smtClean="0">
              <a:latin typeface="Times New Roman" pitchFamily="18" charset="0"/>
            </a:endParaRPr>
          </a:p>
        </p:txBody>
      </p:sp>
      <p:sp>
        <p:nvSpPr>
          <p:cNvPr id="2211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90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9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1493E6D-9134-4595-B542-3E69684D75B8}" type="slidenum">
              <a:rPr lang="en-US" sz="1000" b="0" smtClean="0">
                <a:latin typeface="Times New Roman" pitchFamily="18" charset="0"/>
              </a:rPr>
              <a:pPr/>
              <a:t>20</a:t>
            </a:fld>
            <a:endParaRPr lang="en-US" sz="10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56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3CE3C1A-ADDD-496D-BB18-4FA2F05F6BDD}" type="slidenum">
              <a:rPr lang="en-US" altLang="en-US" sz="1200" b="0" smtClean="0">
                <a:latin typeface="Times New Roman" pitchFamily="18" charset="0"/>
              </a:rPr>
              <a:pPr/>
              <a:t>207</a:t>
            </a:fld>
            <a:endParaRPr lang="en-US" altLang="en-US" sz="12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57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BA867F4-E08A-468E-8105-C258299FF2B7}" type="slidenum">
              <a:rPr lang="en-US" altLang="en-US" sz="1200" b="0" smtClean="0">
                <a:latin typeface="Times New Roman" pitchFamily="18" charset="0"/>
              </a:rPr>
              <a:pPr/>
              <a:t>208</a:t>
            </a:fld>
            <a:endParaRPr lang="en-US" altLang="en-US" sz="12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6D95181-3B99-4520-AD99-1CAE3FCF44F1}" type="slidenum">
              <a:rPr lang="en-US" altLang="en-US" sz="1200" b="0" smtClean="0">
                <a:latin typeface="Times New Roman" pitchFamily="18" charset="0"/>
              </a:rPr>
              <a:pPr/>
              <a:t>209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84933C0-F269-4A50-AAC0-1737544A7CCE}" type="slidenum">
              <a:rPr lang="en-US" altLang="en-US" sz="1200" b="0" smtClean="0">
                <a:latin typeface="Times New Roman" pitchFamily="18" charset="0"/>
              </a:rPr>
              <a:pPr/>
              <a:t>210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0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60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AFD4BAA-6E34-4C67-B8EC-73665E9721E2}" type="slidenum">
              <a:rPr lang="en-US" altLang="en-US" sz="1200" b="0" smtClean="0">
                <a:latin typeface="Times New Roman" pitchFamily="18" charset="0"/>
              </a:rPr>
              <a:pPr/>
              <a:t>211</a:t>
            </a:fld>
            <a:endParaRPr lang="en-US" altLang="en-US" sz="12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C84FBFD-292C-478C-B4F8-42EEE82AFA77}" type="slidenum">
              <a:rPr lang="en-US" altLang="en-US" sz="1200" b="0" smtClean="0">
                <a:latin typeface="Times New Roman" pitchFamily="18" charset="0"/>
              </a:rPr>
              <a:pPr/>
              <a:t>212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DEEDDBC-7806-4C71-A4D9-0C8F425F78B3}" type="slidenum">
              <a:rPr lang="en-US" altLang="en-US" sz="1200" b="0" smtClean="0">
                <a:latin typeface="Times New Roman" pitchFamily="18" charset="0"/>
              </a:rPr>
              <a:pPr/>
              <a:t>213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62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44F721D-29BD-44A6-B441-777AC3212B7D}" type="slidenum">
              <a:rPr lang="en-US" altLang="en-US" sz="1200" b="0" smtClean="0">
                <a:latin typeface="Times New Roman" pitchFamily="18" charset="0"/>
              </a:rPr>
              <a:pPr/>
              <a:t>214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FE36861-011B-45A8-BE54-49FC50C3A600}" type="slidenum">
              <a:rPr lang="en-US" altLang="en-US" sz="1200" b="0" smtClean="0">
                <a:latin typeface="Times New Roman" pitchFamily="18" charset="0"/>
              </a:rPr>
              <a:pPr/>
              <a:t>215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64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C87CA2B-0F9A-492E-8025-7CF367B8F9DD}" type="slidenum">
              <a:rPr lang="en-US" altLang="en-US" sz="1200" b="0" smtClean="0">
                <a:latin typeface="Times New Roman" pitchFamily="18" charset="0"/>
              </a:rPr>
              <a:pPr/>
              <a:t>216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317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48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87DE164-F7C4-40F4-93E5-3BF4C2D8B1B6}" type="slidenum">
              <a:rPr lang="en-US" altLang="en-US" sz="1200" b="0" smtClean="0">
                <a:latin typeface="Times New Roman" pitchFamily="18" charset="0"/>
              </a:rPr>
              <a:pPr/>
              <a:t>21</a:t>
            </a:fld>
            <a:endParaRPr lang="en-US" altLang="en-US" sz="12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BF8ABFB-3FEE-4A46-98A3-B6B7BB07F8C3}" type="slidenum">
              <a:rPr lang="en-US" sz="1000" b="0" smtClean="0">
                <a:latin typeface="Times New Roman" pitchFamily="18" charset="0"/>
              </a:rPr>
              <a:pPr/>
              <a:t>22</a:t>
            </a:fld>
            <a:endParaRPr lang="en-US" sz="10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AA1B7B-2A96-4761-BCD2-400D5FFFB712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406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53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32B1B30-1568-44AB-8320-57F3CC86E3B5}" type="slidenum">
              <a:rPr lang="en-US" altLang="en-US" sz="1200" b="0" smtClean="0">
                <a:latin typeface="Times New Roman" pitchFamily="18" charset="0"/>
              </a:rPr>
              <a:pPr/>
              <a:t>24</a:t>
            </a:fld>
            <a:endParaRPr lang="en-US" altLang="en-US" sz="12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29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52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60A3405-9ADA-459C-98EB-8CDE138E52E8}" type="slidenum">
              <a:rPr lang="en-US" altLang="en-US" sz="1200" b="0" smtClean="0">
                <a:latin typeface="Times New Roman" pitchFamily="18" charset="0"/>
              </a:rPr>
              <a:pPr/>
              <a:t>25</a:t>
            </a:fld>
            <a:endParaRPr lang="en-US" altLang="en-US" sz="12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56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218165E-DCDB-460E-8D52-26F75FC74595}" type="slidenum">
              <a:rPr lang="en-US" altLang="en-US" sz="1200" b="0" smtClean="0">
                <a:latin typeface="Times New Roman" pitchFamily="18" charset="0"/>
              </a:rPr>
              <a:pPr/>
              <a:t>26</a:t>
            </a:fld>
            <a:endParaRPr lang="en-US" altLang="en-US" sz="12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B3AB9B7-5CEC-4581-8C3D-42D7F3289D4B}" type="slidenum">
              <a:rPr lang="en-US" sz="1000" b="0" smtClean="0">
                <a:latin typeface="Times New Roman" pitchFamily="18" charset="0"/>
              </a:rPr>
              <a:pPr/>
              <a:t>27</a:t>
            </a:fld>
            <a:endParaRPr lang="en-US" sz="10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7AB540-B054-4C49-8BF6-DC21B8BAD79B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7349" indent="-298980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95921" indent="-239184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74289" indent="-239184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52658" indent="-239184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31026" indent="-239184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109394" indent="-239184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87763" indent="-239184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66131" indent="-239184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8108BE7-5FB9-4BD3-B20E-C394405C9091}" type="slidenum">
              <a:rPr lang="en-US" altLang="en-US" sz="1300" b="0">
                <a:latin typeface="Times New Roman" pitchFamily="18" charset="0"/>
              </a:rPr>
              <a:pPr/>
              <a:t>29</a:t>
            </a:fld>
            <a:endParaRPr lang="en-US" altLang="en-US" sz="1300" b="0">
              <a:latin typeface="Times New Roman" pitchFamily="18" charset="0"/>
            </a:endParaRPr>
          </a:p>
        </p:txBody>
      </p:sp>
      <p:sp>
        <p:nvSpPr>
          <p:cNvPr id="77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77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A10A716-7D85-4DEA-9555-B4F3B88C6CAC}" type="slidenum">
              <a:rPr lang="en-US" sz="1000" b="0" smtClean="0">
                <a:latin typeface="Times New Roman" pitchFamily="18" charset="0"/>
              </a:rPr>
              <a:pPr/>
              <a:t>3</a:t>
            </a:fld>
            <a:endParaRPr lang="en-US" sz="1000" b="0" smtClean="0">
              <a:latin typeface="Times New Roman" pitchFamily="18" charset="0"/>
            </a:endParaRPr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7349" indent="-298980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95921" indent="-239184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74289" indent="-239184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52658" indent="-239184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31026" indent="-239184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109394" indent="-239184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87763" indent="-239184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66131" indent="-239184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8108BE7-5FB9-4BD3-B20E-C394405C9091}" type="slidenum">
              <a:rPr lang="en-US" altLang="en-US" sz="1300" b="0">
                <a:latin typeface="Times New Roman" pitchFamily="18" charset="0"/>
              </a:rPr>
              <a:pPr/>
              <a:t>30</a:t>
            </a:fld>
            <a:endParaRPr lang="en-US" altLang="en-US" sz="1300" b="0">
              <a:latin typeface="Times New Roman" pitchFamily="18" charset="0"/>
            </a:endParaRPr>
          </a:p>
        </p:txBody>
      </p:sp>
      <p:sp>
        <p:nvSpPr>
          <p:cNvPr id="77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77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7232" indent="-298934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95742" indent="-239148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74039" indent="-239148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52335" indent="-239148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30632" indent="-239148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108929" indent="-239148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87225" indent="-239148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65522" indent="-239148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40BFE03A-E28D-44B3-B891-0FBF54933BFD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>
                <a:defRPr/>
              </a:pPr>
              <a:t>31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4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314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7289" indent="-298957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95831" indent="-239166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74163" indent="-239166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52495" indent="-239166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30827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109158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87491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65823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58161CC6-8600-49D3-9E4F-CB8B060B2280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>
                <a:defRPr/>
              </a:pPr>
              <a:t>32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5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315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7289" indent="-298957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95831" indent="-239166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74163" indent="-239166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52495" indent="-239166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30827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109158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87491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65823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794E6A2-6640-4AF3-8839-77FCF15C4E56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33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0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80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53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32B1B30-1568-44AB-8320-57F3CC86E3B5}" type="slidenum">
              <a:rPr lang="en-US" altLang="en-US" sz="1200" b="0" smtClean="0">
                <a:latin typeface="Times New Roman" pitchFamily="18" charset="0"/>
              </a:rPr>
              <a:pPr/>
              <a:t>34</a:t>
            </a:fld>
            <a:endParaRPr lang="en-US" altLang="en-US" sz="12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53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32B1B30-1568-44AB-8320-57F3CC86E3B5}" type="slidenum">
              <a:rPr lang="en-US" altLang="en-US" sz="1200" b="0" smtClean="0">
                <a:latin typeface="Times New Roman" pitchFamily="18" charset="0"/>
              </a:rPr>
              <a:pPr/>
              <a:t>35</a:t>
            </a:fld>
            <a:endParaRPr lang="en-US" altLang="en-US" sz="12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CE8FB7-76A8-4DAB-8DFC-C8DD39B213FB}" type="slidenum">
              <a:rPr lang="en-US" sz="1200">
                <a:solidFill>
                  <a:prstClr val="black"/>
                </a:solidFill>
              </a:rPr>
              <a:pPr eaLnBrk="1" hangingPunct="1"/>
              <a:t>36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599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842" indent="-285708" defTabSz="947599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2833" indent="-228567" defTabSz="947599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599966" indent="-228567" defTabSz="947599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099" indent="-228567" defTabSz="947599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232" indent="-228567" algn="ctr" defTabSz="94759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365" indent="-228567" algn="ctr" defTabSz="94759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8497" indent="-228567" algn="ctr" defTabSz="94759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5630" indent="-228567" algn="ctr" defTabSz="94759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92EB833-DF02-4C6B-80E9-EC198E92AE4B}" type="slidenum">
              <a:rPr lang="en-US" altLang="en-US" sz="1300" b="0">
                <a:solidFill>
                  <a:prstClr val="black"/>
                </a:solidFill>
                <a:latin typeface="Times New Roman" pitchFamily="18" charset="0"/>
              </a:rPr>
              <a:pPr/>
              <a:t>37</a:t>
            </a:fld>
            <a:endParaRPr lang="en-US" altLang="en-US" sz="13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7235" indent="-298936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95746" indent="-239148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74043" indent="-239148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52343" indent="-239148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30641" indent="-239148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108939" indent="-239148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87238" indent="-239148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65536" indent="-239148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C43CC51-233D-4860-BA38-A9A7605EBD4D}" type="slidenum">
              <a:rPr lang="en-US" altLang="en-US" sz="1300" b="0">
                <a:solidFill>
                  <a:prstClr val="black"/>
                </a:solidFill>
                <a:latin typeface="Times New Roman" pitchFamily="18" charset="0"/>
              </a:rPr>
              <a:pPr/>
              <a:t>38</a:t>
            </a:fld>
            <a:endParaRPr lang="en-US" altLang="en-US" sz="13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8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599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842" indent="-285708" defTabSz="947599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2833" indent="-228567" defTabSz="947599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599966" indent="-228567" defTabSz="947599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099" indent="-228567" defTabSz="947599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232" indent="-228567" algn="ctr" defTabSz="94759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365" indent="-228567" algn="ctr" defTabSz="94759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8497" indent="-228567" algn="ctr" defTabSz="94759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5630" indent="-228567" algn="ctr" defTabSz="94759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4E59DB1-0FB1-4D91-B002-A17E0A1E0C17}" type="slidenum">
              <a:rPr lang="en-US" altLang="en-US" sz="1300" b="0">
                <a:solidFill>
                  <a:prstClr val="black"/>
                </a:solidFill>
                <a:latin typeface="Times New Roman" pitchFamily="18" charset="0"/>
              </a:rPr>
              <a:pPr/>
              <a:t>39</a:t>
            </a:fld>
            <a:endParaRPr lang="en-US" altLang="en-US" sz="13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D9C3877-F41A-4C77-9AB1-C41630C2DFEC}" type="slidenum">
              <a:rPr lang="en-US" sz="1000" b="0" smtClean="0">
                <a:latin typeface="Times New Roman" pitchFamily="18" charset="0"/>
              </a:rPr>
              <a:pPr/>
              <a:t>4</a:t>
            </a:fld>
            <a:endParaRPr lang="en-US" sz="1000" b="0" smtClean="0">
              <a:latin typeface="Times New Roman" pitchFamily="18" charset="0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7235" indent="-298936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95746" indent="-239148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74043" indent="-239148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52343" indent="-239148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30641" indent="-239148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108939" indent="-239148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87238" indent="-239148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65536" indent="-239148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37FA93D-BA19-4A45-8ABB-DD7A8E09D7F0}" type="slidenum">
              <a:rPr lang="en-US" altLang="en-US" sz="1300" b="0">
                <a:solidFill>
                  <a:prstClr val="black"/>
                </a:solidFill>
                <a:latin typeface="Times New Roman" pitchFamily="18" charset="0"/>
              </a:rPr>
              <a:pPr/>
              <a:t>40</a:t>
            </a:fld>
            <a:endParaRPr lang="en-US" altLang="en-US" sz="13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8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9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842" indent="-285708"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2833" indent="-228567"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599966" indent="-228567"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099" indent="-228567"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232" indent="-228567" algn="ctr" defTabSz="966646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365" indent="-228567" algn="ctr" defTabSz="966646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8497" indent="-228567" algn="ctr" defTabSz="966646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5630" indent="-228567" algn="ctr" defTabSz="966646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1A3ACF8-5A72-42E5-9DC4-BD951C850FBD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41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9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842" indent="-285708"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2833" indent="-228567"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599966" indent="-228567"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099" indent="-228567"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232" indent="-228567" algn="ctr" defTabSz="966646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365" indent="-228567" algn="ctr" defTabSz="966646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8497" indent="-228567" algn="ctr" defTabSz="966646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5630" indent="-228567" algn="ctr" defTabSz="966646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1A3ACF8-5A72-42E5-9DC4-BD951C850FBD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42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9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842" indent="-285708"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2833" indent="-228567"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599966" indent="-228567"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099" indent="-228567"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232" indent="-228567" algn="ctr" defTabSz="966646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365" indent="-228567" algn="ctr" defTabSz="966646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8497" indent="-228567" algn="ctr" defTabSz="966646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5630" indent="-228567" algn="ctr" defTabSz="966646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1A3ACF8-5A72-42E5-9DC4-BD951C850FBD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43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7235" indent="-298936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95746" indent="-239148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74043" indent="-239148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52343" indent="-239148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30641" indent="-239148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108939" indent="-239148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87238" indent="-239148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65536" indent="-239148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32F3632-4E40-41DD-8DFD-C7AFBFFE50A6}" type="slidenum">
              <a:rPr lang="en-US" altLang="en-US" sz="1300" b="0">
                <a:solidFill>
                  <a:prstClr val="black"/>
                </a:solidFill>
                <a:latin typeface="Times New Roman" pitchFamily="18" charset="0"/>
              </a:rPr>
              <a:pPr/>
              <a:t>44</a:t>
            </a:fld>
            <a:endParaRPr lang="en-US" altLang="en-US" sz="13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9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7289" indent="-298957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95831" indent="-239166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74163" indent="-239166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52495" indent="-239166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30827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109158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87491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65823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CAF14A9-521F-47BA-98C8-A4199095B68B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45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9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7289" indent="-298957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95831" indent="-239166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74163" indent="-239166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52495" indent="-239166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30827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109158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87491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65823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697B754-C5E8-4BB8-B0BC-04F1EE1FB2A5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46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9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1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05" indent="-296387" defTabSz="93691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546" indent="-237109" defTabSz="93691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764" indent="-237109" defTabSz="93691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3982" indent="-237109" defTabSz="93691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202" indent="-237109" defTabSz="93691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421" indent="-237109" defTabSz="93691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639" indent="-237109" defTabSz="93691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0858" indent="-237109" defTabSz="93691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5E8C3DB-EB8D-48B4-B5E5-C9698623AFE5}" type="slidenum">
              <a:rPr lang="en-US" sz="1200">
                <a:solidFill>
                  <a:prstClr val="black"/>
                </a:solidFill>
              </a:rPr>
              <a:pPr eaLnBrk="1" hangingPunct="1"/>
              <a:t>47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7289" indent="-298957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95831" indent="-239166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74163" indent="-239166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52495" indent="-239166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30827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109158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87491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65823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9B76A81-50B5-4C12-8CFD-13FF9010DB1F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48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1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7289" indent="-298957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95831" indent="-239166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74163" indent="-239166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52495" indent="-239166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30827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109158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87491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65823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7EB0B77-D7C2-4DF2-AEB5-F0CFE77CCF5D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49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2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2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2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5C7A221-D419-4280-B42A-34BA4729A0EC}" type="slidenum">
              <a:rPr lang="en-US" sz="1000" b="0" smtClean="0">
                <a:latin typeface="Times New Roman" pitchFamily="18" charset="0"/>
              </a:rPr>
              <a:pPr/>
              <a:t>5</a:t>
            </a:fld>
            <a:endParaRPr lang="en-US" sz="10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8F96B8-D43F-4DCC-9091-29EE60BD74E0}" type="slidenum">
              <a:rPr lang="en-US" sz="1200">
                <a:solidFill>
                  <a:prstClr val="black"/>
                </a:solidFill>
              </a:rPr>
              <a:pPr eaLnBrk="1" hangingPunct="1"/>
              <a:t>50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2452" y="721402"/>
            <a:ext cx="4850296" cy="3600450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693" y="4561226"/>
            <a:ext cx="5363817" cy="4318573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832200-C4AE-4909-8024-4498BC00D317}" type="slidenum">
              <a:rPr lang="en-US" sz="1200">
                <a:solidFill>
                  <a:prstClr val="black"/>
                </a:solidFill>
              </a:rPr>
              <a:pPr eaLnBrk="1" hangingPunct="1"/>
              <a:t>51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2452" y="721402"/>
            <a:ext cx="4850296" cy="3600450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693" y="4561226"/>
            <a:ext cx="5363817" cy="4318573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A9BC20-8C7F-4FA1-86C9-F9EAA5B2204B}" type="slidenum">
              <a:rPr lang="en-US" sz="1200">
                <a:solidFill>
                  <a:prstClr val="black"/>
                </a:solidFill>
              </a:rPr>
              <a:pPr eaLnBrk="1" hangingPunct="1"/>
              <a:t>52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2452" y="721402"/>
            <a:ext cx="4850296" cy="3600450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693" y="4561226"/>
            <a:ext cx="5363817" cy="4318573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E4F823-33C2-4012-9C8C-EA9363106C5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753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017F56-6CD4-496E-A379-4FCA299C96AA}" type="slidenum">
              <a:rPr lang="en-US" sz="1200">
                <a:solidFill>
                  <a:prstClr val="black"/>
                </a:solidFill>
              </a:rPr>
              <a:pPr eaLnBrk="1" hangingPunct="1"/>
              <a:t>54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04850"/>
            <a:ext cx="4783138" cy="3586163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3974" y="4546471"/>
            <a:ext cx="5335657" cy="4356282"/>
          </a:xfrm>
          <a:noFill/>
        </p:spPr>
        <p:txBody>
          <a:bodyPr lIns="81382" tIns="40694" rIns="81382" bIns="40694"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E4F823-33C2-4012-9C8C-EA9363106C5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4847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E25BCF-CE53-475F-915E-DE5784DF9C2E}" type="slidenum">
              <a:rPr lang="en-US" sz="1200">
                <a:solidFill>
                  <a:prstClr val="black"/>
                </a:solidFill>
              </a:rPr>
              <a:pPr eaLnBrk="1" hangingPunct="1"/>
              <a:t>56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693" y="4561226"/>
            <a:ext cx="5363817" cy="4318573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7289" indent="-298957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95831" indent="-239166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74163" indent="-239166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52495" indent="-239166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30827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109158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87491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65823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57B2D77-06E4-49A8-B7A8-2B182964AE03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57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4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74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471862-ADC3-48AA-B1A5-8EAF48B09234}" type="slidenum">
              <a:rPr lang="en-US" sz="1200">
                <a:solidFill>
                  <a:prstClr val="black"/>
                </a:solidFill>
              </a:rPr>
              <a:pPr eaLnBrk="1" hangingPunct="1"/>
              <a:t>58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36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842" indent="-285708"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2833" indent="-228567"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599966" indent="-228567"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099" indent="-228567"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232" indent="-228567" algn="ctr" defTabSz="966646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365" indent="-228567" algn="ctr" defTabSz="966646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8497" indent="-228567" algn="ctr" defTabSz="966646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5630" indent="-228567" algn="ctr" defTabSz="966646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E640E84-7BDF-49A2-88B3-C149592BD2FA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59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BD0B819-403B-4807-B759-0A9D6E322864}" type="slidenum">
              <a:rPr lang="en-US" altLang="en-US" sz="1300" b="0" smtClean="0">
                <a:latin typeface="Times New Roman" pitchFamily="18" charset="0"/>
              </a:rPr>
              <a:pPr/>
              <a:t>6</a:t>
            </a:fld>
            <a:endParaRPr lang="en-US" altLang="en-US" sz="1300" b="0" smtClean="0">
              <a:latin typeface="Times New Roman" pitchFamily="18" charset="0"/>
            </a:endParaRPr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842" indent="-285708"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2833" indent="-228567"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599966" indent="-228567"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099" indent="-228567"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232" indent="-228567" algn="ctr" defTabSz="966646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365" indent="-228567" algn="ctr" defTabSz="966646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8497" indent="-228567" algn="ctr" defTabSz="966646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5630" indent="-228567" algn="ctr" defTabSz="966646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C53FFF3-4A38-4B41-993B-F4BD58851E33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60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6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842" indent="-285708"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2833" indent="-228567"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599966" indent="-228567"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099" indent="-228567" defTabSz="966646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232" indent="-228567" algn="ctr" defTabSz="966646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365" indent="-228567" algn="ctr" defTabSz="966646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8497" indent="-228567" algn="ctr" defTabSz="966646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5630" indent="-228567" algn="ctr" defTabSz="966646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CA7964D-120F-42B5-A759-44307FE28A12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61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599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842" indent="-285708" defTabSz="947599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2833" indent="-228567" defTabSz="947599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599966" indent="-228567" defTabSz="947599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099" indent="-228567" defTabSz="947599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232" indent="-228567" algn="ctr" defTabSz="94759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365" indent="-228567" algn="ctr" defTabSz="94759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8497" indent="-228567" algn="ctr" defTabSz="94759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5630" indent="-228567" algn="ctr" defTabSz="94759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A0970F4-7104-47D1-93D5-E68CC6843B31}" type="slidenum">
              <a:rPr lang="en-US" altLang="en-US" sz="1300" b="0">
                <a:solidFill>
                  <a:prstClr val="black"/>
                </a:solidFill>
                <a:latin typeface="Times New Roman" pitchFamily="18" charset="0"/>
              </a:rPr>
              <a:pPr/>
              <a:t>62</a:t>
            </a:fld>
            <a:endParaRPr lang="en-US" altLang="en-US" sz="13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07952EB-557A-4EBC-98B8-152B25E82072}" type="slidenum">
              <a:rPr lang="en-US" sz="1200">
                <a:solidFill>
                  <a:prstClr val="black"/>
                </a:solidFill>
              </a:rPr>
              <a:pPr eaLnBrk="1" hangingPunct="1"/>
              <a:t>63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693" y="4561226"/>
            <a:ext cx="5363817" cy="4318573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D7464A-BDC4-49BA-9655-1DF4202ED9E7}" type="slidenum">
              <a:rPr lang="en-US" sz="1200">
                <a:solidFill>
                  <a:prstClr val="black"/>
                </a:solidFill>
              </a:rPr>
              <a:pPr eaLnBrk="1" hangingPunct="1"/>
              <a:t>64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93539" name="Rectangle 7"/>
          <p:cNvSpPr txBox="1">
            <a:spLocks noGrp="1" noChangeArrowheads="1"/>
          </p:cNvSpPr>
          <p:nvPr/>
        </p:nvSpPr>
        <p:spPr bwMode="auto">
          <a:xfrm>
            <a:off x="4144618" y="9120813"/>
            <a:ext cx="3170583" cy="48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5648" tIns="47825" rIns="95648" bIns="47825" anchor="b"/>
          <a:lstStyle>
            <a:lvl1pPr defTabSz="92233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0B0CEA81-DD2D-489C-9C89-9F1BC0C05D35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 algn="r"/>
              <a:t>64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93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935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693" y="4561226"/>
            <a:ext cx="5363817" cy="4318573"/>
          </a:xfrm>
          <a:noFill/>
        </p:spPr>
        <p:txBody>
          <a:bodyPr lIns="95648" tIns="47825" rIns="95648" bIns="47825"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7289" indent="-298957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95831" indent="-239166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74163" indent="-239166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52495" indent="-239166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30827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109158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87491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65823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5E15483A-CE3B-4571-A12F-00CDFBCA4DB6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66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3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4109" y="705006"/>
            <a:ext cx="4830417" cy="3585695"/>
          </a:xfrm>
          <a:ln/>
        </p:spPr>
      </p:sp>
      <p:sp>
        <p:nvSpPr>
          <p:cNvPr id="83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739" y="4546374"/>
            <a:ext cx="5335675" cy="4356528"/>
          </a:xfrm>
          <a:noFill/>
        </p:spPr>
        <p:txBody>
          <a:bodyPr lIns="81389" tIns="40696" rIns="81389" bIns="40696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7289" indent="-298957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95831" indent="-239166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74163" indent="-239166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52495" indent="-239166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30827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109158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87491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65823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56D15CE8-513F-4EDF-B2F3-4B2FEDD137F9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67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4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0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7289" indent="-298957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95831" indent="-239166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74163" indent="-239166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52495" indent="-239166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30827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109158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87491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65823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37B4F1F-7793-4134-B300-4F75E4571826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68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4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2452" y="719763"/>
            <a:ext cx="4850296" cy="3600450"/>
          </a:xfrm>
          <a:ln/>
        </p:spPr>
      </p:sp>
      <p:sp>
        <p:nvSpPr>
          <p:cNvPr id="841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56" y="4559580"/>
            <a:ext cx="5851490" cy="4321861"/>
          </a:xfrm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9021DA-9D30-4255-99F8-7A1754DBA445}" type="slidenum">
              <a:rPr lang="en-US" sz="1200">
                <a:solidFill>
                  <a:prstClr val="black"/>
                </a:solidFill>
              </a:rPr>
              <a:pPr eaLnBrk="1" hangingPunct="1"/>
              <a:t>69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7289" indent="-298957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95831" indent="-239166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74163" indent="-239166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52495" indent="-239166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30827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109158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87491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65823" indent="-239166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80098FDB-FFB5-4591-ADA1-2C33D5B08D30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70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4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3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EC763C5-FBF7-4F60-AFCE-66743253D8D9}" type="slidenum">
              <a:rPr lang="en-US" sz="1000" b="0" smtClean="0">
                <a:latin typeface="Times New Roman" pitchFamily="18" charset="0"/>
              </a:rPr>
              <a:pPr/>
              <a:t>7</a:t>
            </a:fld>
            <a:endParaRPr lang="en-US" sz="1000" b="0" smtClean="0">
              <a:latin typeface="Times New Roman" pitchFamily="18" charset="0"/>
            </a:endParaRPr>
          </a:p>
        </p:txBody>
      </p:sp>
      <p:sp>
        <p:nvSpPr>
          <p:cNvPr id="22425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BD7F6B-A180-4FE6-920E-CB1B6C5B749B}" type="slidenum">
              <a:rPr lang="en-US" sz="1200">
                <a:solidFill>
                  <a:prstClr val="black"/>
                </a:solidFill>
              </a:rPr>
              <a:pPr eaLnBrk="1" hangingPunct="1"/>
              <a:t>72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8A5AA3-BDE8-473D-9B43-31FAE28F6DA6}" type="slidenum">
              <a:rPr lang="en-US" sz="1200"/>
              <a:pPr eaLnBrk="1" hangingPunct="1"/>
              <a:t>77</a:t>
            </a:fld>
            <a:endParaRPr lang="en-US" sz="1200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834ACC-662E-40BF-B99F-FA24C4ABF6C5}" type="slidenum">
              <a:rPr lang="en-US" sz="1200"/>
              <a:pPr eaLnBrk="1" hangingPunct="1"/>
              <a:t>78</a:t>
            </a:fld>
            <a:endParaRPr lang="en-US" sz="120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FB9ADD8-4E57-4001-BF9F-042ACE3295A3}" type="slidenum">
              <a:rPr lang="en-US" sz="1200"/>
              <a:pPr eaLnBrk="1" hangingPunct="1"/>
              <a:t>79</a:t>
            </a:fld>
            <a:endParaRPr lang="en-US" sz="120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2452" y="721402"/>
            <a:ext cx="4850296" cy="3600450"/>
          </a:xfrm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693" y="4561226"/>
            <a:ext cx="5363817" cy="4318573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7F8E34-C02F-4A15-9CE8-664F75078ADE}" type="slidenum">
              <a:rPr lang="en-US" sz="1200"/>
              <a:pPr eaLnBrk="1" hangingPunct="1"/>
              <a:t>80</a:t>
            </a:fld>
            <a:endParaRPr lang="en-US" sz="1200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C5BC8A-FD0C-40EA-B64E-9474140A028B}" type="slidenum">
              <a:rPr lang="en-US" sz="1200"/>
              <a:pPr eaLnBrk="1" hangingPunct="1"/>
              <a:t>81</a:t>
            </a:fld>
            <a:endParaRPr lang="en-US" sz="1200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6E90760-B583-4823-B3D0-088A94531444}" type="slidenum">
              <a:rPr lang="en-US" sz="1200"/>
              <a:pPr eaLnBrk="1" hangingPunct="1"/>
              <a:t>82</a:t>
            </a:fld>
            <a:endParaRPr lang="en-US" sz="1200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5C6891D-66CF-47CA-ABAE-D908836517B8}" type="slidenum">
              <a:rPr lang="en-US" sz="1200"/>
              <a:pPr eaLnBrk="1" hangingPunct="1"/>
              <a:t>83</a:t>
            </a:fld>
            <a:endParaRPr lang="en-US" sz="1200"/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C3D7A0-123B-42D0-BF99-2E2E494F4094}" type="slidenum">
              <a:rPr lang="en-US" sz="1200"/>
              <a:pPr eaLnBrk="1" hangingPunct="1"/>
              <a:t>84</a:t>
            </a:fld>
            <a:endParaRPr lang="en-US" sz="120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42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CB0093-E222-4C9F-A39A-C3282A03A404}" type="slidenum">
              <a:rPr lang="en-US" altLang="en-US" smtClean="0"/>
              <a:pPr>
                <a:defRPr/>
              </a:pPr>
              <a:t>85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D43A5E4-9A44-49A0-A117-ADA719838723}" type="slidenum">
              <a:rPr lang="en-US" altLang="en-US" sz="1300" b="0" smtClean="0">
                <a:latin typeface="Times New Roman" pitchFamily="18" charset="0"/>
              </a:rPr>
              <a:pPr/>
              <a:t>8</a:t>
            </a:fld>
            <a:endParaRPr lang="en-US" altLang="en-US" sz="1300" b="0" smtClean="0">
              <a:latin typeface="Times New Roman" pitchFamily="18" charset="0"/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A07136F-20BF-4244-A136-E0AF52338FFB}" type="slidenum">
              <a:rPr lang="en-US" sz="1200"/>
              <a:pPr eaLnBrk="1" hangingPunct="1"/>
              <a:t>86</a:t>
            </a:fld>
            <a:endParaRPr lang="en-US" sz="1200"/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123983-C523-413C-BE56-C1F74008919F}" type="slidenum">
              <a:rPr lang="en-US" sz="1200"/>
              <a:pPr eaLnBrk="1" hangingPunct="1"/>
              <a:t>87</a:t>
            </a:fld>
            <a:endParaRPr lang="en-US" sz="1200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DBEA26-0232-486D-AD2D-BED8C6150527}" type="slidenum">
              <a:rPr lang="en-US" sz="1200"/>
              <a:pPr eaLnBrk="1" hangingPunct="1"/>
              <a:t>88</a:t>
            </a:fld>
            <a:endParaRPr lang="en-US" sz="1200"/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B85BA44-56E4-454E-9A95-D0227F894CD5}" type="slidenum">
              <a:rPr lang="en-US" sz="1200"/>
              <a:pPr eaLnBrk="1" hangingPunct="1"/>
              <a:t>89</a:t>
            </a:fld>
            <a:endParaRPr lang="en-US" sz="1200"/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9C9FB6E-2D33-47C6-8E2C-11318D290D4F}" type="slidenum">
              <a:rPr lang="en-US" sz="1200"/>
              <a:pPr eaLnBrk="1" hangingPunct="1"/>
              <a:t>90</a:t>
            </a:fld>
            <a:endParaRPr lang="en-US" sz="1200"/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98589D-4F76-476E-ACE6-F3AA1F358587}" type="slidenum">
              <a:rPr lang="en-US" sz="1200"/>
              <a:pPr eaLnBrk="1" hangingPunct="1"/>
              <a:t>91</a:t>
            </a:fld>
            <a:endParaRPr lang="en-US" sz="1200"/>
          </a:p>
        </p:txBody>
      </p:sp>
      <p:sp>
        <p:nvSpPr>
          <p:cNvPr id="237571" name="Rectangle 7"/>
          <p:cNvSpPr txBox="1">
            <a:spLocks noGrp="1" noChangeArrowheads="1"/>
          </p:cNvSpPr>
          <p:nvPr/>
        </p:nvSpPr>
        <p:spPr bwMode="auto">
          <a:xfrm>
            <a:off x="4142962" y="9119173"/>
            <a:ext cx="3170583" cy="48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744" tIns="46871" rIns="93744" bIns="46871" anchor="b"/>
          <a:lstStyle>
            <a:lvl1pPr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0D136C7-C15D-4A78-9C2B-88264E93DE1A}" type="slidenum">
              <a:rPr lang="en-US" sz="1200"/>
              <a:pPr algn="r" eaLnBrk="1" hangingPunct="1"/>
              <a:t>91</a:t>
            </a:fld>
            <a:endParaRPr lang="en-US" sz="1200"/>
          </a:p>
        </p:txBody>
      </p:sp>
      <p:sp>
        <p:nvSpPr>
          <p:cNvPr id="2375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CC18CB5-E17E-4123-A02E-8CC52D8226F1}" type="slidenum">
              <a:rPr lang="en-US" sz="1200"/>
              <a:pPr eaLnBrk="1" hangingPunct="1"/>
              <a:t>92</a:t>
            </a:fld>
            <a:endParaRPr lang="en-US" sz="1200"/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4573250-0627-454B-91C4-4FB0C4DB5274}" type="slidenum">
              <a:rPr lang="en-US" sz="1200"/>
              <a:pPr eaLnBrk="1" hangingPunct="1"/>
              <a:t>93</a:t>
            </a:fld>
            <a:endParaRPr lang="en-US" sz="1200"/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2CF532-2615-4A4A-9C1B-ECC9BDE22617}" type="slidenum">
              <a:rPr lang="en-US" sz="1200"/>
              <a:pPr eaLnBrk="1" hangingPunct="1"/>
              <a:t>94</a:t>
            </a:fld>
            <a:endParaRPr lang="en-US" sz="1200"/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2452" y="721402"/>
            <a:ext cx="4850296" cy="3600450"/>
          </a:xfrm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693" y="4561226"/>
            <a:ext cx="5363817" cy="4318573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97BBF1B-14D0-4C87-A98A-5BDB19AE1C3E}" type="slidenum">
              <a:rPr lang="en-US" altLang="en-US" sz="1200"/>
              <a:pPr eaLnBrk="1" hangingPunct="1"/>
              <a:t>95</a:t>
            </a:fld>
            <a:endParaRPr lang="en-US" altLang="en-US" sz="1200"/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Arial" charset="0"/>
              </a:defRPr>
            </a:lvl1pPr>
            <a:lvl2pPr marL="777349" indent="-298980">
              <a:defRPr sz="2500" b="1">
                <a:solidFill>
                  <a:schemeClr val="tx1"/>
                </a:solidFill>
                <a:latin typeface="Arial" charset="0"/>
              </a:defRPr>
            </a:lvl2pPr>
            <a:lvl3pPr marL="1195921" indent="-239184">
              <a:defRPr sz="2500" b="1">
                <a:solidFill>
                  <a:schemeClr val="tx1"/>
                </a:solidFill>
                <a:latin typeface="Arial" charset="0"/>
              </a:defRPr>
            </a:lvl3pPr>
            <a:lvl4pPr marL="1674289" indent="-239184">
              <a:defRPr sz="2500" b="1">
                <a:solidFill>
                  <a:schemeClr val="tx1"/>
                </a:solidFill>
                <a:latin typeface="Arial" charset="0"/>
              </a:defRPr>
            </a:lvl4pPr>
            <a:lvl5pPr marL="2152658" indent="-239184"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2631026" indent="-239184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6pPr>
            <a:lvl7pPr marL="3109394" indent="-239184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7pPr>
            <a:lvl8pPr marL="3587763" indent="-239184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8pPr>
            <a:lvl9pPr marL="4066131" indent="-239184" algn="ctr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329DACA-AF29-419B-9B3D-FCD845569529}" type="slidenum">
              <a:rPr lang="en-US" altLang="en-US" sz="1300" b="0">
                <a:latin typeface="Times New Roman" pitchFamily="18" charset="0"/>
              </a:rPr>
              <a:pPr/>
              <a:t>9</a:t>
            </a:fld>
            <a:endParaRPr lang="en-US" altLang="en-US" sz="1300" b="0">
              <a:latin typeface="Times New Roman" pitchFamily="18" charset="0"/>
            </a:endParaRPr>
          </a:p>
        </p:txBody>
      </p:sp>
      <p:sp>
        <p:nvSpPr>
          <p:cNvPr id="65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488AE7-6B9D-49BB-A875-2D1DC8EF6716}" type="slidenum">
              <a:rPr lang="en-US" altLang="en-US" sz="1200"/>
              <a:pPr eaLnBrk="1" hangingPunct="1"/>
              <a:t>96</a:t>
            </a:fld>
            <a:endParaRPr lang="en-US" altLang="en-US" sz="1200"/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258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674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5674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5674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5674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5674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5674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5674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5674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5674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7FAC8CB-A9A3-4A78-B269-66BCB2EBC3C5}" type="slidenum">
              <a:rPr lang="en-US" altLang="en-US" sz="1200">
                <a:latin typeface="Times New Roman" pitchFamily="18" charset="0"/>
              </a:rPr>
              <a:pPr eaLnBrk="1" hangingPunct="1"/>
              <a:t>97</a:t>
            </a:fld>
            <a:endParaRPr lang="en-US" altLang="en-US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70092BA-13D8-4C90-965B-BDDFE4120F73}" type="slidenum">
              <a:rPr lang="en-US" altLang="en-US" sz="1200" b="0" smtClean="0">
                <a:latin typeface="Times New Roman" pitchFamily="18" charset="0"/>
              </a:rPr>
              <a:pPr/>
              <a:t>98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81550" cy="3586163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</p:spPr>
        <p:txBody>
          <a:bodyPr lIns="96305" tIns="48153" rIns="96305" bIns="48153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15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61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615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615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615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119DA78-18C3-40C4-A1E4-C40D4FD7D3FB}" type="slidenum">
              <a:rPr lang="en-US" altLang="en-US" sz="1200" b="0" smtClean="0">
                <a:latin typeface="Times New Roman" pitchFamily="18" charset="0"/>
              </a:rPr>
              <a:pPr/>
              <a:t>99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7C564A0-B06D-4842-9BBE-620E094A5204}" type="slidenum">
              <a:rPr lang="en-US" altLang="en-US" sz="1200" b="0" smtClean="0">
                <a:latin typeface="Times New Roman" pitchFamily="18" charset="0"/>
              </a:rPr>
              <a:pPr/>
              <a:t>100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599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842" indent="-285708" defTabSz="947599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2833" indent="-228567" defTabSz="947599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599966" indent="-228567" defTabSz="947599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099" indent="-228567" defTabSz="947599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232" indent="-228567" algn="ctr" defTabSz="94759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365" indent="-228567" algn="ctr" defTabSz="94759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8497" indent="-228567" algn="ctr" defTabSz="94759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5630" indent="-228567" algn="ctr" defTabSz="94759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DE7FB9E-0A29-481D-9CDC-ECC09441628C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101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9C835C2-000C-4253-9E8F-DA8E969CE23E}" type="slidenum">
              <a:rPr lang="en-US" altLang="en-US" sz="1200" b="0">
                <a:latin typeface="Times New Roman" pitchFamily="18" charset="0"/>
              </a:rPr>
              <a:pPr/>
              <a:t>102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7CC4E3F-3A7F-414A-B141-2B84653AA6DA}" type="slidenum">
              <a:rPr lang="en-US" altLang="en-US" sz="1200" b="0">
                <a:latin typeface="Times New Roman" pitchFamily="18" charset="0"/>
              </a:rPr>
              <a:pPr/>
              <a:t>103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D42C6AE-C291-4811-BA8E-C3F3793701F5}" type="slidenum">
              <a:rPr lang="en-US" altLang="en-US" sz="1200" b="0" smtClean="0">
                <a:latin typeface="Times New Roman" pitchFamily="18" charset="0"/>
              </a:rPr>
              <a:pPr/>
              <a:t>104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6484579-F536-4577-8FA2-AA32A7358920}" type="slidenum">
              <a:rPr lang="en-US" altLang="en-US" sz="1200" b="0" smtClean="0">
                <a:latin typeface="Times New Roman" pitchFamily="18" charset="0"/>
              </a:rPr>
              <a:pPr/>
              <a:t>105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05479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841955226"/>
      </p:ext>
    </p:extLst>
  </p:cSld>
  <p:clrMapOvr>
    <a:masterClrMapping/>
  </p:clrMapOvr>
  <p:transition spd="slow">
    <p:split orient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2910"/>
      </p:ext>
    </p:extLst>
  </p:cSld>
  <p:clrMapOvr>
    <a:masterClrMapping/>
  </p:clrMapOvr>
  <p:transition spd="med">
    <p:split orient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430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40062"/>
      </p:ext>
    </p:extLst>
  </p:cSld>
  <p:clrMapOvr>
    <a:masterClrMapping/>
  </p:clrMapOvr>
  <p:transition spd="med">
    <p:split orient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0"/>
            <a:ext cx="82296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22405"/>
      </p:ext>
    </p:extLst>
  </p:cSld>
  <p:clrMapOvr>
    <a:masterClrMapping/>
  </p:clrMapOvr>
  <p:transition spd="med">
    <p:split orient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143000"/>
            <a:ext cx="82296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059358094"/>
      </p:ext>
    </p:extLst>
  </p:cSld>
  <p:clrMapOvr>
    <a:masterClrMapping/>
  </p:clrMapOvr>
  <p:transition spd="med">
    <p:split orient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2296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90080580"/>
      </p:ext>
    </p:extLst>
  </p:cSld>
  <p:clrMapOvr>
    <a:masterClrMapping/>
  </p:clrMapOvr>
  <p:transition spd="med">
    <p:split orient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47408"/>
      </p:ext>
    </p:extLst>
  </p:cSld>
  <p:clrMapOvr>
    <a:masterClrMapping/>
  </p:clrMapOvr>
  <p:transition spd="slow">
    <p:split orient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00334"/>
      </p:ext>
    </p:extLst>
  </p:cSld>
  <p:clrMapOvr>
    <a:masterClrMapping/>
  </p:clrMapOvr>
  <p:transition spd="slow">
    <p:split orient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3913678"/>
      </p:ext>
    </p:extLst>
  </p:cSld>
  <p:clrMapOvr>
    <a:masterClrMapping/>
  </p:clrMapOvr>
  <p:transition spd="slow">
    <p:split orient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4488" y="1054100"/>
            <a:ext cx="41275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4388" y="1054100"/>
            <a:ext cx="41275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96277"/>
      </p:ext>
    </p:extLst>
  </p:cSld>
  <p:clrMapOvr>
    <a:masterClrMapping/>
  </p:clrMapOvr>
  <p:transition spd="slow">
    <p:split orient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75136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430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05437"/>
      </p:ext>
    </p:extLst>
  </p:cSld>
  <p:clrMapOvr>
    <a:masterClrMapping/>
  </p:clrMapOvr>
  <p:transition spd="med">
    <p:split orient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20314"/>
      </p:ext>
    </p:extLst>
  </p:cSld>
  <p:clrMapOvr>
    <a:masterClrMapping/>
  </p:clrMapOvr>
  <p:transition spd="slow">
    <p:split orient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735154"/>
      </p:ext>
    </p:extLst>
  </p:cSld>
  <p:clrMapOvr>
    <a:masterClrMapping/>
  </p:clrMapOvr>
  <p:transition spd="slow">
    <p:split orient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3226965"/>
      </p:ext>
    </p:extLst>
  </p:cSld>
  <p:clrMapOvr>
    <a:masterClrMapping/>
  </p:clrMapOvr>
  <p:transition spd="slow">
    <p:split orient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285717"/>
      </p:ext>
    </p:extLst>
  </p:cSld>
  <p:clrMapOvr>
    <a:masterClrMapping/>
  </p:clrMapOvr>
  <p:transition spd="slow">
    <p:split orient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76973"/>
      </p:ext>
    </p:extLst>
  </p:cSld>
  <p:clrMapOvr>
    <a:masterClrMapping/>
  </p:clrMapOvr>
  <p:transition spd="slow">
    <p:split orient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0038" y="101600"/>
            <a:ext cx="2101850" cy="5461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4488" y="101600"/>
            <a:ext cx="6153150" cy="5461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41856"/>
      </p:ext>
    </p:extLst>
  </p:cSld>
  <p:clrMapOvr>
    <a:masterClrMapping/>
  </p:clrMapOvr>
  <p:transition spd="slow">
    <p:split orient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41313" y="1042988"/>
            <a:ext cx="8407400" cy="45085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33659745"/>
      </p:ext>
    </p:extLst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2855375979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938916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333313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42843"/>
      </p:ext>
    </p:extLst>
  </p:cSld>
  <p:clrMapOvr>
    <a:masterClrMapping/>
  </p:clrMapOvr>
  <p:transition spd="med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19570"/>
      </p:ext>
    </p:extLst>
  </p:cSld>
  <p:clrMapOvr>
    <a:masterClrMapping/>
  </p:clrMapOvr>
  <p:transition spd="med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61359"/>
      </p:ext>
    </p:extLst>
  </p:cSld>
  <p:clrMapOvr>
    <a:masterClrMapping/>
  </p:clrMapOvr>
  <p:transition spd="med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714818"/>
      </p:ext>
    </p:extLst>
  </p:cSld>
  <p:clrMapOvr>
    <a:masterClrMapping/>
  </p:clrMapOvr>
  <p:transition spd="med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963078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1054100"/>
            <a:ext cx="8407400" cy="4508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08713"/>
      </p:ext>
    </p:extLst>
  </p:cSld>
  <p:clrMapOvr>
    <a:masterClrMapping/>
  </p:clrMapOvr>
  <p:transition spd="slow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8633203"/>
      </p:ext>
    </p:extLst>
  </p:cSld>
  <p:clrMapOvr>
    <a:masterClrMapping/>
  </p:clrMapOvr>
  <p:transition spd="med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84338"/>
      </p:ext>
    </p:extLst>
  </p:cSld>
  <p:clrMapOvr>
    <a:masterClrMapping/>
  </p:clrMapOvr>
  <p:transition spd="med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06314"/>
      </p:ext>
    </p:extLst>
  </p:cSld>
  <p:clrMapOvr>
    <a:masterClrMapping/>
  </p:clrMapOvr>
  <p:transition spd="med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430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48481"/>
      </p:ext>
    </p:extLst>
  </p:cSld>
  <p:clrMapOvr>
    <a:masterClrMapping/>
  </p:clrMapOvr>
  <p:transition spd="med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0"/>
            <a:ext cx="82296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89580"/>
      </p:ext>
    </p:extLst>
  </p:cSld>
  <p:clrMapOvr>
    <a:masterClrMapping/>
  </p:clrMapOvr>
  <p:transition spd="med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143000"/>
            <a:ext cx="82296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310605125"/>
      </p:ext>
    </p:extLst>
  </p:cSld>
  <p:clrMapOvr>
    <a:masterClrMapping/>
  </p:clrMapOvr>
  <p:transition spd="med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2296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214305928"/>
      </p:ext>
    </p:extLst>
  </p:cSld>
  <p:clrMapOvr>
    <a:masterClrMapping/>
  </p:clrMapOvr>
  <p:transition spd="med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18491"/>
      </p:ext>
    </p:extLst>
  </p:cSld>
  <p:clrMapOvr>
    <a:masterClrMapping/>
  </p:clrMapOvr>
  <p:transition spd="slow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1054100"/>
            <a:ext cx="8407400" cy="4508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62133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5730352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7403201"/>
      </p:ext>
    </p:extLst>
  </p:cSld>
  <p:clrMapOvr>
    <a:masterClrMapping/>
  </p:clrMapOvr>
  <p:transition spd="slow"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4488" y="1054100"/>
            <a:ext cx="4127500" cy="4508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4388" y="1054100"/>
            <a:ext cx="4127500" cy="4508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84001"/>
      </p:ext>
    </p:extLst>
  </p:cSld>
  <p:clrMapOvr>
    <a:masterClrMapping/>
  </p:clrMapOvr>
  <p:transition spd="slow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16958"/>
      </p:ext>
    </p:extLst>
  </p:cSld>
  <p:clrMapOvr>
    <a:masterClrMapping/>
  </p:clrMapOvr>
  <p:transition spd="slow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032400"/>
      </p:ext>
    </p:extLst>
  </p:cSld>
  <p:clrMapOvr>
    <a:masterClrMapping/>
  </p:clrMapOvr>
  <p:transition spd="slow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632330"/>
      </p:ext>
    </p:extLst>
  </p:cSld>
  <p:clrMapOvr>
    <a:masterClrMapping/>
  </p:clrMapOvr>
  <p:transition spd="slow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8069734"/>
      </p:ext>
    </p:extLst>
  </p:cSld>
  <p:clrMapOvr>
    <a:masterClrMapping/>
  </p:clrMapOvr>
  <p:transition spd="slow"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2240048"/>
      </p:ext>
    </p:extLst>
  </p:cSld>
  <p:clrMapOvr>
    <a:masterClrMapping/>
  </p:clrMapOvr>
  <p:transition spd="slow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4488" y="1054100"/>
            <a:ext cx="8407400" cy="4508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19124"/>
      </p:ext>
    </p:extLst>
  </p:cSld>
  <p:clrMapOvr>
    <a:masterClrMapping/>
  </p:clrMapOvr>
  <p:transition spd="slow"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0038" y="101600"/>
            <a:ext cx="2101850" cy="54610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4488" y="101600"/>
            <a:ext cx="6153150" cy="5461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62128"/>
      </p:ext>
    </p:extLst>
  </p:cSld>
  <p:clrMapOvr>
    <a:masterClrMapping/>
  </p:clrMapOvr>
  <p:transition spd="slow"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41313" y="1042988"/>
            <a:ext cx="8407400" cy="45085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975712238"/>
      </p:ext>
    </p:extLst>
  </p:cSld>
  <p:clrMapOvr>
    <a:masterClrMapping/>
  </p:clrMapOvr>
  <p:transition spd="slow"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1"/>
          <p:cNvSpPr txBox="1">
            <a:spLocks noChangeArrowheads="1"/>
          </p:cNvSpPr>
          <p:nvPr userDrawn="1"/>
        </p:nvSpPr>
        <p:spPr bwMode="auto">
          <a:xfrm>
            <a:off x="296525" y="6399330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November 1, 2012      	        CC LEL and NDIR combustible sensor performance 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957265" y="6403921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ysClr val="windowText" lastClr="000000"/>
                </a:solidFill>
              </a:rPr>
              <a:t>Slide </a:t>
            </a:r>
            <a:fld id="{BD5B90BF-C075-4DF9-A008-9EA91EE5B22A}" type="slidenum">
              <a:rPr lang="en-US" sz="1200" kern="0" smtClean="0">
                <a:solidFill>
                  <a:sysClr val="windowText" lastClr="000000"/>
                </a:solidFill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21" descr="Logo_500x468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5"/>
            <a:ext cx="1004076" cy="93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345039634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4488" y="1054100"/>
            <a:ext cx="4127500" cy="4508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4388" y="1054100"/>
            <a:ext cx="4127500" cy="4508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05825"/>
      </p:ext>
    </p:extLst>
  </p:cSld>
  <p:clrMapOvr>
    <a:masterClrMapping/>
  </p:clrMapOvr>
  <p:transition spd="slow">
    <p:split orient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258"/>
      </p:ext>
    </p:extLst>
  </p:cSld>
  <p:clrMapOvr>
    <a:masterClrMapping/>
  </p:clrMapOvr>
  <p:transition spd="slow">
    <p:split orient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7997519"/>
      </p:ext>
    </p:extLst>
  </p:cSld>
  <p:clrMapOvr>
    <a:masterClrMapping/>
  </p:clrMapOvr>
  <p:transition spd="slow">
    <p:split orient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1313" y="1042988"/>
            <a:ext cx="41275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213" y="1042988"/>
            <a:ext cx="41275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9524"/>
      </p:ext>
    </p:extLst>
  </p:cSld>
  <p:clrMapOvr>
    <a:masterClrMapping/>
  </p:clrMapOvr>
  <p:transition spd="slow"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31474"/>
      </p:ext>
    </p:extLst>
  </p:cSld>
  <p:clrMapOvr>
    <a:masterClrMapping/>
  </p:clrMapOvr>
  <p:transition spd="slow">
    <p:split orient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44881"/>
      </p:ext>
    </p:extLst>
  </p:cSld>
  <p:clrMapOvr>
    <a:masterClrMapping/>
  </p:clrMapOvr>
  <p:transition spd="slow">
    <p:split orient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179477"/>
      </p:ext>
    </p:extLst>
  </p:cSld>
  <p:clrMapOvr>
    <a:masterClrMapping/>
  </p:clrMapOvr>
  <p:transition spd="slow">
    <p:split orient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5335766"/>
      </p:ext>
    </p:extLst>
  </p:cSld>
  <p:clrMapOvr>
    <a:masterClrMapping/>
  </p:clrMapOvr>
  <p:transition spd="slow">
    <p:split orient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6015972"/>
      </p:ext>
    </p:extLst>
  </p:cSld>
  <p:clrMapOvr>
    <a:masterClrMapping/>
  </p:clrMapOvr>
  <p:transition spd="slow">
    <p:split orient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35876"/>
      </p:ext>
    </p:extLst>
  </p:cSld>
  <p:clrMapOvr>
    <a:masterClrMapping/>
  </p:clrMapOvr>
  <p:transition spd="slow">
    <p:split orient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6863" y="101600"/>
            <a:ext cx="2101850" cy="5449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1313" y="101600"/>
            <a:ext cx="6153150" cy="5449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22622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95870"/>
      </p:ext>
    </p:extLst>
  </p:cSld>
  <p:clrMapOvr>
    <a:masterClrMapping/>
  </p:clrMapOvr>
  <p:transition spd="slow">
    <p:split orient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41313" y="1042988"/>
            <a:ext cx="8407400" cy="45085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576134352"/>
      </p:ext>
    </p:extLst>
  </p:cSld>
  <p:clrMapOvr>
    <a:masterClrMapping/>
  </p:clrMapOvr>
  <p:transition spd="slow">
    <p:split orient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41313" y="101600"/>
            <a:ext cx="8407400" cy="5449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17307"/>
      </p:ext>
    </p:extLst>
  </p:cSld>
  <p:clrMapOvr>
    <a:masterClrMapping/>
  </p:clrMapOvr>
  <p:transition spd="slow">
    <p:split orient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1313" y="1042988"/>
            <a:ext cx="4127500" cy="4508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213" y="1042988"/>
            <a:ext cx="4127500" cy="4508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73297"/>
      </p:ext>
    </p:extLst>
  </p:cSld>
  <p:clrMapOvr>
    <a:masterClrMapping/>
  </p:clrMapOvr>
  <p:transition spd="slow">
    <p:split orient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41313" y="1042988"/>
            <a:ext cx="8407400" cy="45085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804599672"/>
      </p:ext>
    </p:extLst>
  </p:cSld>
  <p:clrMapOvr>
    <a:masterClrMapping/>
  </p:clrMapOvr>
  <p:transition spd="slow">
    <p:split orient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1313" y="1042988"/>
            <a:ext cx="4127500" cy="4508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21213" y="1042988"/>
            <a:ext cx="4127500" cy="45085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551439683"/>
      </p:ext>
    </p:extLst>
  </p:cSld>
  <p:clrMapOvr>
    <a:masterClrMapping/>
  </p:clrMapOvr>
  <p:transition spd="slow">
    <p:split orient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1313" y="1042988"/>
            <a:ext cx="4127500" cy="4508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21213" y="1042988"/>
            <a:ext cx="4127500" cy="45085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599980882"/>
      </p:ext>
    </p:extLst>
  </p:cSld>
  <p:clrMapOvr>
    <a:masterClrMapping/>
  </p:clrMapOvr>
  <p:transition spd="slow">
    <p:split orient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81163" y="101600"/>
            <a:ext cx="6756400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1313" y="1042988"/>
            <a:ext cx="4127500" cy="2178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1213" y="1042988"/>
            <a:ext cx="4127500" cy="2178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41313" y="3373438"/>
            <a:ext cx="4127500" cy="2178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1213" y="3373438"/>
            <a:ext cx="4127500" cy="2178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24871"/>
      </p:ext>
    </p:extLst>
  </p:cSld>
  <p:clrMapOvr>
    <a:masterClrMapping/>
  </p:clrMapOvr>
  <p:transition spd="slow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1"/>
          <p:cNvSpPr txBox="1">
            <a:spLocks noChangeArrowheads="1"/>
          </p:cNvSpPr>
          <p:nvPr userDrawn="1"/>
        </p:nvSpPr>
        <p:spPr bwMode="auto">
          <a:xfrm>
            <a:off x="296525" y="6399330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November 1, 2012      	        CC LEL and NDIR combustible sensor performance 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957265" y="6403921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ysClr val="windowText" lastClr="000000"/>
                </a:solidFill>
              </a:rPr>
              <a:t>Slide </a:t>
            </a:r>
            <a:fld id="{BD5B90BF-C075-4DF9-A008-9EA91EE5B22A}" type="slidenum">
              <a:rPr lang="en-US" sz="1200" kern="0" smtClean="0">
                <a:solidFill>
                  <a:sysClr val="windowText" lastClr="000000"/>
                </a:solidFill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21" descr="Logo_500x468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5"/>
            <a:ext cx="1004076" cy="93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4077065693"/>
      </p:ext>
    </p:extLst>
  </p:cSld>
  <p:clrMapOvr>
    <a:masterClrMapping/>
  </p:clrMapOvr>
  <p:transition spd="slow">
    <p:split orient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0269"/>
      </p:ext>
    </p:extLst>
  </p:cSld>
  <p:clrMapOvr>
    <a:masterClrMapping/>
  </p:clrMapOvr>
  <p:transition spd="slow"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5995020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30344"/>
      </p:ext>
    </p:extLst>
  </p:cSld>
  <p:clrMapOvr>
    <a:masterClrMapping/>
  </p:clrMapOvr>
  <p:transition spd="slow">
    <p:split orient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1313" y="1042988"/>
            <a:ext cx="41275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213" y="1042988"/>
            <a:ext cx="41275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18684"/>
      </p:ext>
    </p:extLst>
  </p:cSld>
  <p:clrMapOvr>
    <a:masterClrMapping/>
  </p:clrMapOvr>
  <p:transition spd="slow"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36024"/>
      </p:ext>
    </p:extLst>
  </p:cSld>
  <p:clrMapOvr>
    <a:masterClrMapping/>
  </p:clrMapOvr>
  <p:transition spd="slow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21414"/>
      </p:ext>
    </p:extLst>
  </p:cSld>
  <p:clrMapOvr>
    <a:masterClrMapping/>
  </p:clrMapOvr>
  <p:transition spd="slow">
    <p:split orient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590783"/>
      </p:ext>
    </p:extLst>
  </p:cSld>
  <p:clrMapOvr>
    <a:masterClrMapping/>
  </p:clrMapOvr>
  <p:transition spd="slow">
    <p:split orient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578469"/>
      </p:ext>
    </p:extLst>
  </p:cSld>
  <p:clrMapOvr>
    <a:masterClrMapping/>
  </p:clrMapOvr>
  <p:transition spd="slow">
    <p:split orient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7153626"/>
      </p:ext>
    </p:extLst>
  </p:cSld>
  <p:clrMapOvr>
    <a:masterClrMapping/>
  </p:clrMapOvr>
  <p:transition spd="slow">
    <p:split orient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84590"/>
      </p:ext>
    </p:extLst>
  </p:cSld>
  <p:clrMapOvr>
    <a:masterClrMapping/>
  </p:clrMapOvr>
  <p:transition spd="slow">
    <p:split orient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6863" y="101600"/>
            <a:ext cx="2101850" cy="5449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1313" y="101600"/>
            <a:ext cx="6153150" cy="5449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87400"/>
      </p:ext>
    </p:extLst>
  </p:cSld>
  <p:clrMapOvr>
    <a:masterClrMapping/>
  </p:clrMapOvr>
  <p:transition spd="slow">
    <p:split orient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41313" y="1042988"/>
            <a:ext cx="8407400" cy="45085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704965261"/>
      </p:ext>
    </p:extLst>
  </p:cSld>
  <p:clrMapOvr>
    <a:masterClrMapping/>
  </p:clrMapOvr>
  <p:transition spd="slow">
    <p:split orient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41313" y="101600"/>
            <a:ext cx="8407400" cy="5449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67867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81292"/>
      </p:ext>
    </p:extLst>
  </p:cSld>
  <p:clrMapOvr>
    <a:masterClrMapping/>
  </p:clrMapOvr>
  <p:transition spd="slow">
    <p:split orient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1313" y="1042988"/>
            <a:ext cx="4127500" cy="4508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213" y="1042988"/>
            <a:ext cx="4127500" cy="4508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25673"/>
      </p:ext>
    </p:extLst>
  </p:cSld>
  <p:clrMapOvr>
    <a:masterClrMapping/>
  </p:clrMapOvr>
  <p:transition spd="slow">
    <p:split orient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41313" y="1042988"/>
            <a:ext cx="8407400" cy="45085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10921028"/>
      </p:ext>
    </p:extLst>
  </p:cSld>
  <p:clrMapOvr>
    <a:masterClrMapping/>
  </p:clrMapOvr>
  <p:transition spd="slow">
    <p:split orient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1313" y="1042988"/>
            <a:ext cx="4127500" cy="4508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21213" y="1042988"/>
            <a:ext cx="4127500" cy="45085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564674412"/>
      </p:ext>
    </p:extLst>
  </p:cSld>
  <p:clrMapOvr>
    <a:masterClrMapping/>
  </p:clrMapOvr>
  <p:transition spd="slow">
    <p:split orient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1313" y="1042988"/>
            <a:ext cx="4127500" cy="4508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21213" y="1042988"/>
            <a:ext cx="4127500" cy="45085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123202102"/>
      </p:ext>
    </p:extLst>
  </p:cSld>
  <p:clrMapOvr>
    <a:masterClrMapping/>
  </p:clrMapOvr>
  <p:transition spd="slow">
    <p:split orient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81163" y="101600"/>
            <a:ext cx="6756400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1313" y="1042988"/>
            <a:ext cx="4127500" cy="2178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1213" y="1042988"/>
            <a:ext cx="4127500" cy="2178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41313" y="3373438"/>
            <a:ext cx="4127500" cy="2178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1213" y="3373438"/>
            <a:ext cx="4127500" cy="2178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87917"/>
      </p:ext>
    </p:extLst>
  </p:cSld>
  <p:clrMapOvr>
    <a:masterClrMapping/>
  </p:clrMapOvr>
  <p:transition spd="slow">
    <p:split orient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2218100052"/>
      </p:ext>
    </p:extLst>
  </p:cSld>
  <p:clrMapOvr>
    <a:masterClrMapping/>
  </p:clrMapOvr>
  <p:transition spd="med">
    <p:split orient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743713"/>
      </p:ext>
    </p:extLst>
  </p:cSld>
  <p:clrMapOvr>
    <a:masterClrMapping/>
  </p:clrMapOvr>
  <p:transition spd="med">
    <p:split orient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0308639"/>
      </p:ext>
    </p:extLst>
  </p:cSld>
  <p:clrMapOvr>
    <a:masterClrMapping/>
  </p:clrMapOvr>
  <p:transition spd="med">
    <p:split orient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12425"/>
      </p:ext>
    </p:extLst>
  </p:cSld>
  <p:clrMapOvr>
    <a:masterClrMapping/>
  </p:clrMapOvr>
  <p:transition spd="med">
    <p:split orient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12752"/>
      </p:ext>
    </p:extLst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1039174"/>
      </p:ext>
    </p:extLst>
  </p:cSld>
  <p:clrMapOvr>
    <a:masterClrMapping/>
  </p:clrMapOvr>
  <p:transition spd="slow">
    <p:split orient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6272"/>
      </p:ext>
    </p:extLst>
  </p:cSld>
  <p:clrMapOvr>
    <a:masterClrMapping/>
  </p:clrMapOvr>
  <p:transition spd="med">
    <p:split orient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052107"/>
      </p:ext>
    </p:extLst>
  </p:cSld>
  <p:clrMapOvr>
    <a:masterClrMapping/>
  </p:clrMapOvr>
  <p:transition spd="med">
    <p:split orient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2880210"/>
      </p:ext>
    </p:extLst>
  </p:cSld>
  <p:clrMapOvr>
    <a:masterClrMapping/>
  </p:clrMapOvr>
  <p:transition spd="med">
    <p:split orient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5199246"/>
      </p:ext>
    </p:extLst>
  </p:cSld>
  <p:clrMapOvr>
    <a:masterClrMapping/>
  </p:clrMapOvr>
  <p:transition spd="med">
    <p:split orient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21221"/>
      </p:ext>
    </p:extLst>
  </p:cSld>
  <p:clrMapOvr>
    <a:masterClrMapping/>
  </p:clrMapOvr>
  <p:transition spd="med">
    <p:split orient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62142"/>
      </p:ext>
    </p:extLst>
  </p:cSld>
  <p:clrMapOvr>
    <a:masterClrMapping/>
  </p:clrMapOvr>
  <p:transition spd="med">
    <p:split orient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430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97721"/>
      </p:ext>
    </p:extLst>
  </p:cSld>
  <p:clrMapOvr>
    <a:masterClrMapping/>
  </p:clrMapOvr>
  <p:transition spd="med">
    <p:split orient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0"/>
            <a:ext cx="82296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31312"/>
      </p:ext>
    </p:extLst>
  </p:cSld>
  <p:clrMapOvr>
    <a:masterClrMapping/>
  </p:clrMapOvr>
  <p:transition spd="med">
    <p:split orient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143000"/>
            <a:ext cx="82296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43082218"/>
      </p:ext>
    </p:extLst>
  </p:cSld>
  <p:clrMapOvr>
    <a:masterClrMapping/>
  </p:clrMapOvr>
  <p:transition spd="med">
    <p:split orient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2296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145389993"/>
      </p:ext>
    </p:extLst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5677174"/>
      </p:ext>
    </p:extLst>
  </p:cSld>
  <p:clrMapOvr>
    <a:masterClrMapping/>
  </p:clrMapOvr>
  <p:transition spd="slow">
    <p:split orient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266494717"/>
      </p:ext>
    </p:extLst>
  </p:cSld>
  <p:clrMapOvr>
    <a:masterClrMapping/>
  </p:clrMapOvr>
  <p:transition spd="med">
    <p:split orient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357298"/>
      </p:ext>
    </p:extLst>
  </p:cSld>
  <p:clrMapOvr>
    <a:masterClrMapping/>
  </p:clrMapOvr>
  <p:transition spd="med">
    <p:split orient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7373050"/>
      </p:ext>
    </p:extLst>
  </p:cSld>
  <p:clrMapOvr>
    <a:masterClrMapping/>
  </p:clrMapOvr>
  <p:transition spd="med">
    <p:split orient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16894"/>
      </p:ext>
    </p:extLst>
  </p:cSld>
  <p:clrMapOvr>
    <a:masterClrMapping/>
  </p:clrMapOvr>
  <p:transition spd="med">
    <p:split orient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28481"/>
      </p:ext>
    </p:extLst>
  </p:cSld>
  <p:clrMapOvr>
    <a:masterClrMapping/>
  </p:clrMapOvr>
  <p:transition spd="med">
    <p:split orient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10277"/>
      </p:ext>
    </p:extLst>
  </p:cSld>
  <p:clrMapOvr>
    <a:masterClrMapping/>
  </p:clrMapOvr>
  <p:transition spd="med">
    <p:split orient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594612"/>
      </p:ext>
    </p:extLst>
  </p:cSld>
  <p:clrMapOvr>
    <a:masterClrMapping/>
  </p:clrMapOvr>
  <p:transition spd="med">
    <p:split orient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631129"/>
      </p:ext>
    </p:extLst>
  </p:cSld>
  <p:clrMapOvr>
    <a:masterClrMapping/>
  </p:clrMapOvr>
  <p:transition spd="med">
    <p:split orient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3806814"/>
      </p:ext>
    </p:extLst>
  </p:cSld>
  <p:clrMapOvr>
    <a:masterClrMapping/>
  </p:clrMapOvr>
  <p:transition spd="med">
    <p:split orient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2507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76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91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4488" y="1054100"/>
            <a:ext cx="840740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681163" y="101600"/>
            <a:ext cx="67564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" name="Text Box 31"/>
          <p:cNvSpPr txBox="1">
            <a:spLocks noChangeArrowheads="1"/>
          </p:cNvSpPr>
          <p:nvPr userDrawn="1"/>
        </p:nvSpPr>
        <p:spPr bwMode="auto">
          <a:xfrm>
            <a:off x="296525" y="6399330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January 14, 2013      	          G460 confined space instrument user training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732240" y="6403921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Slide </a:t>
            </a:r>
            <a:fld id="{BD5B90BF-C075-4DF9-A008-9EA91EE5B22A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5" name="Picture 21" descr="Logo_500x468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5"/>
            <a:ext cx="1004076" cy="93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86" r:id="rId10"/>
    <p:sldLayoutId id="2147483802" r:id="rId11"/>
  </p:sldLayoutIdLst>
  <p:transition spd="slow">
    <p:split orient="vert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  <p:sp>
        <p:nvSpPr>
          <p:cNvPr id="11" name="Text Box 31"/>
          <p:cNvSpPr txBox="1">
            <a:spLocks noChangeArrowheads="1"/>
          </p:cNvSpPr>
          <p:nvPr userDrawn="1"/>
        </p:nvSpPr>
        <p:spPr bwMode="auto">
          <a:xfrm>
            <a:off x="296525" y="6399330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November 1, 2012      	        CC LEL and NDIR combustible sensor performance 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957265" y="6403921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lang="en-US" sz="1200" dirty="0" smtClean="0">
                <a:solidFill>
                  <a:srgbClr val="000000"/>
                </a:solidFill>
              </a:rPr>
              <a:t>Slide </a:t>
            </a:r>
            <a:fld id="{BD5B90BF-C075-4DF9-A008-9EA91EE5B22A}" type="slidenum">
              <a:rPr lang="en-US" sz="1200" smtClean="0">
                <a:solidFill>
                  <a:srgbClr val="000000"/>
                </a:solidFill>
              </a:rPr>
              <a:pPr algn="l" eaLnBrk="1" hangingPunct="1"/>
              <a:t>‹#›</a:t>
            </a:fld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25" name="Picture 21" descr="Logo_500x468"/>
          <p:cNvPicPr>
            <a:picLocks noChangeAspect="1" noChangeArrowheads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5"/>
            <a:ext cx="1004076" cy="93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ln w="31750">
            <a:solidFill>
              <a:srgbClr val="8ED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33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p:transition spd="med">
    <p:split orient="vert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  <p:sp>
        <p:nvSpPr>
          <p:cNvPr id="13" name="Text Box 31"/>
          <p:cNvSpPr txBox="1">
            <a:spLocks noChangeArrowheads="1"/>
          </p:cNvSpPr>
          <p:nvPr userDrawn="1"/>
        </p:nvSpPr>
        <p:spPr bwMode="auto">
          <a:xfrm>
            <a:off x="296525" y="6399330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November 1, 2012      	        CC LEL and NDIR combustible sensor performance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957265" y="6403921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ysClr val="windowText" lastClr="000000"/>
                </a:solidFill>
              </a:rPr>
              <a:t>Slide </a:t>
            </a:r>
            <a:fld id="{BD5B90BF-C075-4DF9-A008-9EA91EE5B22A}" type="slidenum">
              <a:rPr lang="en-US" sz="1200" kern="0" smtClean="0">
                <a:solidFill>
                  <a:sysClr val="windowText" lastClr="000000"/>
                </a:solidFill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5" name="Picture 21" descr="Logo_500x468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5"/>
            <a:ext cx="1004076" cy="93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1401823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ransition spd="slow">
    <p:split orient="vert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1313" y="1042988"/>
            <a:ext cx="840740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19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681163" y="101600"/>
            <a:ext cx="67564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" name="Text Box 31"/>
          <p:cNvSpPr txBox="1">
            <a:spLocks noChangeArrowheads="1"/>
          </p:cNvSpPr>
          <p:nvPr userDrawn="1"/>
        </p:nvSpPr>
        <p:spPr bwMode="auto">
          <a:xfrm>
            <a:off x="296525" y="6399330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November 1, 2012      	        CC LEL and NDIR combustible sensor performance  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957265" y="6403921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ysClr val="windowText" lastClr="000000"/>
                </a:solidFill>
              </a:rPr>
              <a:t>Slide </a:t>
            </a:r>
            <a:fld id="{BD5B90BF-C075-4DF9-A008-9EA91EE5B22A}" type="slidenum">
              <a:rPr lang="en-US" sz="1200" kern="0" smtClean="0">
                <a:solidFill>
                  <a:sysClr val="windowText" lastClr="000000"/>
                </a:solidFill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kern="0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21" descr="Logo_500x468"/>
          <p:cNvPicPr>
            <a:picLocks noChangeAspect="1" noChangeArrowheads="1"/>
          </p:cNvPicPr>
          <p:nvPr userDrawn="1"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5"/>
            <a:ext cx="1004076" cy="93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0149944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</p:sldLayoutIdLst>
  <p:transition spd="slow">
    <p:split orient="vert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1313" y="1042988"/>
            <a:ext cx="840740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19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681163" y="101600"/>
            <a:ext cx="67564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" name="Text Box 31"/>
          <p:cNvSpPr txBox="1">
            <a:spLocks noChangeArrowheads="1"/>
          </p:cNvSpPr>
          <p:nvPr userDrawn="1"/>
        </p:nvSpPr>
        <p:spPr bwMode="auto">
          <a:xfrm>
            <a:off x="296525" y="6399330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November 1, 2012      	        CC LEL and NDIR combustible sensor performance  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957265" y="6403921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ysClr val="windowText" lastClr="000000"/>
                </a:solidFill>
              </a:rPr>
              <a:t>Slide </a:t>
            </a:r>
            <a:fld id="{BD5B90BF-C075-4DF9-A008-9EA91EE5B22A}" type="slidenum">
              <a:rPr lang="en-US" sz="1200" kern="0" smtClean="0">
                <a:solidFill>
                  <a:sysClr val="windowText" lastClr="000000"/>
                </a:solidFill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kern="0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21" descr="Logo_500x468"/>
          <p:cNvPicPr>
            <a:picLocks noChangeAspect="1" noChangeArrowheads="1"/>
          </p:cNvPicPr>
          <p:nvPr userDrawn="1"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5"/>
            <a:ext cx="1004076" cy="93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6603397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</p:sldLayoutIdLst>
  <p:transition spd="slow">
    <p:split orient="vert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  <p:sp>
        <p:nvSpPr>
          <p:cNvPr id="7" name="Text Box 31"/>
          <p:cNvSpPr txBox="1">
            <a:spLocks noChangeArrowheads="1"/>
          </p:cNvSpPr>
          <p:nvPr userDrawn="1"/>
        </p:nvSpPr>
        <p:spPr bwMode="auto">
          <a:xfrm>
            <a:off x="296525" y="6399330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November 1, 2012      	        CC LEL and NDIR combustible sensor performance  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957265" y="6403921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lang="en-US" sz="1200" dirty="0" smtClean="0">
                <a:solidFill>
                  <a:srgbClr val="000000"/>
                </a:solidFill>
              </a:rPr>
              <a:t>Slide </a:t>
            </a:r>
            <a:fld id="{BD5B90BF-C075-4DF9-A008-9EA91EE5B22A}" type="slidenum">
              <a:rPr lang="en-US" sz="1200" smtClean="0">
                <a:solidFill>
                  <a:srgbClr val="000000"/>
                </a:solidFill>
              </a:rPr>
              <a:pPr algn="l" eaLnBrk="1" hangingPunct="1"/>
              <a:t>‹#›</a:t>
            </a:fld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9" name="Picture 21" descr="Logo_500x468"/>
          <p:cNvPicPr>
            <a:picLocks noChangeAspect="1" noChangeArrowheads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5"/>
            <a:ext cx="1004076" cy="93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ln w="31750">
            <a:solidFill>
              <a:srgbClr val="8ED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11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</p:sldLayoutIdLst>
  <p:transition spd="med">
    <p:split orient="vert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  <p:sp>
        <p:nvSpPr>
          <p:cNvPr id="7" name="Text Box 31"/>
          <p:cNvSpPr txBox="1">
            <a:spLocks noChangeArrowheads="1"/>
          </p:cNvSpPr>
          <p:nvPr userDrawn="1"/>
        </p:nvSpPr>
        <p:spPr bwMode="auto">
          <a:xfrm>
            <a:off x="296525" y="6399330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November 1, 2012      	        CC LEL and NDIR combustible sensor performance  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957265" y="6403921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lang="en-US" sz="1200" dirty="0" smtClean="0">
                <a:solidFill>
                  <a:srgbClr val="000000"/>
                </a:solidFill>
              </a:rPr>
              <a:t>Slide </a:t>
            </a:r>
            <a:fld id="{BD5B90BF-C075-4DF9-A008-9EA91EE5B22A}" type="slidenum">
              <a:rPr lang="en-US" sz="1200" smtClean="0">
                <a:solidFill>
                  <a:srgbClr val="000000"/>
                </a:solidFill>
              </a:rPr>
              <a:pPr algn="l" eaLnBrk="1" hangingPunct="1"/>
              <a:t>‹#›</a:t>
            </a:fld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9" name="Picture 21" descr="Logo_500x468"/>
          <p:cNvPicPr>
            <a:picLocks noChangeAspect="1" noChangeArrowheads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5"/>
            <a:ext cx="1004076" cy="93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ln w="31750">
            <a:solidFill>
              <a:srgbClr val="8ED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93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</p:sldLayoutIdLst>
  <p:transition spd="med">
    <p:split orient="vert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4488" y="1054100"/>
            <a:ext cx="840740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681163" y="101600"/>
            <a:ext cx="67564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" name="Text Box 31"/>
          <p:cNvSpPr txBox="1">
            <a:spLocks noChangeArrowheads="1"/>
          </p:cNvSpPr>
          <p:nvPr userDrawn="1"/>
        </p:nvSpPr>
        <p:spPr bwMode="auto">
          <a:xfrm>
            <a:off x="296525" y="6399330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November 1, 2012      	        CC LEL and NDIR combustible sensor performance  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957265" y="6403921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ysClr val="windowText" lastClr="000000"/>
                </a:solidFill>
              </a:rPr>
              <a:t>Slide </a:t>
            </a:r>
            <a:fld id="{BD5B90BF-C075-4DF9-A008-9EA91EE5B22A}" type="slidenum">
              <a:rPr lang="en-US" sz="1200" kern="0" smtClean="0">
                <a:solidFill>
                  <a:sysClr val="windowText" lastClr="000000"/>
                </a:solidFill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kern="0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21" descr="Logo_500x468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5"/>
            <a:ext cx="1004076" cy="93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2340695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ransition spd="slow">
    <p:split orient="vert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ervice@gfg-inc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http://www.goodforgas.com/" TargetMode="External"/><Relationship Id="rId4" Type="http://schemas.openxmlformats.org/officeDocument/2006/relationships/hyperlink" Target="http://www.gfg-inc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microsoft.com/office/2007/relationships/hdphoto" Target="../media/hdphoto5.wdp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tiff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29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39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1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139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openxmlformats.org/officeDocument/2006/relationships/image" Target="../media/image162.png"/><Relationship Id="rId4" Type="http://schemas.openxmlformats.org/officeDocument/2006/relationships/image" Target="../media/image161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png"/><Relationship Id="rId4" Type="http://schemas.openxmlformats.org/officeDocument/2006/relationships/image" Target="../media/image139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2.jpeg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64.xml"/><Relationship Id="rId7" Type="http://schemas.openxmlformats.org/officeDocument/2006/relationships/image" Target="../media/image17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80.wmf"/><Relationship Id="rId5" Type="http://schemas.openxmlformats.org/officeDocument/2006/relationships/image" Target="../media/image177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79.png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notesSlide" Target="../notesSlides/notesSlide165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7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181.jpeg"/><Relationship Id="rId9" Type="http://schemas.openxmlformats.org/officeDocument/2006/relationships/image" Target="../media/image182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167.xml"/><Relationship Id="rId7" Type="http://schemas.openxmlformats.org/officeDocument/2006/relationships/image" Target="../media/image17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85.png"/><Relationship Id="rId4" Type="http://schemas.openxmlformats.org/officeDocument/2006/relationships/image" Target="../media/image184.jpeg"/><Relationship Id="rId9" Type="http://schemas.openxmlformats.org/officeDocument/2006/relationships/image" Target="../media/image178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jpeg"/><Relationship Id="rId4" Type="http://schemas.openxmlformats.org/officeDocument/2006/relationships/image" Target="../media/image191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7" Type="http://schemas.openxmlformats.org/officeDocument/2006/relationships/image" Target="../media/image197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9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88.png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png"/><Relationship Id="rId7" Type="http://schemas.openxmlformats.org/officeDocument/2006/relationships/image" Target="../media/image203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jpe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jpe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8.jpe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8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tiff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222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9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9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9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3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http://upload.wikimedia.org/wikipedia/commons/c/c1/Hydrogen-sulfide-3D-vdW.png" TargetMode="External"/><Relationship Id="rId4" Type="http://schemas.openxmlformats.org/officeDocument/2006/relationships/image" Target="../media/image25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2.png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7.jpe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image" Target="../media/image184.jpe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5" Type="http://schemas.openxmlformats.org/officeDocument/2006/relationships/image" Target="../media/image238.png"/><Relationship Id="rId4" Type="http://schemas.openxmlformats.org/officeDocument/2006/relationships/image" Target="../media/image191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emf"/><Relationship Id="rId5" Type="http://schemas.openxmlformats.org/officeDocument/2006/relationships/package" Target="../embeddings/Microsoft_Excel_Worksheet1.xlsx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7.gif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72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1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0" y="0"/>
            <a:ext cx="9144000" cy="5892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2681655" y="215290"/>
            <a:ext cx="6023098" cy="533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r">
              <a:spcAft>
                <a:spcPct val="10000"/>
              </a:spcAft>
            </a:pPr>
            <a:r>
              <a:rPr lang="en-US" i="1" dirty="0" smtClean="0">
                <a:solidFill>
                  <a:schemeClr val="bg1"/>
                </a:solidFill>
              </a:rPr>
              <a:t>G460 advanced confined space </a:t>
            </a:r>
          </a:p>
          <a:p>
            <a:pPr lvl="1" algn="r">
              <a:spcAft>
                <a:spcPct val="10000"/>
              </a:spcAft>
            </a:pPr>
            <a:r>
              <a:rPr lang="en-US" i="1" dirty="0" smtClean="0">
                <a:solidFill>
                  <a:schemeClr val="bg1"/>
                </a:solidFill>
              </a:rPr>
              <a:t>gas detector user  training</a:t>
            </a:r>
            <a:endParaRPr lang="en-US" i="1" dirty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endParaRPr lang="en-US" sz="1800" i="1" dirty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endParaRPr lang="en-US" sz="1800" i="1" dirty="0" smtClean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r>
              <a:rPr lang="en-US" sz="1800" i="1" dirty="0" smtClean="0">
                <a:solidFill>
                  <a:schemeClr val="bg1"/>
                </a:solidFill>
              </a:rPr>
              <a:t>GfG </a:t>
            </a:r>
            <a:r>
              <a:rPr lang="en-US" sz="1800" i="1" dirty="0">
                <a:solidFill>
                  <a:schemeClr val="bg1"/>
                </a:solidFill>
              </a:rPr>
              <a:t>Instrumentation, </a:t>
            </a:r>
            <a:r>
              <a:rPr lang="en-US" sz="1800" i="1" dirty="0" smtClean="0">
                <a:solidFill>
                  <a:schemeClr val="bg1"/>
                </a:solidFill>
              </a:rPr>
              <a:t>Inc.</a:t>
            </a:r>
          </a:p>
          <a:p>
            <a:pPr lvl="1" algn="l">
              <a:spcAft>
                <a:spcPct val="10000"/>
              </a:spcAft>
            </a:pPr>
            <a:r>
              <a:rPr lang="en-US" sz="1800" i="1" dirty="0" smtClean="0">
                <a:solidFill>
                  <a:schemeClr val="bg1"/>
                </a:solidFill>
              </a:rPr>
              <a:t>1194 Oak Valley Drive, Suite 20</a:t>
            </a:r>
          </a:p>
          <a:p>
            <a:pPr lvl="1" algn="l">
              <a:spcAft>
                <a:spcPct val="10000"/>
              </a:spcAft>
            </a:pPr>
            <a:r>
              <a:rPr lang="en-US" sz="1800" i="1" dirty="0" smtClean="0">
                <a:solidFill>
                  <a:schemeClr val="bg1"/>
                </a:solidFill>
              </a:rPr>
              <a:t>Ann </a:t>
            </a:r>
            <a:r>
              <a:rPr lang="en-US" sz="1800" i="1" dirty="0">
                <a:solidFill>
                  <a:schemeClr val="bg1"/>
                </a:solidFill>
              </a:rPr>
              <a:t>Arbor, </a:t>
            </a:r>
            <a:r>
              <a:rPr lang="en-US" sz="1800" i="1" dirty="0" smtClean="0">
                <a:solidFill>
                  <a:schemeClr val="bg1"/>
                </a:solidFill>
              </a:rPr>
              <a:t>Michigan  48108</a:t>
            </a:r>
          </a:p>
          <a:p>
            <a:pPr lvl="1" algn="l">
              <a:spcAft>
                <a:spcPct val="10000"/>
              </a:spcAft>
            </a:pPr>
            <a:endParaRPr lang="en-US" sz="1000" i="1" dirty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r>
              <a:rPr lang="en-US" sz="1800" i="1" dirty="0">
                <a:solidFill>
                  <a:schemeClr val="bg1"/>
                </a:solidFill>
              </a:rPr>
              <a:t>Toll </a:t>
            </a:r>
            <a:r>
              <a:rPr lang="en-US" sz="1800" i="1" dirty="0" smtClean="0">
                <a:solidFill>
                  <a:schemeClr val="bg1"/>
                </a:solidFill>
              </a:rPr>
              <a:t>free (USA and Canada):  </a:t>
            </a:r>
            <a:r>
              <a:rPr lang="en-US" sz="1800" i="1" dirty="0">
                <a:solidFill>
                  <a:schemeClr val="bg1"/>
                </a:solidFill>
              </a:rPr>
              <a:t>(800) </a:t>
            </a:r>
            <a:r>
              <a:rPr lang="en-US" sz="1800" i="1" dirty="0" smtClean="0">
                <a:solidFill>
                  <a:schemeClr val="bg1"/>
                </a:solidFill>
              </a:rPr>
              <a:t>959-0329</a:t>
            </a:r>
          </a:p>
          <a:p>
            <a:pPr lvl="1" algn="l">
              <a:spcAft>
                <a:spcPct val="10000"/>
              </a:spcAft>
            </a:pPr>
            <a:r>
              <a:rPr lang="en-US" sz="1800" i="1" dirty="0" smtClean="0">
                <a:solidFill>
                  <a:schemeClr val="bg1"/>
                </a:solidFill>
              </a:rPr>
              <a:t>Direct:  +1-734-769-0573</a:t>
            </a:r>
          </a:p>
          <a:p>
            <a:pPr lvl="1" algn="l">
              <a:spcAft>
                <a:spcPct val="10000"/>
              </a:spcAft>
            </a:pPr>
            <a:endParaRPr lang="en-US" sz="1000" i="1" dirty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r>
              <a:rPr lang="en-US" sz="1800" i="1" dirty="0" smtClean="0">
                <a:solidFill>
                  <a:schemeClr val="bg1"/>
                </a:solidFill>
              </a:rPr>
              <a:t>Service e-mail</a:t>
            </a:r>
            <a:r>
              <a:rPr lang="en-US" sz="1800" i="1" dirty="0">
                <a:solidFill>
                  <a:schemeClr val="bg1"/>
                </a:solidFill>
              </a:rPr>
              <a:t>: </a:t>
            </a:r>
            <a:r>
              <a:rPr lang="en-US" sz="1800" i="1" dirty="0" smtClean="0">
                <a:solidFill>
                  <a:schemeClr val="bg1"/>
                </a:solidFill>
                <a:hlinkClick r:id="rId3"/>
              </a:rPr>
              <a:t>service@gfg-inc.com</a:t>
            </a:r>
            <a:endParaRPr lang="en-US" sz="1800" i="1" dirty="0" smtClean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endParaRPr lang="en-US" sz="1000" i="1" dirty="0" smtClean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r>
              <a:rPr lang="en-US" sz="1800" i="1" dirty="0">
                <a:solidFill>
                  <a:schemeClr val="bg1"/>
                </a:solidFill>
              </a:rPr>
              <a:t>Internet: </a:t>
            </a:r>
            <a:r>
              <a:rPr lang="en-US" sz="1800" i="1" dirty="0">
                <a:solidFill>
                  <a:schemeClr val="bg1"/>
                </a:solidFill>
                <a:hlinkClick r:id="rId4"/>
              </a:rPr>
              <a:t>www.gfg-inc.com</a:t>
            </a:r>
            <a:endParaRPr lang="en-US" sz="1800" i="1" dirty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endParaRPr lang="en-US" sz="1000" i="1" dirty="0" smtClean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r>
              <a:rPr lang="en-US" sz="1800" i="1" dirty="0" smtClean="0">
                <a:solidFill>
                  <a:schemeClr val="bg1"/>
                </a:solidFill>
              </a:rPr>
              <a:t>Technical documentation and download site:  </a:t>
            </a:r>
            <a:r>
              <a:rPr lang="en-US" sz="1800" i="1" dirty="0" smtClean="0">
                <a:solidFill>
                  <a:schemeClr val="bg1"/>
                </a:solidFill>
                <a:hlinkClick r:id="rId5"/>
              </a:rPr>
              <a:t>www.goodforgas.com</a:t>
            </a:r>
            <a:endParaRPr lang="en-US" sz="1800" i="1" dirty="0" smtClean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endParaRPr lang="en-US" sz="1800" i="1" dirty="0">
              <a:solidFill>
                <a:schemeClr val="bg1"/>
              </a:solidFill>
            </a:endParaRPr>
          </a:p>
          <a:p>
            <a:pPr algn="l">
              <a:lnSpc>
                <a:spcPct val="95000"/>
              </a:lnSpc>
              <a:spcAft>
                <a:spcPct val="10000"/>
              </a:spcAft>
            </a:pPr>
            <a:endParaRPr lang="en-US" sz="1800" i="1" dirty="0">
              <a:solidFill>
                <a:schemeClr val="bg1"/>
              </a:solidFill>
            </a:endParaRPr>
          </a:p>
        </p:txBody>
      </p:sp>
      <p:pic>
        <p:nvPicPr>
          <p:cNvPr id="1991682" name="Picture 2" descr="logoneu_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14" y="1716454"/>
            <a:ext cx="1852979" cy="195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3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9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9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188913"/>
            <a:ext cx="5924550" cy="685800"/>
          </a:xfrm>
          <a:noFill/>
        </p:spPr>
        <p:txBody>
          <a:bodyPr anchor="ctr"/>
          <a:lstStyle/>
          <a:p>
            <a:r>
              <a:rPr lang="en-US" sz="2000" dirty="0" smtClean="0"/>
              <a:t>Deliberate displacement of oxygen (</a:t>
            </a:r>
            <a:r>
              <a:rPr lang="en-US" sz="2000" dirty="0" err="1" smtClean="0"/>
              <a:t>inertion</a:t>
            </a:r>
            <a:r>
              <a:rPr lang="en-US" sz="2000" dirty="0" smtClean="0"/>
              <a:t>) in a fully enclosed vessel</a:t>
            </a:r>
          </a:p>
        </p:txBody>
      </p:sp>
      <p:sp>
        <p:nvSpPr>
          <p:cNvPr id="70659" name="Line 3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0660" name="Group 4"/>
          <p:cNvGrpSpPr>
            <a:grpSpLocks/>
          </p:cNvGrpSpPr>
          <p:nvPr/>
        </p:nvGrpSpPr>
        <p:grpSpPr bwMode="auto">
          <a:xfrm>
            <a:off x="1646238" y="3694113"/>
            <a:ext cx="6659562" cy="2189162"/>
            <a:chOff x="1151" y="2071"/>
            <a:chExt cx="4195" cy="1379"/>
          </a:xfrm>
        </p:grpSpPr>
        <p:sp>
          <p:nvSpPr>
            <p:cNvPr id="70662" name="Rectangle 5"/>
            <p:cNvSpPr>
              <a:spLocks noChangeArrowheads="1"/>
            </p:cNvSpPr>
            <p:nvPr/>
          </p:nvSpPr>
          <p:spPr bwMode="auto">
            <a:xfrm>
              <a:off x="4448" y="2348"/>
              <a:ext cx="272" cy="128"/>
            </a:xfrm>
            <a:prstGeom prst="rect">
              <a:avLst/>
            </a:prstGeom>
            <a:solidFill>
              <a:srgbClr val="FFA18B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3" name="Rectangle 6"/>
            <p:cNvSpPr>
              <a:spLocks noChangeArrowheads="1"/>
            </p:cNvSpPr>
            <p:nvPr/>
          </p:nvSpPr>
          <p:spPr bwMode="auto">
            <a:xfrm>
              <a:off x="3224" y="2690"/>
              <a:ext cx="272" cy="128"/>
            </a:xfrm>
            <a:prstGeom prst="rect">
              <a:avLst/>
            </a:prstGeom>
            <a:solidFill>
              <a:srgbClr val="FFA18B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4" name="Rectangle 7"/>
            <p:cNvSpPr>
              <a:spLocks noChangeArrowheads="1"/>
            </p:cNvSpPr>
            <p:nvPr/>
          </p:nvSpPr>
          <p:spPr bwMode="auto">
            <a:xfrm>
              <a:off x="1178" y="2294"/>
              <a:ext cx="1056" cy="1151"/>
            </a:xfrm>
            <a:prstGeom prst="rect">
              <a:avLst/>
            </a:prstGeom>
            <a:solidFill>
              <a:srgbClr val="DDDDDD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5" name="Arc 8"/>
            <p:cNvSpPr>
              <a:spLocks/>
            </p:cNvSpPr>
            <p:nvPr/>
          </p:nvSpPr>
          <p:spPr bwMode="auto">
            <a:xfrm>
              <a:off x="1169" y="2088"/>
              <a:ext cx="577" cy="225"/>
            </a:xfrm>
            <a:custGeom>
              <a:avLst/>
              <a:gdLst>
                <a:gd name="T0" fmla="*/ 0 w 21600"/>
                <a:gd name="T1" fmla="*/ 2 h 21600"/>
                <a:gd name="T2" fmla="*/ 15 w 21600"/>
                <a:gd name="T3" fmla="*/ 0 h 21600"/>
                <a:gd name="T4" fmla="*/ 15 w 21600"/>
                <a:gd name="T5" fmla="*/ 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600"/>
                  </a:moveTo>
                  <a:cubicBezTo>
                    <a:pt x="0" y="9685"/>
                    <a:pt x="9648" y="20"/>
                    <a:pt x="21563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85"/>
                    <a:pt x="9648" y="20"/>
                    <a:pt x="21563" y="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6" name="Arc 9"/>
            <p:cNvSpPr>
              <a:spLocks/>
            </p:cNvSpPr>
            <p:nvPr/>
          </p:nvSpPr>
          <p:spPr bwMode="auto">
            <a:xfrm>
              <a:off x="1178" y="2088"/>
              <a:ext cx="577" cy="225"/>
            </a:xfrm>
            <a:custGeom>
              <a:avLst/>
              <a:gdLst>
                <a:gd name="T0" fmla="*/ 0 w 21600"/>
                <a:gd name="T1" fmla="*/ 2 h 21600"/>
                <a:gd name="T2" fmla="*/ 15 w 21600"/>
                <a:gd name="T3" fmla="*/ 0 h 21600"/>
                <a:gd name="T4" fmla="*/ 15 w 21600"/>
                <a:gd name="T5" fmla="*/ 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600"/>
                  </a:moveTo>
                  <a:cubicBezTo>
                    <a:pt x="0" y="9685"/>
                    <a:pt x="9648" y="20"/>
                    <a:pt x="21563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85"/>
                    <a:pt x="9648" y="20"/>
                    <a:pt x="21563" y="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25400" cap="rnd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7" name="Arc 10"/>
            <p:cNvSpPr>
              <a:spLocks/>
            </p:cNvSpPr>
            <p:nvPr/>
          </p:nvSpPr>
          <p:spPr bwMode="auto">
            <a:xfrm>
              <a:off x="1664" y="2088"/>
              <a:ext cx="577" cy="225"/>
            </a:xfrm>
            <a:custGeom>
              <a:avLst/>
              <a:gdLst>
                <a:gd name="T0" fmla="*/ 0 w 21600"/>
                <a:gd name="T1" fmla="*/ 0 h 21600"/>
                <a:gd name="T2" fmla="*/ 15 w 21600"/>
                <a:gd name="T3" fmla="*/ 2 h 21600"/>
                <a:gd name="T4" fmla="*/ 0 w 21600"/>
                <a:gd name="T5" fmla="*/ 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8" name="Arc 11"/>
            <p:cNvSpPr>
              <a:spLocks/>
            </p:cNvSpPr>
            <p:nvPr/>
          </p:nvSpPr>
          <p:spPr bwMode="auto">
            <a:xfrm>
              <a:off x="1655" y="2088"/>
              <a:ext cx="577" cy="225"/>
            </a:xfrm>
            <a:custGeom>
              <a:avLst/>
              <a:gdLst>
                <a:gd name="T0" fmla="*/ 0 w 21600"/>
                <a:gd name="T1" fmla="*/ 0 h 21600"/>
                <a:gd name="T2" fmla="*/ 15 w 21600"/>
                <a:gd name="T3" fmla="*/ 2 h 21600"/>
                <a:gd name="T4" fmla="*/ 0 w 21600"/>
                <a:gd name="T5" fmla="*/ 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rnd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9" name="Rectangle 12"/>
            <p:cNvSpPr>
              <a:spLocks noChangeArrowheads="1"/>
            </p:cNvSpPr>
            <p:nvPr/>
          </p:nvSpPr>
          <p:spPr bwMode="auto">
            <a:xfrm>
              <a:off x="1367" y="2165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70670" name="Rectangle 13"/>
            <p:cNvSpPr>
              <a:spLocks noChangeArrowheads="1"/>
            </p:cNvSpPr>
            <p:nvPr/>
          </p:nvSpPr>
          <p:spPr bwMode="auto">
            <a:xfrm>
              <a:off x="1495" y="2281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71" name="Rectangle 14"/>
            <p:cNvSpPr>
              <a:spLocks noChangeArrowheads="1"/>
            </p:cNvSpPr>
            <p:nvPr/>
          </p:nvSpPr>
          <p:spPr bwMode="auto">
            <a:xfrm>
              <a:off x="1914" y="2327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70672" name="Rectangle 15"/>
            <p:cNvSpPr>
              <a:spLocks noChangeArrowheads="1"/>
            </p:cNvSpPr>
            <p:nvPr/>
          </p:nvSpPr>
          <p:spPr bwMode="auto">
            <a:xfrm>
              <a:off x="2041" y="2442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73" name="Rectangle 16"/>
            <p:cNvSpPr>
              <a:spLocks noChangeArrowheads="1"/>
            </p:cNvSpPr>
            <p:nvPr/>
          </p:nvSpPr>
          <p:spPr bwMode="auto">
            <a:xfrm>
              <a:off x="1367" y="2435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70674" name="Rectangle 17"/>
            <p:cNvSpPr>
              <a:spLocks noChangeArrowheads="1"/>
            </p:cNvSpPr>
            <p:nvPr/>
          </p:nvSpPr>
          <p:spPr bwMode="auto">
            <a:xfrm>
              <a:off x="1495" y="2550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75" name="Rectangle 18"/>
            <p:cNvSpPr>
              <a:spLocks noChangeArrowheads="1"/>
            </p:cNvSpPr>
            <p:nvPr/>
          </p:nvSpPr>
          <p:spPr bwMode="auto">
            <a:xfrm>
              <a:off x="1875" y="2739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70676" name="Rectangle 19"/>
            <p:cNvSpPr>
              <a:spLocks noChangeArrowheads="1"/>
            </p:cNvSpPr>
            <p:nvPr/>
          </p:nvSpPr>
          <p:spPr bwMode="auto">
            <a:xfrm>
              <a:off x="2002" y="2854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77" name="Rectangle 20"/>
            <p:cNvSpPr>
              <a:spLocks noChangeArrowheads="1"/>
            </p:cNvSpPr>
            <p:nvPr/>
          </p:nvSpPr>
          <p:spPr bwMode="auto">
            <a:xfrm>
              <a:off x="1367" y="3135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70678" name="Rectangle 21"/>
            <p:cNvSpPr>
              <a:spLocks noChangeArrowheads="1"/>
            </p:cNvSpPr>
            <p:nvPr/>
          </p:nvSpPr>
          <p:spPr bwMode="auto">
            <a:xfrm>
              <a:off x="1495" y="3250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79" name="Rectangle 22"/>
            <p:cNvSpPr>
              <a:spLocks noChangeArrowheads="1"/>
            </p:cNvSpPr>
            <p:nvPr/>
          </p:nvSpPr>
          <p:spPr bwMode="auto">
            <a:xfrm>
              <a:off x="1954" y="3106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70680" name="Rectangle 23"/>
            <p:cNvSpPr>
              <a:spLocks noChangeArrowheads="1"/>
            </p:cNvSpPr>
            <p:nvPr/>
          </p:nvSpPr>
          <p:spPr bwMode="auto">
            <a:xfrm>
              <a:off x="2082" y="3221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81" name="Rectangle 24"/>
            <p:cNvSpPr>
              <a:spLocks noChangeArrowheads="1"/>
            </p:cNvSpPr>
            <p:nvPr/>
          </p:nvSpPr>
          <p:spPr bwMode="auto">
            <a:xfrm>
              <a:off x="1567" y="2094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682" name="Rectangle 25"/>
            <p:cNvSpPr>
              <a:spLocks noChangeArrowheads="1"/>
            </p:cNvSpPr>
            <p:nvPr/>
          </p:nvSpPr>
          <p:spPr bwMode="auto">
            <a:xfrm>
              <a:off x="1688" y="2209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83" name="Rectangle 26"/>
            <p:cNvSpPr>
              <a:spLocks noChangeArrowheads="1"/>
            </p:cNvSpPr>
            <p:nvPr/>
          </p:nvSpPr>
          <p:spPr bwMode="auto">
            <a:xfrm>
              <a:off x="1182" y="2239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684" name="Rectangle 27"/>
            <p:cNvSpPr>
              <a:spLocks noChangeArrowheads="1"/>
            </p:cNvSpPr>
            <p:nvPr/>
          </p:nvSpPr>
          <p:spPr bwMode="auto">
            <a:xfrm>
              <a:off x="1301" y="2354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85" name="Rectangle 28"/>
            <p:cNvSpPr>
              <a:spLocks noChangeArrowheads="1"/>
            </p:cNvSpPr>
            <p:nvPr/>
          </p:nvSpPr>
          <p:spPr bwMode="auto">
            <a:xfrm>
              <a:off x="1671" y="2327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686" name="Rectangle 29"/>
            <p:cNvSpPr>
              <a:spLocks noChangeArrowheads="1"/>
            </p:cNvSpPr>
            <p:nvPr/>
          </p:nvSpPr>
          <p:spPr bwMode="auto">
            <a:xfrm>
              <a:off x="1791" y="2442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87" name="Rectangle 30"/>
            <p:cNvSpPr>
              <a:spLocks noChangeArrowheads="1"/>
            </p:cNvSpPr>
            <p:nvPr/>
          </p:nvSpPr>
          <p:spPr bwMode="auto">
            <a:xfrm>
              <a:off x="1170" y="2524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688" name="Rectangle 31"/>
            <p:cNvSpPr>
              <a:spLocks noChangeArrowheads="1"/>
            </p:cNvSpPr>
            <p:nvPr/>
          </p:nvSpPr>
          <p:spPr bwMode="auto">
            <a:xfrm>
              <a:off x="1291" y="2639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89" name="Rectangle 32"/>
            <p:cNvSpPr>
              <a:spLocks noChangeArrowheads="1"/>
            </p:cNvSpPr>
            <p:nvPr/>
          </p:nvSpPr>
          <p:spPr bwMode="auto">
            <a:xfrm>
              <a:off x="1287" y="2722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690" name="Rectangle 33"/>
            <p:cNvSpPr>
              <a:spLocks noChangeArrowheads="1"/>
            </p:cNvSpPr>
            <p:nvPr/>
          </p:nvSpPr>
          <p:spPr bwMode="auto">
            <a:xfrm>
              <a:off x="1407" y="2837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91" name="Rectangle 34"/>
            <p:cNvSpPr>
              <a:spLocks noChangeArrowheads="1"/>
            </p:cNvSpPr>
            <p:nvPr/>
          </p:nvSpPr>
          <p:spPr bwMode="auto">
            <a:xfrm>
              <a:off x="1151" y="2915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692" name="Rectangle 35"/>
            <p:cNvSpPr>
              <a:spLocks noChangeArrowheads="1"/>
            </p:cNvSpPr>
            <p:nvPr/>
          </p:nvSpPr>
          <p:spPr bwMode="auto">
            <a:xfrm>
              <a:off x="1272" y="3030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93" name="Rectangle 36"/>
            <p:cNvSpPr>
              <a:spLocks noChangeArrowheads="1"/>
            </p:cNvSpPr>
            <p:nvPr/>
          </p:nvSpPr>
          <p:spPr bwMode="auto">
            <a:xfrm>
              <a:off x="1161" y="3153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694" name="Rectangle 37"/>
            <p:cNvSpPr>
              <a:spLocks noChangeArrowheads="1"/>
            </p:cNvSpPr>
            <p:nvPr/>
          </p:nvSpPr>
          <p:spPr bwMode="auto">
            <a:xfrm>
              <a:off x="1281" y="3268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95" name="Rectangle 38"/>
            <p:cNvSpPr>
              <a:spLocks noChangeArrowheads="1"/>
            </p:cNvSpPr>
            <p:nvPr/>
          </p:nvSpPr>
          <p:spPr bwMode="auto">
            <a:xfrm>
              <a:off x="1570" y="2812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696" name="Rectangle 39"/>
            <p:cNvSpPr>
              <a:spLocks noChangeArrowheads="1"/>
            </p:cNvSpPr>
            <p:nvPr/>
          </p:nvSpPr>
          <p:spPr bwMode="auto">
            <a:xfrm>
              <a:off x="1690" y="2927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97" name="Rectangle 40"/>
            <p:cNvSpPr>
              <a:spLocks noChangeArrowheads="1"/>
            </p:cNvSpPr>
            <p:nvPr/>
          </p:nvSpPr>
          <p:spPr bwMode="auto">
            <a:xfrm>
              <a:off x="1468" y="2973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698" name="Rectangle 41"/>
            <p:cNvSpPr>
              <a:spLocks noChangeArrowheads="1"/>
            </p:cNvSpPr>
            <p:nvPr/>
          </p:nvSpPr>
          <p:spPr bwMode="auto">
            <a:xfrm>
              <a:off x="1589" y="3088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99" name="Rectangle 42"/>
            <p:cNvSpPr>
              <a:spLocks noChangeArrowheads="1"/>
            </p:cNvSpPr>
            <p:nvPr/>
          </p:nvSpPr>
          <p:spPr bwMode="auto">
            <a:xfrm>
              <a:off x="1853" y="2130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00" name="Rectangle 43"/>
            <p:cNvSpPr>
              <a:spLocks noChangeArrowheads="1"/>
            </p:cNvSpPr>
            <p:nvPr/>
          </p:nvSpPr>
          <p:spPr bwMode="auto">
            <a:xfrm>
              <a:off x="1974" y="2245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01" name="Rectangle 44"/>
            <p:cNvSpPr>
              <a:spLocks noChangeArrowheads="1"/>
            </p:cNvSpPr>
            <p:nvPr/>
          </p:nvSpPr>
          <p:spPr bwMode="auto">
            <a:xfrm>
              <a:off x="1590" y="2596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02" name="Rectangle 45"/>
            <p:cNvSpPr>
              <a:spLocks noChangeArrowheads="1"/>
            </p:cNvSpPr>
            <p:nvPr/>
          </p:nvSpPr>
          <p:spPr bwMode="auto">
            <a:xfrm>
              <a:off x="1710" y="2711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03" name="Rectangle 46"/>
            <p:cNvSpPr>
              <a:spLocks noChangeArrowheads="1"/>
            </p:cNvSpPr>
            <p:nvPr/>
          </p:nvSpPr>
          <p:spPr bwMode="auto">
            <a:xfrm>
              <a:off x="1752" y="2962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04" name="Rectangle 47"/>
            <p:cNvSpPr>
              <a:spLocks noChangeArrowheads="1"/>
            </p:cNvSpPr>
            <p:nvPr/>
          </p:nvSpPr>
          <p:spPr bwMode="auto">
            <a:xfrm>
              <a:off x="1872" y="3077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05" name="Rectangle 48"/>
            <p:cNvSpPr>
              <a:spLocks noChangeArrowheads="1"/>
            </p:cNvSpPr>
            <p:nvPr/>
          </p:nvSpPr>
          <p:spPr bwMode="auto">
            <a:xfrm>
              <a:off x="1671" y="3153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70706" name="Rectangle 49"/>
            <p:cNvSpPr>
              <a:spLocks noChangeArrowheads="1"/>
            </p:cNvSpPr>
            <p:nvPr/>
          </p:nvSpPr>
          <p:spPr bwMode="auto">
            <a:xfrm>
              <a:off x="1798" y="3268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07" name="Rectangle 50"/>
            <p:cNvSpPr>
              <a:spLocks noChangeArrowheads="1"/>
            </p:cNvSpPr>
            <p:nvPr/>
          </p:nvSpPr>
          <p:spPr bwMode="auto">
            <a:xfrm>
              <a:off x="1853" y="2524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08" name="Rectangle 51"/>
            <p:cNvSpPr>
              <a:spLocks noChangeArrowheads="1"/>
            </p:cNvSpPr>
            <p:nvPr/>
          </p:nvSpPr>
          <p:spPr bwMode="auto">
            <a:xfrm>
              <a:off x="1974" y="2639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09" name="Rectangle 52"/>
            <p:cNvSpPr>
              <a:spLocks noChangeArrowheads="1"/>
            </p:cNvSpPr>
            <p:nvPr/>
          </p:nvSpPr>
          <p:spPr bwMode="auto">
            <a:xfrm>
              <a:off x="2389" y="2497"/>
              <a:ext cx="7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Methane</a:t>
              </a:r>
            </a:p>
          </p:txBody>
        </p:sp>
        <p:sp>
          <p:nvSpPr>
            <p:cNvPr id="70710" name="Rectangle 53"/>
            <p:cNvSpPr>
              <a:spLocks noChangeArrowheads="1"/>
            </p:cNvSpPr>
            <p:nvPr/>
          </p:nvSpPr>
          <p:spPr bwMode="auto">
            <a:xfrm>
              <a:off x="4732" y="2071"/>
              <a:ext cx="28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O</a:t>
              </a:r>
              <a:r>
                <a:rPr lang="en-US" sz="1800" baseline="-250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11" name="Rectangle 54"/>
            <p:cNvSpPr>
              <a:spLocks noChangeArrowheads="1"/>
            </p:cNvSpPr>
            <p:nvPr/>
          </p:nvSpPr>
          <p:spPr bwMode="auto">
            <a:xfrm>
              <a:off x="4929" y="2071"/>
              <a:ext cx="41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&amp; N</a:t>
              </a:r>
              <a:r>
                <a:rPr lang="en-US" sz="1800" baseline="-250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12" name="Line 55"/>
            <p:cNvSpPr>
              <a:spLocks noChangeShapeType="1"/>
            </p:cNvSpPr>
            <p:nvPr/>
          </p:nvSpPr>
          <p:spPr bwMode="auto">
            <a:xfrm>
              <a:off x="2485" y="2778"/>
              <a:ext cx="480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3" name="Line 56"/>
            <p:cNvSpPr>
              <a:spLocks noChangeShapeType="1"/>
            </p:cNvSpPr>
            <p:nvPr/>
          </p:nvSpPr>
          <p:spPr bwMode="auto">
            <a:xfrm>
              <a:off x="4793" y="2383"/>
              <a:ext cx="480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4" name="Rectangle 57"/>
            <p:cNvSpPr>
              <a:spLocks noChangeArrowheads="1"/>
            </p:cNvSpPr>
            <p:nvPr/>
          </p:nvSpPr>
          <p:spPr bwMode="auto">
            <a:xfrm>
              <a:off x="3464" y="2299"/>
              <a:ext cx="1056" cy="1151"/>
            </a:xfrm>
            <a:prstGeom prst="rect">
              <a:avLst/>
            </a:prstGeom>
            <a:solidFill>
              <a:srgbClr val="FFA18B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5" name="Arc 58"/>
            <p:cNvSpPr>
              <a:spLocks/>
            </p:cNvSpPr>
            <p:nvPr/>
          </p:nvSpPr>
          <p:spPr bwMode="auto">
            <a:xfrm>
              <a:off x="3455" y="2093"/>
              <a:ext cx="577" cy="225"/>
            </a:xfrm>
            <a:custGeom>
              <a:avLst/>
              <a:gdLst>
                <a:gd name="T0" fmla="*/ 0 w 21600"/>
                <a:gd name="T1" fmla="*/ 2 h 21600"/>
                <a:gd name="T2" fmla="*/ 15 w 21600"/>
                <a:gd name="T3" fmla="*/ 0 h 21600"/>
                <a:gd name="T4" fmla="*/ 15 w 21600"/>
                <a:gd name="T5" fmla="*/ 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600"/>
                  </a:moveTo>
                  <a:cubicBezTo>
                    <a:pt x="0" y="9685"/>
                    <a:pt x="9648" y="20"/>
                    <a:pt x="21563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85"/>
                    <a:pt x="9648" y="20"/>
                    <a:pt x="21563" y="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6" name="Arc 59"/>
            <p:cNvSpPr>
              <a:spLocks/>
            </p:cNvSpPr>
            <p:nvPr/>
          </p:nvSpPr>
          <p:spPr bwMode="auto">
            <a:xfrm>
              <a:off x="3464" y="2093"/>
              <a:ext cx="577" cy="225"/>
            </a:xfrm>
            <a:custGeom>
              <a:avLst/>
              <a:gdLst>
                <a:gd name="T0" fmla="*/ 0 w 21600"/>
                <a:gd name="T1" fmla="*/ 2 h 21600"/>
                <a:gd name="T2" fmla="*/ 15 w 21600"/>
                <a:gd name="T3" fmla="*/ 0 h 21600"/>
                <a:gd name="T4" fmla="*/ 15 w 21600"/>
                <a:gd name="T5" fmla="*/ 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600"/>
                  </a:moveTo>
                  <a:cubicBezTo>
                    <a:pt x="0" y="9685"/>
                    <a:pt x="9648" y="20"/>
                    <a:pt x="21563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85"/>
                    <a:pt x="9648" y="20"/>
                    <a:pt x="21563" y="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A18B"/>
            </a:solidFill>
            <a:ln w="25400" cap="rnd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7" name="Arc 60"/>
            <p:cNvSpPr>
              <a:spLocks/>
            </p:cNvSpPr>
            <p:nvPr/>
          </p:nvSpPr>
          <p:spPr bwMode="auto">
            <a:xfrm>
              <a:off x="3950" y="2093"/>
              <a:ext cx="577" cy="225"/>
            </a:xfrm>
            <a:custGeom>
              <a:avLst/>
              <a:gdLst>
                <a:gd name="T0" fmla="*/ 0 w 21600"/>
                <a:gd name="T1" fmla="*/ 0 h 21600"/>
                <a:gd name="T2" fmla="*/ 15 w 21600"/>
                <a:gd name="T3" fmla="*/ 2 h 21600"/>
                <a:gd name="T4" fmla="*/ 0 w 21600"/>
                <a:gd name="T5" fmla="*/ 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8" name="Arc 61"/>
            <p:cNvSpPr>
              <a:spLocks/>
            </p:cNvSpPr>
            <p:nvPr/>
          </p:nvSpPr>
          <p:spPr bwMode="auto">
            <a:xfrm>
              <a:off x="3941" y="2093"/>
              <a:ext cx="577" cy="225"/>
            </a:xfrm>
            <a:custGeom>
              <a:avLst/>
              <a:gdLst>
                <a:gd name="T0" fmla="*/ 0 w 21600"/>
                <a:gd name="T1" fmla="*/ 0 h 21600"/>
                <a:gd name="T2" fmla="*/ 15 w 21600"/>
                <a:gd name="T3" fmla="*/ 2 h 21600"/>
                <a:gd name="T4" fmla="*/ 0 w 21600"/>
                <a:gd name="T5" fmla="*/ 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FFA18B"/>
            </a:solidFill>
            <a:ln w="25400" cap="rnd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9" name="Rectangle 62"/>
            <p:cNvSpPr>
              <a:spLocks noChangeArrowheads="1"/>
            </p:cNvSpPr>
            <p:nvPr/>
          </p:nvSpPr>
          <p:spPr bwMode="auto">
            <a:xfrm>
              <a:off x="4227" y="2332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20" name="Rectangle 63"/>
            <p:cNvSpPr>
              <a:spLocks noChangeArrowheads="1"/>
            </p:cNvSpPr>
            <p:nvPr/>
          </p:nvSpPr>
          <p:spPr bwMode="auto">
            <a:xfrm>
              <a:off x="4355" y="2447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21" name="Rectangle 64"/>
            <p:cNvSpPr>
              <a:spLocks noChangeArrowheads="1"/>
            </p:cNvSpPr>
            <p:nvPr/>
          </p:nvSpPr>
          <p:spPr bwMode="auto">
            <a:xfrm>
              <a:off x="4251" y="2755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22" name="Rectangle 65"/>
            <p:cNvSpPr>
              <a:spLocks noChangeArrowheads="1"/>
            </p:cNvSpPr>
            <p:nvPr/>
          </p:nvSpPr>
          <p:spPr bwMode="auto">
            <a:xfrm>
              <a:off x="4368" y="2859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23" name="Rectangle 66"/>
            <p:cNvSpPr>
              <a:spLocks noChangeArrowheads="1"/>
            </p:cNvSpPr>
            <p:nvPr/>
          </p:nvSpPr>
          <p:spPr bwMode="auto">
            <a:xfrm>
              <a:off x="4268" y="3111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24" name="Rectangle 67"/>
            <p:cNvSpPr>
              <a:spLocks noChangeArrowheads="1"/>
            </p:cNvSpPr>
            <p:nvPr/>
          </p:nvSpPr>
          <p:spPr bwMode="auto">
            <a:xfrm>
              <a:off x="4396" y="3226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25" name="Rectangle 68"/>
            <p:cNvSpPr>
              <a:spLocks noChangeArrowheads="1"/>
            </p:cNvSpPr>
            <p:nvPr/>
          </p:nvSpPr>
          <p:spPr bwMode="auto">
            <a:xfrm>
              <a:off x="3853" y="2099"/>
              <a:ext cx="3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CH</a:t>
              </a:r>
            </a:p>
          </p:txBody>
        </p:sp>
        <p:sp>
          <p:nvSpPr>
            <p:cNvPr id="70726" name="Rectangle 69"/>
            <p:cNvSpPr>
              <a:spLocks noChangeArrowheads="1"/>
            </p:cNvSpPr>
            <p:nvPr/>
          </p:nvSpPr>
          <p:spPr bwMode="auto">
            <a:xfrm>
              <a:off x="4042" y="2214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70727" name="Rectangle 70"/>
            <p:cNvSpPr>
              <a:spLocks noChangeArrowheads="1"/>
            </p:cNvSpPr>
            <p:nvPr/>
          </p:nvSpPr>
          <p:spPr bwMode="auto">
            <a:xfrm>
              <a:off x="3957" y="2332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28" name="Rectangle 71"/>
            <p:cNvSpPr>
              <a:spLocks noChangeArrowheads="1"/>
            </p:cNvSpPr>
            <p:nvPr/>
          </p:nvSpPr>
          <p:spPr bwMode="auto">
            <a:xfrm>
              <a:off x="4077" y="2447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29" name="Rectangle 72"/>
            <p:cNvSpPr>
              <a:spLocks noChangeArrowheads="1"/>
            </p:cNvSpPr>
            <p:nvPr/>
          </p:nvSpPr>
          <p:spPr bwMode="auto">
            <a:xfrm>
              <a:off x="3665" y="2170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30" name="Rectangle 73"/>
            <p:cNvSpPr>
              <a:spLocks noChangeArrowheads="1"/>
            </p:cNvSpPr>
            <p:nvPr/>
          </p:nvSpPr>
          <p:spPr bwMode="auto">
            <a:xfrm>
              <a:off x="3793" y="2286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31" name="Rectangle 74"/>
            <p:cNvSpPr>
              <a:spLocks noChangeArrowheads="1"/>
            </p:cNvSpPr>
            <p:nvPr/>
          </p:nvSpPr>
          <p:spPr bwMode="auto">
            <a:xfrm>
              <a:off x="3665" y="2440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32" name="Rectangle 75"/>
            <p:cNvSpPr>
              <a:spLocks noChangeArrowheads="1"/>
            </p:cNvSpPr>
            <p:nvPr/>
          </p:nvSpPr>
          <p:spPr bwMode="auto">
            <a:xfrm>
              <a:off x="3788" y="2555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33" name="Rectangle 76"/>
            <p:cNvSpPr>
              <a:spLocks noChangeArrowheads="1"/>
            </p:cNvSpPr>
            <p:nvPr/>
          </p:nvSpPr>
          <p:spPr bwMode="auto">
            <a:xfrm>
              <a:off x="3665" y="3140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34" name="Rectangle 77"/>
            <p:cNvSpPr>
              <a:spLocks noChangeArrowheads="1"/>
            </p:cNvSpPr>
            <p:nvPr/>
          </p:nvSpPr>
          <p:spPr bwMode="auto">
            <a:xfrm>
              <a:off x="3793" y="3255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35" name="Rectangle 78"/>
            <p:cNvSpPr>
              <a:spLocks noChangeArrowheads="1"/>
            </p:cNvSpPr>
            <p:nvPr/>
          </p:nvSpPr>
          <p:spPr bwMode="auto">
            <a:xfrm>
              <a:off x="3480" y="2244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36" name="Rectangle 79"/>
            <p:cNvSpPr>
              <a:spLocks noChangeArrowheads="1"/>
            </p:cNvSpPr>
            <p:nvPr/>
          </p:nvSpPr>
          <p:spPr bwMode="auto">
            <a:xfrm>
              <a:off x="3594" y="2359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37" name="Rectangle 80"/>
            <p:cNvSpPr>
              <a:spLocks noChangeArrowheads="1"/>
            </p:cNvSpPr>
            <p:nvPr/>
          </p:nvSpPr>
          <p:spPr bwMode="auto">
            <a:xfrm>
              <a:off x="3447" y="2577"/>
              <a:ext cx="3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CH</a:t>
              </a:r>
            </a:p>
          </p:txBody>
        </p:sp>
        <p:sp>
          <p:nvSpPr>
            <p:cNvPr id="70738" name="Rectangle 81"/>
            <p:cNvSpPr>
              <a:spLocks noChangeArrowheads="1"/>
            </p:cNvSpPr>
            <p:nvPr/>
          </p:nvSpPr>
          <p:spPr bwMode="auto">
            <a:xfrm>
              <a:off x="3669" y="2644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70739" name="Rectangle 82"/>
            <p:cNvSpPr>
              <a:spLocks noChangeArrowheads="1"/>
            </p:cNvSpPr>
            <p:nvPr/>
          </p:nvSpPr>
          <p:spPr bwMode="auto">
            <a:xfrm>
              <a:off x="3585" y="2727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40" name="Rectangle 83"/>
            <p:cNvSpPr>
              <a:spLocks noChangeArrowheads="1"/>
            </p:cNvSpPr>
            <p:nvPr/>
          </p:nvSpPr>
          <p:spPr bwMode="auto">
            <a:xfrm>
              <a:off x="3705" y="2842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41" name="Rectangle 84"/>
            <p:cNvSpPr>
              <a:spLocks noChangeArrowheads="1"/>
            </p:cNvSpPr>
            <p:nvPr/>
          </p:nvSpPr>
          <p:spPr bwMode="auto">
            <a:xfrm>
              <a:off x="3449" y="2920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42" name="Rectangle 85"/>
            <p:cNvSpPr>
              <a:spLocks noChangeArrowheads="1"/>
            </p:cNvSpPr>
            <p:nvPr/>
          </p:nvSpPr>
          <p:spPr bwMode="auto">
            <a:xfrm>
              <a:off x="3570" y="3035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43" name="Rectangle 86"/>
            <p:cNvSpPr>
              <a:spLocks noChangeArrowheads="1"/>
            </p:cNvSpPr>
            <p:nvPr/>
          </p:nvSpPr>
          <p:spPr bwMode="auto">
            <a:xfrm>
              <a:off x="3459" y="3158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44" name="Rectangle 87"/>
            <p:cNvSpPr>
              <a:spLocks noChangeArrowheads="1"/>
            </p:cNvSpPr>
            <p:nvPr/>
          </p:nvSpPr>
          <p:spPr bwMode="auto">
            <a:xfrm>
              <a:off x="3589" y="3273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45" name="Rectangle 88"/>
            <p:cNvSpPr>
              <a:spLocks noChangeArrowheads="1"/>
            </p:cNvSpPr>
            <p:nvPr/>
          </p:nvSpPr>
          <p:spPr bwMode="auto">
            <a:xfrm>
              <a:off x="3964" y="2817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46" name="Rectangle 89"/>
            <p:cNvSpPr>
              <a:spLocks noChangeArrowheads="1"/>
            </p:cNvSpPr>
            <p:nvPr/>
          </p:nvSpPr>
          <p:spPr bwMode="auto">
            <a:xfrm>
              <a:off x="4076" y="2897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47" name="Rectangle 90"/>
            <p:cNvSpPr>
              <a:spLocks noChangeArrowheads="1"/>
            </p:cNvSpPr>
            <p:nvPr/>
          </p:nvSpPr>
          <p:spPr bwMode="auto">
            <a:xfrm>
              <a:off x="3754" y="2978"/>
              <a:ext cx="3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CH</a:t>
              </a:r>
            </a:p>
          </p:txBody>
        </p:sp>
        <p:sp>
          <p:nvSpPr>
            <p:cNvPr id="70748" name="Rectangle 91"/>
            <p:cNvSpPr>
              <a:spLocks noChangeArrowheads="1"/>
            </p:cNvSpPr>
            <p:nvPr/>
          </p:nvSpPr>
          <p:spPr bwMode="auto">
            <a:xfrm>
              <a:off x="3954" y="3093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70749" name="Rectangle 92"/>
            <p:cNvSpPr>
              <a:spLocks noChangeArrowheads="1"/>
            </p:cNvSpPr>
            <p:nvPr/>
          </p:nvSpPr>
          <p:spPr bwMode="auto">
            <a:xfrm>
              <a:off x="4139" y="2135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50" name="Rectangle 93"/>
            <p:cNvSpPr>
              <a:spLocks noChangeArrowheads="1"/>
            </p:cNvSpPr>
            <p:nvPr/>
          </p:nvSpPr>
          <p:spPr bwMode="auto">
            <a:xfrm>
              <a:off x="4260" y="2250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51" name="Rectangle 94"/>
            <p:cNvSpPr>
              <a:spLocks noChangeArrowheads="1"/>
            </p:cNvSpPr>
            <p:nvPr/>
          </p:nvSpPr>
          <p:spPr bwMode="auto">
            <a:xfrm>
              <a:off x="3876" y="2601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52" name="Rectangle 95"/>
            <p:cNvSpPr>
              <a:spLocks noChangeArrowheads="1"/>
            </p:cNvSpPr>
            <p:nvPr/>
          </p:nvSpPr>
          <p:spPr bwMode="auto">
            <a:xfrm>
              <a:off x="3996" y="2716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53" name="Rectangle 96"/>
            <p:cNvSpPr>
              <a:spLocks noChangeArrowheads="1"/>
            </p:cNvSpPr>
            <p:nvPr/>
          </p:nvSpPr>
          <p:spPr bwMode="auto">
            <a:xfrm>
              <a:off x="4166" y="2967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54" name="Rectangle 97"/>
            <p:cNvSpPr>
              <a:spLocks noChangeArrowheads="1"/>
            </p:cNvSpPr>
            <p:nvPr/>
          </p:nvSpPr>
          <p:spPr bwMode="auto">
            <a:xfrm>
              <a:off x="4274" y="3039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55" name="Rectangle 98"/>
            <p:cNvSpPr>
              <a:spLocks noChangeArrowheads="1"/>
            </p:cNvSpPr>
            <p:nvPr/>
          </p:nvSpPr>
          <p:spPr bwMode="auto">
            <a:xfrm>
              <a:off x="3957" y="3158"/>
              <a:ext cx="3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CH</a:t>
              </a:r>
            </a:p>
          </p:txBody>
        </p:sp>
        <p:sp>
          <p:nvSpPr>
            <p:cNvPr id="70756" name="Rectangle 99"/>
            <p:cNvSpPr>
              <a:spLocks noChangeArrowheads="1"/>
            </p:cNvSpPr>
            <p:nvPr/>
          </p:nvSpPr>
          <p:spPr bwMode="auto">
            <a:xfrm>
              <a:off x="4164" y="2529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57" name="Rectangle 100"/>
            <p:cNvSpPr>
              <a:spLocks noChangeArrowheads="1"/>
            </p:cNvSpPr>
            <p:nvPr/>
          </p:nvSpPr>
          <p:spPr bwMode="auto">
            <a:xfrm>
              <a:off x="4084" y="3273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70758" name="Rectangle 101"/>
            <p:cNvSpPr>
              <a:spLocks noChangeArrowheads="1"/>
            </p:cNvSpPr>
            <p:nvPr/>
          </p:nvSpPr>
          <p:spPr bwMode="auto">
            <a:xfrm>
              <a:off x="4288" y="2644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59" name="Line 102"/>
            <p:cNvSpPr>
              <a:spLocks noChangeShapeType="1"/>
            </p:cNvSpPr>
            <p:nvPr/>
          </p:nvSpPr>
          <p:spPr bwMode="auto">
            <a:xfrm>
              <a:off x="3456" y="2703"/>
              <a:ext cx="0" cy="113"/>
            </a:xfrm>
            <a:prstGeom prst="line">
              <a:avLst/>
            </a:prstGeom>
            <a:noFill/>
            <a:ln w="57150">
              <a:solidFill>
                <a:srgbClr val="FFA18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60" name="Line 103"/>
            <p:cNvSpPr>
              <a:spLocks noChangeShapeType="1"/>
            </p:cNvSpPr>
            <p:nvPr/>
          </p:nvSpPr>
          <p:spPr bwMode="auto">
            <a:xfrm>
              <a:off x="4524" y="2354"/>
              <a:ext cx="0" cy="113"/>
            </a:xfrm>
            <a:prstGeom prst="line">
              <a:avLst/>
            </a:prstGeom>
            <a:noFill/>
            <a:ln w="57150">
              <a:solidFill>
                <a:srgbClr val="FFA18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661" name="Rectangle 104"/>
          <p:cNvSpPr>
            <a:spLocks noGrp="1" noChangeArrowheads="1"/>
          </p:cNvSpPr>
          <p:nvPr>
            <p:ph type="body" idx="1"/>
          </p:nvPr>
        </p:nvSpPr>
        <p:spPr>
          <a:xfrm>
            <a:off x="627063" y="1101725"/>
            <a:ext cx="7097712" cy="45085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US" sz="1800" dirty="0" smtClean="0"/>
              <a:t>For every 5% total volume displaced, O2 concentration drops by about 1%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US" sz="1800" dirty="0" smtClean="0"/>
              <a:t>If 5% of the fresh air in a closed vessel is displaced by methane, the O2 concentration would be about 19.9%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US" sz="1800" dirty="0" smtClean="0"/>
              <a:t>The atmosphere would be fully explosive while the O2 concentration would still be above the normal alarm setting!  </a:t>
            </a:r>
          </a:p>
        </p:txBody>
      </p:sp>
    </p:spTree>
    <p:extLst>
      <p:ext uri="{BB962C8B-B14F-4D97-AF65-F5344CB8AC3E}">
        <p14:creationId xmlns:p14="http://schemas.microsoft.com/office/powerpoint/2010/main" val="318687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-133350" y="149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690688" y="1190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2030413" y="17463"/>
            <a:ext cx="4694237" cy="812800"/>
          </a:xfrm>
        </p:spPr>
        <p:txBody>
          <a:bodyPr/>
          <a:lstStyle/>
          <a:p>
            <a:r>
              <a:rPr lang="en-US" sz="2000" dirty="0" smtClean="0"/>
              <a:t>G460 Multi-gas Monitor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6213" y="1190625"/>
            <a:ext cx="4625975" cy="5002213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Up to SEVEN channels detection</a:t>
            </a:r>
          </a:p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Comprehensive range of interchangeable smart sensors:</a:t>
            </a:r>
          </a:p>
          <a:p>
            <a:pPr lvl="1"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LEL, O2, CO, H2S:  3-year warranty</a:t>
            </a:r>
          </a:p>
          <a:p>
            <a:pPr lvl="1"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Infrared combustible gas: 3-year warranty</a:t>
            </a:r>
          </a:p>
          <a:p>
            <a:pPr lvl="1"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Infrared CO2: 3-year warranty</a:t>
            </a:r>
          </a:p>
          <a:p>
            <a:pPr lvl="1"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Most other substance-specific EC toxic: 2-year warranty</a:t>
            </a:r>
          </a:p>
          <a:p>
            <a:pPr lvl="1"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PID lamp: 1-year warranty</a:t>
            </a: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7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9" t="13593" r="7500" b="26405"/>
          <a:stretch>
            <a:fillRect/>
          </a:stretch>
        </p:blipFill>
        <p:spPr bwMode="auto">
          <a:xfrm rot="-3048115">
            <a:off x="4456113" y="1303338"/>
            <a:ext cx="43815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0538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Line 6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1681163" y="101600"/>
            <a:ext cx="2743200" cy="812800"/>
          </a:xfrm>
        </p:spPr>
        <p:txBody>
          <a:bodyPr/>
          <a:lstStyle/>
          <a:p>
            <a:r>
              <a:rPr lang="en-US" sz="2000" dirty="0" smtClean="0"/>
              <a:t>Easy to use!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44488" y="1104900"/>
            <a:ext cx="3822700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Basic operation is extremely simple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Single on-off button all that is needed for most day to day use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Every instrument shipped complete with operations manual</a:t>
            </a:r>
          </a:p>
        </p:txBody>
      </p:sp>
      <p:pic>
        <p:nvPicPr>
          <p:cNvPr id="2150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7" t="14149" r="27539" b="8940"/>
          <a:stretch>
            <a:fillRect/>
          </a:stretch>
        </p:blipFill>
        <p:spPr bwMode="auto">
          <a:xfrm>
            <a:off x="4662488" y="368300"/>
            <a:ext cx="4003675" cy="5211763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13583" r="60286" b="40340"/>
          <a:stretch>
            <a:fillRect/>
          </a:stretch>
        </p:blipFill>
        <p:spPr bwMode="auto">
          <a:xfrm>
            <a:off x="2229965" y="4070693"/>
            <a:ext cx="2738438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850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57313" y="1084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62000" y="1260475"/>
            <a:ext cx="76200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0" rIns="18000" bIns="18000"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endParaRPr lang="de-DE" sz="2400" b="0">
              <a:solidFill>
                <a:srgbClr val="0099CC"/>
              </a:solidFill>
              <a:latin typeface="Tahoma" charset="0"/>
            </a:endParaRP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>
          <a:xfrm>
            <a:off x="2453054" y="106680"/>
            <a:ext cx="3353386" cy="812800"/>
          </a:xfrm>
        </p:spPr>
        <p:txBody>
          <a:bodyPr/>
          <a:lstStyle/>
          <a:p>
            <a:r>
              <a:rPr lang="de-DE" sz="2000" dirty="0" smtClean="0"/>
              <a:t>Three color </a:t>
            </a:r>
            <a:r>
              <a:rPr lang="de-DE" sz="2000" dirty="0" smtClean="0">
                <a:cs typeface="Arial" charset="0"/>
              </a:rPr>
              <a:t>"</a:t>
            </a:r>
            <a:r>
              <a:rPr lang="de-DE" sz="2000" dirty="0" smtClean="0"/>
              <a:t>Traffic Signal</a:t>
            </a:r>
            <a:r>
              <a:rPr lang="de-DE" sz="2000" dirty="0" smtClean="0">
                <a:cs typeface="Arial" charset="0"/>
              </a:rPr>
              <a:t>"</a:t>
            </a:r>
            <a:r>
              <a:rPr lang="de-DE" sz="2000" dirty="0" smtClean="0"/>
              <a:t> display </a:t>
            </a:r>
            <a:endParaRPr lang="en-US" sz="2000" dirty="0" smtClean="0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09954" y="1227846"/>
            <a:ext cx="4843146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de-DE" sz="1800" dirty="0" smtClean="0"/>
              <a:t>Back lit three-color full graphics LCD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de-DE" sz="1800" dirty="0" smtClean="0"/>
              <a:t>Top mounted display with wrap around (360</a:t>
            </a:r>
            <a:r>
              <a:rPr lang="en-US" sz="1800" dirty="0" smtClean="0">
                <a:cs typeface="Arial" charset="0"/>
              </a:rPr>
              <a:t>º) LED alarm indicator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GB" sz="1800" dirty="0" smtClean="0"/>
              <a:t>LCD includes flip and zoom functions</a:t>
            </a:r>
            <a:endParaRPr lang="en-US" sz="1800" dirty="0" smtClean="0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5240"/>
            <a:ext cx="3063640" cy="602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237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295400" y="3657600"/>
            <a:ext cx="381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sz="1800" b="0">
              <a:solidFill>
                <a:srgbClr val="0099CC"/>
              </a:solidFill>
              <a:latin typeface="Tahoma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-109538" y="114935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214438" y="104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pic>
        <p:nvPicPr>
          <p:cNvPr id="30725" name="Picture 5" descr="Rückseit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93"/>
          <a:stretch>
            <a:fillRect/>
          </a:stretch>
        </p:blipFill>
        <p:spPr bwMode="auto">
          <a:xfrm>
            <a:off x="4719638" y="1033463"/>
            <a:ext cx="35306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C1D6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6"/>
          <p:cNvSpPr>
            <a:spLocks noGrp="1" noChangeArrowheads="1"/>
          </p:cNvSpPr>
          <p:nvPr>
            <p:ph type="title"/>
          </p:nvPr>
        </p:nvSpPr>
        <p:spPr>
          <a:xfrm>
            <a:off x="1672370" y="109415"/>
            <a:ext cx="6756400" cy="812800"/>
          </a:xfrm>
        </p:spPr>
        <p:txBody>
          <a:bodyPr/>
          <a:lstStyle/>
          <a:p>
            <a:r>
              <a:rPr lang="de-DE" sz="2000" dirty="0" smtClean="0"/>
              <a:t>Rugged design</a:t>
            </a:r>
            <a:endParaRPr lang="en-US" sz="2000" dirty="0" smtClean="0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33450" y="1357313"/>
            <a:ext cx="3810000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65000"/>
              </a:spcAft>
            </a:pPr>
            <a:r>
              <a:rPr lang="en-US" sz="1800" dirty="0" smtClean="0"/>
              <a:t>Rugged, double shot molded housing includes integral rubberized boot</a:t>
            </a:r>
          </a:p>
          <a:p>
            <a:pPr>
              <a:spcBef>
                <a:spcPct val="0"/>
              </a:spcBef>
              <a:spcAft>
                <a:spcPct val="65000"/>
              </a:spcAft>
            </a:pPr>
            <a:r>
              <a:rPr lang="en-US" sz="1800" dirty="0" smtClean="0"/>
              <a:t>Durable high tension steel alligator belt clip</a:t>
            </a:r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486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-133350" y="149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690688" y="1190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3878263" y="-85725"/>
            <a:ext cx="4694237" cy="812800"/>
          </a:xfrm>
        </p:spPr>
        <p:txBody>
          <a:bodyPr/>
          <a:lstStyle/>
          <a:p>
            <a:r>
              <a:rPr lang="en-US" sz="2000" dirty="0" smtClean="0"/>
              <a:t>G460 Multi-gas Monitor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42913" y="1257300"/>
            <a:ext cx="3767137" cy="14859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Standard G460 housing color now “GfG Blue”</a:t>
            </a:r>
          </a:p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Optionally still available in “GfG Black”</a:t>
            </a: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51" name="Picture 9" descr="G460 Display gedreht Kopi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514016">
            <a:off x="4679950" y="525463"/>
            <a:ext cx="22479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9" t="-33324" r="7500" b="26405"/>
          <a:stretch>
            <a:fillRect/>
          </a:stretch>
        </p:blipFill>
        <p:spPr bwMode="auto">
          <a:xfrm rot="-3477851">
            <a:off x="4012650" y="1458608"/>
            <a:ext cx="38100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16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7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71" name="Picture 8" descr="G460_gr1 Kopie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1367">
            <a:off x="5021263" y="755650"/>
            <a:ext cx="4052887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99CC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1295400" y="3657600"/>
            <a:ext cx="381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sz="1800" b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-109538" y="114935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7174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463" y="-15875"/>
            <a:ext cx="6629400" cy="812800"/>
          </a:xfrm>
        </p:spPr>
        <p:txBody>
          <a:bodyPr/>
          <a:lstStyle/>
          <a:p>
            <a:r>
              <a:rPr lang="en-US" sz="2000" dirty="0" smtClean="0"/>
              <a:t>G450 / G460 Multi-Gas Detector</a:t>
            </a:r>
          </a:p>
        </p:txBody>
      </p:sp>
      <p:sp>
        <p:nvSpPr>
          <p:cNvPr id="71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92163" y="1179513"/>
            <a:ext cx="4410075" cy="29972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Interchangeable rechargeable (NiMH) or alkaline battery packs last up to 25 hours per charge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Top-mounted, three color, full graphics LCD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Durable IP-67 water resistant design </a:t>
            </a:r>
          </a:p>
          <a:p>
            <a:pPr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§"/>
            </a:pPr>
            <a:r>
              <a:rPr lang="de-DE" sz="1800" dirty="0" smtClean="0"/>
              <a:t>O2 sensor rated for continuous    use in –30</a:t>
            </a:r>
            <a:r>
              <a:rPr lang="en-US" sz="1800" dirty="0" smtClean="0">
                <a:cs typeface="Arial" charset="0"/>
              </a:rPr>
              <a:t>°C temperatures </a:t>
            </a:r>
          </a:p>
        </p:txBody>
      </p:sp>
    </p:spTree>
    <p:extLst>
      <p:ext uri="{BB962C8B-B14F-4D97-AF65-F5344CB8AC3E}">
        <p14:creationId xmlns:p14="http://schemas.microsoft.com/office/powerpoint/2010/main" val="29883265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1295400" y="3657600"/>
            <a:ext cx="381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sz="1800" b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3078" name="Rectangle 4"/>
          <p:cNvSpPr>
            <a:spLocks noGrp="1" noChangeArrowheads="1"/>
          </p:cNvSpPr>
          <p:nvPr>
            <p:ph type="title"/>
          </p:nvPr>
        </p:nvSpPr>
        <p:spPr>
          <a:xfrm>
            <a:off x="1747838" y="88900"/>
            <a:ext cx="6629400" cy="812800"/>
          </a:xfrm>
        </p:spPr>
        <p:txBody>
          <a:bodyPr/>
          <a:lstStyle/>
          <a:p>
            <a:r>
              <a:rPr lang="en-US" sz="2000" dirty="0" smtClean="0"/>
              <a:t>G450 / G460 battery packs</a:t>
            </a:r>
          </a:p>
        </p:txBody>
      </p:sp>
      <p:sp>
        <p:nvSpPr>
          <p:cNvPr id="307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77839" y="1084263"/>
            <a:ext cx="5722936" cy="4297362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/>
              <a:t>I</a:t>
            </a:r>
            <a:r>
              <a:rPr lang="de-DE" sz="1800" dirty="0" smtClean="0"/>
              <a:t>nterchangeable rechargeable (NiMH) and alkaline battery packs last up to 25 hours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NiMH batteries provide excellent cycle life and low temperature performance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NiMH battery packs warranted for 2-years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Typical run-time after two years for properly maintained NiMH battery packs is usually around 16 hours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3" t="8169"/>
          <a:stretch/>
        </p:blipFill>
        <p:spPr>
          <a:xfrm>
            <a:off x="1914525" y="3897591"/>
            <a:ext cx="4019549" cy="2741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09599"/>
            <a:ext cx="3922555" cy="4923420"/>
          </a:xfrm>
          <a:prstGeom prst="rect">
            <a:avLst/>
          </a:prstGeom>
        </p:spPr>
      </p:pic>
      <p:sp>
        <p:nvSpPr>
          <p:cNvPr id="12" name="Line 4"/>
          <p:cNvSpPr>
            <a:spLocks noChangeShapeType="1"/>
          </p:cNvSpPr>
          <p:nvPr/>
        </p:nvSpPr>
        <p:spPr bwMode="auto">
          <a:xfrm flipV="1">
            <a:off x="0" y="92657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1729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Rechargeable battery pack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64213" y="1487488"/>
            <a:ext cx="2565400" cy="1546225"/>
          </a:xfrm>
        </p:spPr>
        <p:txBody>
          <a:bodyPr/>
          <a:lstStyle/>
          <a:p>
            <a:r>
              <a:rPr lang="en-US" sz="1800" dirty="0" smtClean="0"/>
              <a:t>Available with optional built-in flashlight LEDs</a:t>
            </a:r>
          </a:p>
          <a:p>
            <a:endParaRPr lang="en-US" sz="1800" dirty="0" smtClean="0"/>
          </a:p>
        </p:txBody>
      </p:sp>
      <p:pic>
        <p:nvPicPr>
          <p:cNvPr id="33796" name="Picture 4" descr="G460_Lampe_6x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r="8423"/>
          <a:stretch>
            <a:fillRect/>
          </a:stretch>
        </p:blipFill>
        <p:spPr bwMode="auto">
          <a:xfrm>
            <a:off x="533400" y="1331913"/>
            <a:ext cx="4713288" cy="38115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798" name="Picture 6" descr="BAT_unte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1" t="6541"/>
          <a:stretch>
            <a:fillRect/>
          </a:stretch>
        </p:blipFill>
        <p:spPr bwMode="auto">
          <a:xfrm>
            <a:off x="3921858" y="4252913"/>
            <a:ext cx="28384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358063" y="4818063"/>
            <a:ext cx="13239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>
                <a:solidFill>
                  <a:schemeClr val="bg1"/>
                </a:solidFill>
              </a:rPr>
              <a:t>LED location</a:t>
            </a:r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>
            <a:off x="6537325" y="4872038"/>
            <a:ext cx="803275" cy="1238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958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7"/>
          <p:cNvSpPr>
            <a:spLocks noChangeShapeType="1"/>
          </p:cNvSpPr>
          <p:nvPr/>
        </p:nvSpPr>
        <p:spPr bwMode="auto">
          <a:xfrm>
            <a:off x="0" y="1465263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1554163" y="323850"/>
            <a:ext cx="6756400" cy="476250"/>
          </a:xfrm>
        </p:spPr>
        <p:txBody>
          <a:bodyPr/>
          <a:lstStyle/>
          <a:p>
            <a:r>
              <a:rPr lang="en-US" sz="2000" dirty="0" smtClean="0"/>
              <a:t>Expected G450 / G460 run times</a:t>
            </a:r>
          </a:p>
        </p:txBody>
      </p:sp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393700" y="5737351"/>
            <a:ext cx="5092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200" dirty="0">
                <a:solidFill>
                  <a:srgbClr val="000000"/>
                </a:solidFill>
              </a:rPr>
              <a:t>*All configurations include O2 and CO/H2S sensors as well as the listed “high power” sensors</a:t>
            </a:r>
          </a:p>
        </p:txBody>
      </p:sp>
      <p:graphicFrame>
        <p:nvGraphicFramePr>
          <p:cNvPr id="6" name="Char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8697308"/>
              </p:ext>
            </p:extLst>
          </p:nvPr>
        </p:nvGraphicFramePr>
        <p:xfrm>
          <a:off x="1001655" y="925009"/>
          <a:ext cx="7118432" cy="4648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474730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6537" y="101600"/>
            <a:ext cx="4481025" cy="812800"/>
          </a:xfrm>
        </p:spPr>
        <p:txBody>
          <a:bodyPr/>
          <a:lstStyle/>
          <a:p>
            <a:r>
              <a:rPr lang="en-US" sz="2000" dirty="0"/>
              <a:t>Expected G450 </a:t>
            </a:r>
            <a:r>
              <a:rPr lang="en-US" sz="2000" dirty="0" smtClean="0"/>
              <a:t>run times as function of temperature</a:t>
            </a:r>
            <a:endParaRPr lang="en-US" sz="2000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0" y="1583795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4" t="26714" r="12600" b="9305"/>
          <a:stretch/>
        </p:blipFill>
        <p:spPr bwMode="auto">
          <a:xfrm>
            <a:off x="966262" y="1019175"/>
            <a:ext cx="7154169" cy="467677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391459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Line 54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04402" y="273939"/>
            <a:ext cx="6570663" cy="815439"/>
          </a:xfrm>
        </p:spPr>
        <p:txBody>
          <a:bodyPr anchor="ctr"/>
          <a:lstStyle/>
          <a:p>
            <a:r>
              <a:rPr lang="en-US" sz="2000" dirty="0" smtClean="0"/>
              <a:t>Oxygen Enrichment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006" y="1119105"/>
            <a:ext cx="2956957" cy="372745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ct val="60000"/>
              </a:spcAft>
            </a:pPr>
            <a:r>
              <a:rPr lang="en-US" sz="1800" dirty="0" smtClean="0"/>
              <a:t>Proportionally increases rate of many chemical reactions</a:t>
            </a: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ct val="60000"/>
              </a:spcAft>
            </a:pPr>
            <a:r>
              <a:rPr lang="en-US" sz="1800" dirty="0" smtClean="0"/>
              <a:t>Can cause ordinary combustible materials to become flammable or explosive</a:t>
            </a: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ct val="60000"/>
              </a:spcAft>
            </a:pPr>
            <a:endParaRPr lang="en-US" sz="1800" dirty="0" smtClean="0"/>
          </a:p>
        </p:txBody>
      </p:sp>
      <p:pic>
        <p:nvPicPr>
          <p:cNvPr id="10244" name="Picture 53" descr="OSHA welders enriching oxygen in confined spac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766" y="1623052"/>
            <a:ext cx="5487232" cy="285393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2493797" y="3372595"/>
            <a:ext cx="3146962" cy="2470068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  <a:lumMod val="77000"/>
                </a:srgbClr>
              </a:gs>
              <a:gs pos="100000">
                <a:srgbClr val="FF0000">
                  <a:shade val="67500"/>
                  <a:satMod val="115000"/>
                  <a:lumMod val="72000"/>
                  <a:lumOff val="28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&quot;No&quot; Symbol 7"/>
          <p:cNvSpPr/>
          <p:nvPr/>
        </p:nvSpPr>
        <p:spPr bwMode="auto">
          <a:xfrm>
            <a:off x="2968813" y="3526964"/>
            <a:ext cx="2161309" cy="2149434"/>
          </a:xfrm>
          <a:prstGeom prst="noSmoking">
            <a:avLst/>
          </a:prstGeom>
          <a:solidFill>
            <a:srgbClr val="D00000"/>
          </a:solidFill>
          <a:ln w="28575" cap="flat" cmpd="sng" algn="ctr">
            <a:solidFill>
              <a:srgbClr val="82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66700" dist="152400" algn="ctr" rotWithShape="0">
              <a:srgbClr val="FFC6A7"/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8181" y="4037602"/>
            <a:ext cx="2422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 w="18000">
                  <a:solidFill>
                    <a:srgbClr val="5C0000"/>
                  </a:solidFill>
                  <a:prstDash val="solid"/>
                  <a:miter lim="800000"/>
                </a:ln>
                <a:solidFill>
                  <a:srgbClr val="FFC6A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23.0%</a:t>
            </a:r>
            <a:endParaRPr lang="en-US" sz="6000" dirty="0">
              <a:ln w="18000">
                <a:solidFill>
                  <a:srgbClr val="5C0000"/>
                </a:solidFill>
                <a:prstDash val="solid"/>
                <a:miter lim="800000"/>
              </a:ln>
              <a:solidFill>
                <a:srgbClr val="FFC6A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83028" y="3670283"/>
            <a:ext cx="2151413" cy="192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85000"/>
              </a:lnSpc>
              <a:spcBef>
                <a:spcPct val="0"/>
              </a:spcBef>
              <a:spcAft>
                <a:spcPct val="60000"/>
              </a:spcAft>
            </a:pPr>
            <a:r>
              <a:rPr lang="en-US" sz="1800" dirty="0" smtClean="0"/>
              <a:t>Any area with an 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level of more than 23.0% is dangerously enriched</a:t>
            </a: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ct val="60000"/>
              </a:spcAft>
            </a:pPr>
            <a:endParaRPr lang="en-US" sz="1800" dirty="0" smtClean="0"/>
          </a:p>
          <a:p>
            <a:pPr>
              <a:lnSpc>
                <a:spcPct val="85000"/>
              </a:lnSpc>
              <a:spcBef>
                <a:spcPct val="0"/>
              </a:spcBef>
              <a:spcAft>
                <a:spcPct val="60000"/>
              </a:spcAft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61907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1323975" y="108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>
              <a:solidFill>
                <a:srgbClr val="FFFFCC"/>
              </a:solidFill>
            </a:endParaRPr>
          </a:p>
        </p:txBody>
      </p:sp>
      <p:pic>
        <p:nvPicPr>
          <p:cNvPr id="48131" name="Picture 3" descr="Log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638" y="1137068"/>
            <a:ext cx="5041706" cy="363162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2" name="Rectangle 4"/>
          <p:cNvSpPr>
            <a:spLocks noGrp="1" noChangeArrowheads="1"/>
          </p:cNvSpPr>
          <p:nvPr>
            <p:ph type="title"/>
          </p:nvPr>
        </p:nvSpPr>
        <p:spPr>
          <a:xfrm>
            <a:off x="3794760" y="118745"/>
            <a:ext cx="4663440" cy="812800"/>
          </a:xfrm>
        </p:spPr>
        <p:txBody>
          <a:bodyPr/>
          <a:lstStyle/>
          <a:p>
            <a:r>
              <a:rPr lang="en-US" sz="2000" dirty="0" smtClean="0"/>
              <a:t>Datalogging Standard</a:t>
            </a: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200859"/>
            <a:ext cx="3238500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45000"/>
              </a:spcAft>
              <a:buFont typeface="Arial" pitchFamily="34" charset="0"/>
              <a:buChar char="•"/>
            </a:pPr>
            <a:r>
              <a:rPr lang="de-DE" sz="1600" dirty="0" smtClean="0"/>
              <a:t>Mode:</a:t>
            </a:r>
          </a:p>
          <a:p>
            <a:pPr marL="781050" lvl="1" indent="-381000">
              <a:spcBef>
                <a:spcPct val="0"/>
              </a:spcBef>
              <a:spcAft>
                <a:spcPct val="45000"/>
              </a:spcAft>
              <a:buFont typeface="Arial" pitchFamily="34" charset="0"/>
              <a:buChar char="•"/>
            </a:pPr>
            <a:r>
              <a:rPr lang="de-DE" sz="1600" dirty="0" smtClean="0"/>
              <a:t> Average</a:t>
            </a:r>
          </a:p>
          <a:p>
            <a:pPr marL="781050" lvl="1" indent="-381000">
              <a:spcBef>
                <a:spcPct val="0"/>
              </a:spcBef>
              <a:spcAft>
                <a:spcPct val="45000"/>
              </a:spcAft>
              <a:buFont typeface="Arial" pitchFamily="34" charset="0"/>
              <a:buChar char="•"/>
            </a:pPr>
            <a:r>
              <a:rPr lang="de-DE" sz="1600" dirty="0" smtClean="0"/>
              <a:t> Peak</a:t>
            </a:r>
          </a:p>
          <a:p>
            <a:pPr marL="781050" lvl="1" indent="-381000">
              <a:spcBef>
                <a:spcPct val="0"/>
              </a:spcBef>
              <a:spcAft>
                <a:spcPct val="45000"/>
              </a:spcAft>
              <a:buFont typeface="Arial" pitchFamily="34" charset="0"/>
              <a:buChar char="•"/>
            </a:pPr>
            <a:r>
              <a:rPr lang="de-DE" sz="1600" dirty="0" smtClean="0"/>
              <a:t> Instantaneous</a:t>
            </a:r>
          </a:p>
          <a:p>
            <a:pPr>
              <a:spcBef>
                <a:spcPct val="0"/>
              </a:spcBef>
              <a:spcAft>
                <a:spcPct val="45000"/>
              </a:spcAft>
              <a:buFont typeface="Arial" pitchFamily="34" charset="0"/>
              <a:buChar char="•"/>
            </a:pPr>
            <a:r>
              <a:rPr lang="de-DE" sz="1600" dirty="0" smtClean="0"/>
              <a:t>Interval:</a:t>
            </a:r>
          </a:p>
          <a:p>
            <a:pPr lvl="1">
              <a:spcBef>
                <a:spcPct val="0"/>
              </a:spcBef>
              <a:spcAft>
                <a:spcPct val="45000"/>
              </a:spcAft>
              <a:buFont typeface="Arial" pitchFamily="34" charset="0"/>
              <a:buChar char="•"/>
            </a:pPr>
            <a:r>
              <a:rPr lang="de-DE" sz="1600" dirty="0" smtClean="0"/>
              <a:t> 1 sec. – 60 min.</a:t>
            </a:r>
          </a:p>
          <a:p>
            <a:pPr>
              <a:spcBef>
                <a:spcPct val="0"/>
              </a:spcBef>
              <a:spcAft>
                <a:spcPct val="45000"/>
              </a:spcAft>
              <a:buFont typeface="Arial" pitchFamily="34" charset="0"/>
              <a:buChar char="•"/>
            </a:pPr>
            <a:r>
              <a:rPr lang="de-DE" sz="1600" dirty="0" smtClean="0"/>
              <a:t>Internal capacity:</a:t>
            </a:r>
          </a:p>
          <a:p>
            <a:pPr marL="781050" lvl="1" indent="-381000">
              <a:spcBef>
                <a:spcPct val="0"/>
              </a:spcBef>
              <a:spcAft>
                <a:spcPct val="45000"/>
              </a:spcAft>
              <a:buFont typeface="Arial" pitchFamily="34" charset="0"/>
              <a:buChar char="•"/>
            </a:pPr>
            <a:r>
              <a:rPr lang="de-DE" sz="1600" dirty="0" smtClean="0"/>
              <a:t>1,890 intervals </a:t>
            </a:r>
          </a:p>
          <a:p>
            <a:pPr marL="781050" lvl="1" indent="-381000">
              <a:spcBef>
                <a:spcPct val="0"/>
              </a:spcBef>
              <a:spcAft>
                <a:spcPct val="45000"/>
              </a:spcAft>
              <a:buFont typeface="Arial" pitchFamily="34" charset="0"/>
              <a:buChar char="•"/>
            </a:pPr>
            <a:r>
              <a:rPr lang="de-DE" sz="1600" dirty="0" smtClean="0"/>
              <a:t>63 hours continuous at 2 min. Interval</a:t>
            </a:r>
          </a:p>
          <a:p>
            <a:pPr marL="381000" indent="-381000">
              <a:spcBef>
                <a:spcPct val="0"/>
              </a:spcBef>
              <a:spcAft>
                <a:spcPct val="45000"/>
              </a:spcAft>
              <a:buFont typeface="Arial" pitchFamily="34" charset="0"/>
              <a:buChar char="•"/>
            </a:pPr>
            <a:r>
              <a:rPr lang="de-DE" sz="1600" dirty="0" smtClean="0"/>
              <a:t>G460:</a:t>
            </a:r>
          </a:p>
          <a:p>
            <a:pPr marL="781050" lvl="1" indent="-381000">
              <a:spcBef>
                <a:spcPct val="0"/>
              </a:spcBef>
              <a:spcAft>
                <a:spcPct val="45000"/>
              </a:spcAft>
              <a:buFont typeface="Arial" pitchFamily="34" charset="0"/>
              <a:buChar char="•"/>
            </a:pPr>
            <a:r>
              <a:rPr lang="de-DE" sz="1600" dirty="0" smtClean="0"/>
              <a:t>Built-in expansion slot for 2GB additional data storage capacity </a:t>
            </a:r>
            <a:endParaRPr lang="en-US" sz="1600" dirty="0" smtClean="0"/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707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1323975" y="108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3800475" y="120650"/>
            <a:ext cx="4637088" cy="812800"/>
          </a:xfrm>
        </p:spPr>
        <p:txBody>
          <a:bodyPr/>
          <a:lstStyle/>
          <a:p>
            <a:r>
              <a:rPr lang="en-US" sz="2000" dirty="0" smtClean="0"/>
              <a:t>G460 Optional Extended Datalogging Storage Capacity</a:t>
            </a:r>
          </a:p>
        </p:txBody>
      </p:sp>
      <p:sp>
        <p:nvSpPr>
          <p:cNvPr id="49156" name="Rectangle 4"/>
          <p:cNvSpPr>
            <a:spLocks noGrp="1" noChangeArrowheads="1"/>
          </p:cNvSpPr>
          <p:nvPr>
            <p:ph idx="1"/>
          </p:nvPr>
        </p:nvSpPr>
        <p:spPr>
          <a:xfrm>
            <a:off x="779951" y="1621082"/>
            <a:ext cx="3200400" cy="1236418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</a:pPr>
            <a:r>
              <a:rPr lang="en-US" sz="1800" dirty="0" smtClean="0"/>
              <a:t>Built-in slot for optional high capacity extended memory card </a:t>
            </a:r>
          </a:p>
        </p:txBody>
      </p:sp>
      <p:sp>
        <p:nvSpPr>
          <p:cNvPr id="49157" name="Text Box 8"/>
          <p:cNvSpPr txBox="1">
            <a:spLocks noChangeArrowheads="1"/>
          </p:cNvSpPr>
          <p:nvPr/>
        </p:nvSpPr>
        <p:spPr bwMode="auto">
          <a:xfrm>
            <a:off x="6603022" y="4352925"/>
            <a:ext cx="2039815" cy="584775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i="1" dirty="0">
                <a:solidFill>
                  <a:schemeClr val="bg1"/>
                </a:solidFill>
              </a:rPr>
              <a:t>Memory expansion card slot</a:t>
            </a:r>
          </a:p>
        </p:txBody>
      </p:sp>
      <p:sp>
        <p:nvSpPr>
          <p:cNvPr id="49158" name="Line 9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159" name="Group 15"/>
          <p:cNvGrpSpPr>
            <a:grpSpLocks/>
          </p:cNvGrpSpPr>
          <p:nvPr/>
        </p:nvGrpSpPr>
        <p:grpSpPr bwMode="auto">
          <a:xfrm>
            <a:off x="1857375" y="2700338"/>
            <a:ext cx="4921250" cy="3643312"/>
            <a:chOff x="457" y="1746"/>
            <a:chExt cx="2734" cy="2012"/>
          </a:xfrm>
        </p:grpSpPr>
        <p:pic>
          <p:nvPicPr>
            <p:cNvPr id="49162" name="Picture 10" descr="SD card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" y="1791"/>
              <a:ext cx="1749" cy="1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3" name="Freeform 12"/>
            <p:cNvSpPr>
              <a:spLocks/>
            </p:cNvSpPr>
            <p:nvPr/>
          </p:nvSpPr>
          <p:spPr bwMode="auto">
            <a:xfrm>
              <a:off x="686" y="1966"/>
              <a:ext cx="2505" cy="1792"/>
            </a:xfrm>
            <a:custGeom>
              <a:avLst/>
              <a:gdLst>
                <a:gd name="T0" fmla="*/ 0 w 2505"/>
                <a:gd name="T1" fmla="*/ 1453 h 1792"/>
                <a:gd name="T2" fmla="*/ 393 w 2505"/>
                <a:gd name="T3" fmla="*/ 1243 h 1792"/>
                <a:gd name="T4" fmla="*/ 960 w 2505"/>
                <a:gd name="T5" fmla="*/ 1280 h 1792"/>
                <a:gd name="T6" fmla="*/ 1106 w 2505"/>
                <a:gd name="T7" fmla="*/ 1188 h 1792"/>
                <a:gd name="T8" fmla="*/ 1271 w 2505"/>
                <a:gd name="T9" fmla="*/ 1079 h 1792"/>
                <a:gd name="T10" fmla="*/ 1389 w 2505"/>
                <a:gd name="T11" fmla="*/ 594 h 1792"/>
                <a:gd name="T12" fmla="*/ 1581 w 2505"/>
                <a:gd name="T13" fmla="*/ 0 h 1792"/>
                <a:gd name="T14" fmla="*/ 2505 w 2505"/>
                <a:gd name="T15" fmla="*/ 1472 h 1792"/>
                <a:gd name="T16" fmla="*/ 1079 w 2505"/>
                <a:gd name="T17" fmla="*/ 1792 h 1792"/>
                <a:gd name="T18" fmla="*/ 128 w 2505"/>
                <a:gd name="T19" fmla="*/ 1627 h 1792"/>
                <a:gd name="T20" fmla="*/ 0 w 2505"/>
                <a:gd name="T21" fmla="*/ 1453 h 17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05" h="1792">
                  <a:moveTo>
                    <a:pt x="0" y="1453"/>
                  </a:moveTo>
                  <a:lnTo>
                    <a:pt x="393" y="1243"/>
                  </a:lnTo>
                  <a:lnTo>
                    <a:pt x="960" y="1280"/>
                  </a:lnTo>
                  <a:lnTo>
                    <a:pt x="1106" y="1188"/>
                  </a:lnTo>
                  <a:lnTo>
                    <a:pt x="1271" y="1079"/>
                  </a:lnTo>
                  <a:lnTo>
                    <a:pt x="1389" y="594"/>
                  </a:lnTo>
                  <a:lnTo>
                    <a:pt x="1581" y="0"/>
                  </a:lnTo>
                  <a:lnTo>
                    <a:pt x="2505" y="1472"/>
                  </a:lnTo>
                  <a:lnTo>
                    <a:pt x="1079" y="1792"/>
                  </a:lnTo>
                  <a:lnTo>
                    <a:pt x="128" y="1627"/>
                  </a:lnTo>
                  <a:lnTo>
                    <a:pt x="0" y="1453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4" name="Freeform 13"/>
            <p:cNvSpPr>
              <a:spLocks/>
            </p:cNvSpPr>
            <p:nvPr/>
          </p:nvSpPr>
          <p:spPr bwMode="auto">
            <a:xfrm>
              <a:off x="1911" y="2853"/>
              <a:ext cx="366" cy="310"/>
            </a:xfrm>
            <a:custGeom>
              <a:avLst/>
              <a:gdLst>
                <a:gd name="T0" fmla="*/ 36 w 366"/>
                <a:gd name="T1" fmla="*/ 310 h 310"/>
                <a:gd name="T2" fmla="*/ 0 w 366"/>
                <a:gd name="T3" fmla="*/ 210 h 310"/>
                <a:gd name="T4" fmla="*/ 46 w 366"/>
                <a:gd name="T5" fmla="*/ 0 h 310"/>
                <a:gd name="T6" fmla="*/ 366 w 366"/>
                <a:gd name="T7" fmla="*/ 155 h 310"/>
                <a:gd name="T8" fmla="*/ 36 w 366"/>
                <a:gd name="T9" fmla="*/ 310 h 3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6" h="310">
                  <a:moveTo>
                    <a:pt x="36" y="310"/>
                  </a:moveTo>
                  <a:lnTo>
                    <a:pt x="0" y="210"/>
                  </a:lnTo>
                  <a:lnTo>
                    <a:pt x="46" y="0"/>
                  </a:lnTo>
                  <a:lnTo>
                    <a:pt x="366" y="155"/>
                  </a:lnTo>
                  <a:lnTo>
                    <a:pt x="36" y="31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5" name="Freeform 14"/>
            <p:cNvSpPr>
              <a:spLocks/>
            </p:cNvSpPr>
            <p:nvPr/>
          </p:nvSpPr>
          <p:spPr bwMode="auto">
            <a:xfrm>
              <a:off x="457" y="1746"/>
              <a:ext cx="1774" cy="1692"/>
            </a:xfrm>
            <a:custGeom>
              <a:avLst/>
              <a:gdLst>
                <a:gd name="T0" fmla="*/ 1682 w 1774"/>
                <a:gd name="T1" fmla="*/ 631 h 1692"/>
                <a:gd name="T2" fmla="*/ 905 w 1774"/>
                <a:gd name="T3" fmla="*/ 165 h 1692"/>
                <a:gd name="T4" fmla="*/ 695 w 1774"/>
                <a:gd name="T5" fmla="*/ 457 h 1692"/>
                <a:gd name="T6" fmla="*/ 530 w 1774"/>
                <a:gd name="T7" fmla="*/ 695 h 1692"/>
                <a:gd name="T8" fmla="*/ 256 w 1774"/>
                <a:gd name="T9" fmla="*/ 1308 h 1692"/>
                <a:gd name="T10" fmla="*/ 832 w 1774"/>
                <a:gd name="T11" fmla="*/ 1591 h 1692"/>
                <a:gd name="T12" fmla="*/ 430 w 1774"/>
                <a:gd name="T13" fmla="*/ 1692 h 1692"/>
                <a:gd name="T14" fmla="*/ 0 w 1774"/>
                <a:gd name="T15" fmla="*/ 1344 h 1692"/>
                <a:gd name="T16" fmla="*/ 64 w 1774"/>
                <a:gd name="T17" fmla="*/ 988 h 1692"/>
                <a:gd name="T18" fmla="*/ 585 w 1774"/>
                <a:gd name="T19" fmla="*/ 265 h 1692"/>
                <a:gd name="T20" fmla="*/ 914 w 1774"/>
                <a:gd name="T21" fmla="*/ 0 h 1692"/>
                <a:gd name="T22" fmla="*/ 1344 w 1774"/>
                <a:gd name="T23" fmla="*/ 92 h 1692"/>
                <a:gd name="T24" fmla="*/ 1774 w 1774"/>
                <a:gd name="T25" fmla="*/ 494 h 1692"/>
                <a:gd name="T26" fmla="*/ 1682 w 1774"/>
                <a:gd name="T27" fmla="*/ 631 h 16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74" h="1692">
                  <a:moveTo>
                    <a:pt x="1682" y="631"/>
                  </a:moveTo>
                  <a:lnTo>
                    <a:pt x="905" y="165"/>
                  </a:lnTo>
                  <a:lnTo>
                    <a:pt x="695" y="457"/>
                  </a:lnTo>
                  <a:lnTo>
                    <a:pt x="530" y="695"/>
                  </a:lnTo>
                  <a:lnTo>
                    <a:pt x="256" y="1308"/>
                  </a:lnTo>
                  <a:lnTo>
                    <a:pt x="832" y="1591"/>
                  </a:lnTo>
                  <a:lnTo>
                    <a:pt x="430" y="1692"/>
                  </a:lnTo>
                  <a:lnTo>
                    <a:pt x="0" y="1344"/>
                  </a:lnTo>
                  <a:lnTo>
                    <a:pt x="64" y="988"/>
                  </a:lnTo>
                  <a:lnTo>
                    <a:pt x="585" y="265"/>
                  </a:lnTo>
                  <a:lnTo>
                    <a:pt x="914" y="0"/>
                  </a:lnTo>
                  <a:lnTo>
                    <a:pt x="1344" y="92"/>
                  </a:lnTo>
                  <a:lnTo>
                    <a:pt x="1774" y="494"/>
                  </a:lnTo>
                  <a:lnTo>
                    <a:pt x="1682" y="631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9160" name="Picture 5" descr="G460_SDsock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1497013"/>
            <a:ext cx="4321175" cy="21574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1" name="Line 7"/>
          <p:cNvSpPr>
            <a:spLocks noChangeShapeType="1"/>
          </p:cNvSpPr>
          <p:nvPr/>
        </p:nvSpPr>
        <p:spPr bwMode="auto">
          <a:xfrm flipH="1">
            <a:off x="7310438" y="2786063"/>
            <a:ext cx="130175" cy="1539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arrow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3197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0" y="9398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1719879" y="43960"/>
            <a:ext cx="11387138" cy="6461125"/>
            <a:chOff x="1172" y="72"/>
            <a:chExt cx="7173" cy="4070"/>
          </a:xfrm>
        </p:grpSpPr>
        <p:pic>
          <p:nvPicPr>
            <p:cNvPr id="9222" name="Picture 4" descr="V3 G450 with smart pump IMG_486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87"/>
            <a:stretch>
              <a:fillRect/>
            </a:stretch>
          </p:blipFill>
          <p:spPr bwMode="auto">
            <a:xfrm rot="923451">
              <a:off x="1624" y="862"/>
              <a:ext cx="4241" cy="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3" name="Rectangle 5"/>
            <p:cNvSpPr>
              <a:spLocks noChangeArrowheads="1"/>
            </p:cNvSpPr>
            <p:nvPr/>
          </p:nvSpPr>
          <p:spPr bwMode="auto">
            <a:xfrm>
              <a:off x="1172" y="603"/>
              <a:ext cx="5416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bIns="0">
              <a:spAutoFit/>
            </a:bodyPr>
            <a:lstStyle/>
            <a:p>
              <a:endParaRPr lang="en-US"/>
            </a:p>
          </p:txBody>
        </p:sp>
        <p:sp>
          <p:nvSpPr>
            <p:cNvPr id="9224" name="Rectangle 6"/>
            <p:cNvSpPr>
              <a:spLocks noChangeArrowheads="1"/>
            </p:cNvSpPr>
            <p:nvPr/>
          </p:nvSpPr>
          <p:spPr bwMode="auto">
            <a:xfrm>
              <a:off x="2929" y="579"/>
              <a:ext cx="5416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bIns="0">
              <a:spAutoFit/>
            </a:bodyPr>
            <a:lstStyle/>
            <a:p>
              <a:endParaRPr lang="en-US"/>
            </a:p>
          </p:txBody>
        </p:sp>
        <p:pic>
          <p:nvPicPr>
            <p:cNvPr id="9225" name="Picture 7" descr="V5 Vertical smart pump IMG_4877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28" t="13004" r="16588" b="7068"/>
            <a:stretch>
              <a:fillRect/>
            </a:stretch>
          </p:blipFill>
          <p:spPr bwMode="auto">
            <a:xfrm>
              <a:off x="4124" y="72"/>
              <a:ext cx="1432" cy="2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53659" y="1086705"/>
            <a:ext cx="4660900" cy="4775200"/>
          </a:xfrm>
          <a:noFill/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Powerful motorized "smart pump" with its own battery pack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Sliding up the shutter turns on the pump and covers the diffusion ports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Motorized pump can be attached or removed from instrument as needed </a:t>
            </a:r>
            <a:endParaRPr lang="en-US" sz="1800" dirty="0" smtClean="0"/>
          </a:p>
        </p:txBody>
      </p:sp>
      <p:sp>
        <p:nvSpPr>
          <p:cNvPr id="9221" name="Rectangle 9"/>
          <p:cNvSpPr>
            <a:spLocks noGrp="1" noChangeArrowheads="1"/>
          </p:cNvSpPr>
          <p:nvPr>
            <p:ph type="title"/>
          </p:nvPr>
        </p:nvSpPr>
        <p:spPr>
          <a:xfrm>
            <a:off x="1947863" y="25400"/>
            <a:ext cx="4775200" cy="812800"/>
          </a:xfrm>
        </p:spPr>
        <p:txBody>
          <a:bodyPr/>
          <a:lstStyle/>
          <a:p>
            <a:r>
              <a:rPr lang="en-US" sz="2000" dirty="0" smtClean="0"/>
              <a:t>G450 / G460 Motorized Pump </a:t>
            </a:r>
          </a:p>
        </p:txBody>
      </p:sp>
    </p:spTree>
    <p:extLst>
      <p:ext uri="{BB962C8B-B14F-4D97-AF65-F5344CB8AC3E}">
        <p14:creationId xmlns:p14="http://schemas.microsoft.com/office/powerpoint/2010/main" val="21884479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0" y="9398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Picture 7" descr="G400-MP2_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99" l="317" r="96197">
                        <a14:foregroundMark x1="30111" y1="38915" x2="28685" y2="115"/>
                        <a14:foregroundMark x1="34390" y1="98614" x2="317" y2="82333"/>
                        <a14:foregroundMark x1="5388" y1="54965" x2="26624" y2="51039"/>
                        <a14:foregroundMark x1="28685" y1="50115" x2="27417" y2="115"/>
                        <a14:foregroundMark x1="94453" y1="88684" x2="96197" y2="56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4622">
            <a:off x="6648144" y="1984811"/>
            <a:ext cx="1714060" cy="23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0"/>
          <a:stretch/>
        </p:blipFill>
        <p:spPr>
          <a:xfrm>
            <a:off x="0" y="381000"/>
            <a:ext cx="8414238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2392363" y="203200"/>
            <a:ext cx="6337300" cy="495300"/>
          </a:xfrm>
        </p:spPr>
        <p:txBody>
          <a:bodyPr/>
          <a:lstStyle/>
          <a:p>
            <a:r>
              <a:rPr lang="en-US" sz="2000" dirty="0" smtClean="0"/>
              <a:t>G450 / G460 Motorized Pump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7542" y="1193801"/>
            <a:ext cx="3496774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"Smart" motorized pump    directly monitored by    instrument for proper performance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Low flow and pump     malfunction alarms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4795234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11275" y="101600"/>
            <a:ext cx="7146925" cy="812800"/>
          </a:xfrm>
        </p:spPr>
        <p:txBody>
          <a:bodyPr/>
          <a:lstStyle/>
          <a:p>
            <a:r>
              <a:rPr lang="en-US" sz="2000" dirty="0" smtClean="0"/>
              <a:t>G450 / G460 Drop-in Charger</a:t>
            </a:r>
          </a:p>
        </p:txBody>
      </p:sp>
      <p:sp>
        <p:nvSpPr>
          <p:cNvPr id="11267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268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546">
            <a:off x="3738563" y="3001963"/>
            <a:ext cx="4510087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59075" y="1116013"/>
            <a:ext cx="6384925" cy="234315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Smart charger includes trickle charge mode to prevent damage to battery pack due to overcharging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Available in single and double versions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Available for use with 12 VDC vehicle charging system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800" dirty="0" smtClean="0"/>
          </a:p>
        </p:txBody>
      </p:sp>
      <p:pic>
        <p:nvPicPr>
          <p:cNvPr id="11270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95325"/>
            <a:ext cx="40386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3493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314450" y="1014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2769577" y="127000"/>
            <a:ext cx="5833086" cy="812800"/>
          </a:xfrm>
        </p:spPr>
        <p:txBody>
          <a:bodyPr/>
          <a:lstStyle/>
          <a:p>
            <a:r>
              <a:rPr lang="en-US" sz="2000" dirty="0" smtClean="0"/>
              <a:t>Optional G450 / G460 Drop-in Charger for Pump Equipped Instruments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27307" y="1373795"/>
            <a:ext cx="3732212" cy="4508500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Charger simultaneously charges both pump AND instrument 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Available for use with 12 VDC vehicle charging system</a:t>
            </a:r>
          </a:p>
        </p:txBody>
      </p:sp>
      <p:sp>
        <p:nvSpPr>
          <p:cNvPr id="12293" name="Line 7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294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5671">
            <a:off x="5146319" y="1427163"/>
            <a:ext cx="3679825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819" y="1028700"/>
            <a:ext cx="3284537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446328"/>
      </p:ext>
    </p:extLst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" t="8751" r="1538" b="8461"/>
          <a:stretch/>
        </p:blipFill>
        <p:spPr>
          <a:xfrm>
            <a:off x="1081455" y="1570993"/>
            <a:ext cx="7603018" cy="4712887"/>
          </a:xfrm>
          <a:prstGeom prst="rect">
            <a:avLst/>
          </a:prstGeom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1488" y="101600"/>
            <a:ext cx="4156075" cy="812800"/>
          </a:xfrm>
        </p:spPr>
        <p:txBody>
          <a:bodyPr/>
          <a:lstStyle/>
          <a:p>
            <a:r>
              <a:rPr lang="en-US" sz="2000" dirty="0" smtClean="0"/>
              <a:t>G450 / G460</a:t>
            </a:r>
            <a:br>
              <a:rPr lang="en-US" sz="2000" dirty="0" smtClean="0"/>
            </a:br>
            <a:r>
              <a:rPr lang="en-US" sz="2000" dirty="0" smtClean="0"/>
              <a:t> Five-Unit Multi-Charger</a:t>
            </a:r>
          </a:p>
        </p:txBody>
      </p:sp>
      <p:sp>
        <p:nvSpPr>
          <p:cNvPr id="13315" name="Line 15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469167" y="1190503"/>
            <a:ext cx="8407400" cy="754062"/>
          </a:xfrm>
        </p:spPr>
        <p:txBody>
          <a:bodyPr/>
          <a:lstStyle/>
          <a:p>
            <a:r>
              <a:rPr lang="en-US" sz="1800" dirty="0" smtClean="0"/>
              <a:t>Five instrument multi-charger</a:t>
            </a:r>
          </a:p>
        </p:txBody>
      </p:sp>
    </p:spTree>
    <p:extLst>
      <p:ext uri="{BB962C8B-B14F-4D97-AF65-F5344CB8AC3E}">
        <p14:creationId xmlns:p14="http://schemas.microsoft.com/office/powerpoint/2010/main" val="20341290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681163" y="0"/>
            <a:ext cx="6756400" cy="812800"/>
          </a:xfrm>
        </p:spPr>
        <p:txBody>
          <a:bodyPr/>
          <a:lstStyle/>
          <a:p>
            <a:r>
              <a:rPr lang="en-US" sz="2000" dirty="0" smtClean="0"/>
              <a:t>Five instrument multi-charger</a:t>
            </a:r>
          </a:p>
        </p:txBody>
      </p:sp>
      <p:sp>
        <p:nvSpPr>
          <p:cNvPr id="14340" name="Line 15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 t="41203" r="3366" b="22163"/>
          <a:stretch/>
        </p:blipFill>
        <p:spPr>
          <a:xfrm>
            <a:off x="1626578" y="1041901"/>
            <a:ext cx="5943599" cy="1570942"/>
          </a:xfrm>
          <a:prstGeom prst="rect">
            <a:avLst/>
          </a:prstGeom>
        </p:spPr>
      </p:pic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6955" y="2600562"/>
            <a:ext cx="8015288" cy="1601788"/>
          </a:xfrm>
        </p:spPr>
        <p:txBody>
          <a:bodyPr/>
          <a:lstStyle/>
          <a:p>
            <a:r>
              <a:rPr lang="en-US" sz="1800" dirty="0" smtClean="0"/>
              <a:t>Can be substituted in place of standard cradle chargers with orders  of 5 or more instruments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23750" r="13269" b="13221"/>
          <a:stretch/>
        </p:blipFill>
        <p:spPr>
          <a:xfrm>
            <a:off x="1696916" y="3362323"/>
            <a:ext cx="5838092" cy="301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545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Line 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2980" r="22019"/>
          <a:stretch/>
        </p:blipFill>
        <p:spPr>
          <a:xfrm>
            <a:off x="369277" y="79129"/>
            <a:ext cx="6048132" cy="56505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68" t="2419" r="17695" b="14131"/>
          <a:stretch/>
        </p:blipFill>
        <p:spPr>
          <a:xfrm rot="21424287">
            <a:off x="1485890" y="2118480"/>
            <a:ext cx="7077809" cy="4027347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77878" y="66430"/>
            <a:ext cx="6756400" cy="812800"/>
          </a:xfrm>
        </p:spPr>
        <p:txBody>
          <a:bodyPr/>
          <a:lstStyle/>
          <a:p>
            <a:r>
              <a:rPr lang="en-US" sz="2000" dirty="0" smtClean="0"/>
              <a:t>Other accessories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815" y="1038225"/>
            <a:ext cx="4026877" cy="1924783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Calibration adapters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Sampling probes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Leather holsters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Calibration kits</a:t>
            </a:r>
          </a:p>
        </p:txBody>
      </p:sp>
      <p:pic>
        <p:nvPicPr>
          <p:cNvPr id="15366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36">
            <a:off x="292533" y="4881449"/>
            <a:ext cx="835160" cy="77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393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-133350" y="149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690688" y="1190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14325" y="1116013"/>
            <a:ext cx="654367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 marL="457200" indent="-45720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Standalone operation - No PC required!</a:t>
            </a:r>
          </a:p>
          <a:p>
            <a:pPr marL="285750" indent="-285750"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Automatic bump-test only </a:t>
            </a:r>
          </a:p>
          <a:p>
            <a:pPr marL="285750" indent="-285750"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Success / failure indication after each test</a:t>
            </a:r>
          </a:p>
          <a:p>
            <a:pPr marL="285750" indent="-285750"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Economic use of test gas</a:t>
            </a:r>
          </a:p>
          <a:p>
            <a:pPr marL="285750" indent="-285750"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Easy collection of unit test and logged data</a:t>
            </a: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>
          <a:xfrm>
            <a:off x="4305300" y="50800"/>
            <a:ext cx="4132263" cy="812800"/>
          </a:xfrm>
        </p:spPr>
        <p:txBody>
          <a:bodyPr/>
          <a:lstStyle/>
          <a:p>
            <a:r>
              <a:rPr lang="en-US" sz="2000" dirty="0" smtClean="0"/>
              <a:t>Use TS-400 Test Station for daily bump check</a:t>
            </a:r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15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0" t="867" r="1997" b="1732"/>
          <a:stretch>
            <a:fillRect/>
          </a:stretch>
        </p:blipFill>
        <p:spPr bwMode="auto">
          <a:xfrm>
            <a:off x="5200650" y="666750"/>
            <a:ext cx="3857625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2306638" y="3067050"/>
            <a:ext cx="3513137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9549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60"/>
          <p:cNvSpPr>
            <a:spLocks noChangeShapeType="1"/>
          </p:cNvSpPr>
          <p:nvPr/>
        </p:nvSpPr>
        <p:spPr bwMode="auto">
          <a:xfrm flipV="1">
            <a:off x="0" y="1677499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254450" y="105508"/>
            <a:ext cx="4126820" cy="8128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Effects of oxygen at various concentrations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679439"/>
              </p:ext>
            </p:extLst>
          </p:nvPr>
        </p:nvGraphicFramePr>
        <p:xfrm>
          <a:off x="972724" y="951928"/>
          <a:ext cx="7248546" cy="4709963"/>
        </p:xfrm>
        <a:graphic>
          <a:graphicData uri="http://schemas.openxmlformats.org/drawingml/2006/table">
            <a:tbl>
              <a:tblPr firstRow="1" bandRow="1">
                <a:effectLst>
                  <a:outerShdw dist="101600" dir="2700000" algn="ctr" rotWithShape="0">
                    <a:schemeClr val="bg1">
                      <a:lumMod val="50000"/>
                      <a:lumOff val="50000"/>
                    </a:schemeClr>
                  </a:outerShdw>
                </a:effectLst>
              </a:tblPr>
              <a:tblGrid>
                <a:gridCol w="2201527"/>
                <a:gridCol w="5047019"/>
              </a:tblGrid>
              <a:tr h="260134"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Concentration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Effect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283010"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&gt; 23%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1FF"/>
                    </a:solidFill>
                  </a:tcPr>
                </a:tc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Oxygen enrichment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1FF"/>
                    </a:solidFill>
                  </a:tcPr>
                </a:tc>
              </a:tr>
              <a:tr h="283010"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20.90%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Normal air concentration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3010"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19.50%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1FF"/>
                    </a:solidFill>
                  </a:tcPr>
                </a:tc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Minimum “safe level”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1FF"/>
                    </a:solidFill>
                  </a:tcPr>
                </a:tc>
              </a:tr>
              <a:tr h="283010"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16%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First sign of anoxia appears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6236"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 – 12%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1FF"/>
                    </a:solidFill>
                  </a:tcPr>
                </a:tc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Breathing and pulse rate increase, muscular co-ordination is slightly impaired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1FF"/>
                    </a:solidFill>
                  </a:tcPr>
                </a:tc>
              </a:tr>
              <a:tr h="709463"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 – 10%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Consciousness continuous; emotional upsets, abnormal fatigue upon exertion, disturbed respiration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9463"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 – 6%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1FF"/>
                    </a:solidFill>
                  </a:tcPr>
                </a:tc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Nausea and vomiting, inability to move freely and loss of consciousness may occur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1FF"/>
                    </a:solidFill>
                  </a:tcPr>
                </a:tc>
              </a:tr>
              <a:tr h="496236"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6%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Convulsive movements and gasping occurs, respiration stops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16769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-133350" y="149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690688" y="1190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424854" y="1224451"/>
            <a:ext cx="3270738" cy="449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lvl1pPr marL="457200" indent="-45720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Standalone operation:</a:t>
            </a:r>
          </a:p>
          <a:p>
            <a:pPr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No PC required</a:t>
            </a:r>
          </a:p>
          <a:p>
            <a:pPr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Automatic bump-test</a:t>
            </a:r>
          </a:p>
          <a:p>
            <a:pPr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Automatic span calibration</a:t>
            </a:r>
          </a:p>
          <a:p>
            <a:pPr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Success / failure indication after each test</a:t>
            </a:r>
          </a:p>
          <a:p>
            <a:pPr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Economic use of test gas</a:t>
            </a:r>
          </a:p>
          <a:p>
            <a:pPr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Easy collection of unit test and logged data</a:t>
            </a:r>
          </a:p>
          <a:p>
            <a:pPr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Reduced maintenance cost</a:t>
            </a:r>
            <a:r>
              <a:rPr lang="de-DE" sz="1800" b="0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>
          <a:xfrm>
            <a:off x="2549769" y="50800"/>
            <a:ext cx="5887794" cy="812800"/>
          </a:xfrm>
        </p:spPr>
        <p:txBody>
          <a:bodyPr/>
          <a:lstStyle/>
          <a:p>
            <a:r>
              <a:rPr lang="en-US" sz="2000" dirty="0" smtClean="0"/>
              <a:t>Use DS400 Docking Station for daily bump check and / or periodic calibration</a:t>
            </a: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91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9938"/>
            <a:ext cx="4900246" cy="515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79228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1951892" y="247650"/>
            <a:ext cx="2634396" cy="673100"/>
          </a:xfrm>
        </p:spPr>
        <p:txBody>
          <a:bodyPr/>
          <a:lstStyle/>
          <a:p>
            <a:r>
              <a:rPr lang="en-US" sz="2000" dirty="0" smtClean="0"/>
              <a:t>Comprehensive Test Reports</a:t>
            </a:r>
          </a:p>
        </p:txBody>
      </p:sp>
      <p:sp>
        <p:nvSpPr>
          <p:cNvPr id="18435" name="Line 2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Rectangle 31"/>
          <p:cNvSpPr>
            <a:spLocks noGrp="1" noChangeArrowheads="1"/>
          </p:cNvSpPr>
          <p:nvPr>
            <p:ph type="subTitle" idx="1"/>
          </p:nvPr>
        </p:nvSpPr>
        <p:spPr>
          <a:xfrm>
            <a:off x="540727" y="1537189"/>
            <a:ext cx="4229100" cy="1056542"/>
          </a:xfrm>
        </p:spPr>
        <p:txBody>
          <a:bodyPr/>
          <a:lstStyle/>
          <a:p>
            <a:pPr marL="381000" indent="-381000" algn="l">
              <a:buFont typeface="Arial" pitchFamily="34" charset="0"/>
              <a:buChar char="•"/>
            </a:pPr>
            <a:r>
              <a:rPr lang="en-US" sz="1800" dirty="0" smtClean="0"/>
              <a:t>Easy to generate custom test  reports</a:t>
            </a:r>
          </a:p>
        </p:txBody>
      </p:sp>
      <p:pic>
        <p:nvPicPr>
          <p:cNvPr id="18437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16667" r="7080" b="8789"/>
          <a:stretch>
            <a:fillRect/>
          </a:stretch>
        </p:blipFill>
        <p:spPr bwMode="auto">
          <a:xfrm>
            <a:off x="378680" y="3047399"/>
            <a:ext cx="4456112" cy="293370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8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6" t="14583" r="27344" b="9375"/>
          <a:stretch>
            <a:fillRect/>
          </a:stretch>
        </p:blipFill>
        <p:spPr bwMode="auto">
          <a:xfrm>
            <a:off x="4724400" y="276966"/>
            <a:ext cx="4098925" cy="529590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008414"/>
      </p:ext>
    </p:extLst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499" y="141288"/>
            <a:ext cx="4437063" cy="812800"/>
          </a:xfrm>
        </p:spPr>
        <p:txBody>
          <a:bodyPr/>
          <a:lstStyle/>
          <a:p>
            <a:r>
              <a:rPr lang="en-US" sz="2000" dirty="0" smtClean="0"/>
              <a:t>Automatically generate  calibration and bump test certificates</a:t>
            </a:r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16667" r="12158" b="9396"/>
          <a:stretch>
            <a:fillRect/>
          </a:stretch>
        </p:blipFill>
        <p:spPr bwMode="auto">
          <a:xfrm>
            <a:off x="566738" y="1292225"/>
            <a:ext cx="4456112" cy="3306763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8" t="16667" r="12158" b="9396"/>
          <a:stretch>
            <a:fillRect/>
          </a:stretch>
        </p:blipFill>
        <p:spPr bwMode="auto">
          <a:xfrm>
            <a:off x="4122738" y="2360613"/>
            <a:ext cx="4592637" cy="3363912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309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976" y="0"/>
            <a:ext cx="3812931" cy="812800"/>
          </a:xfrm>
        </p:spPr>
        <p:txBody>
          <a:bodyPr/>
          <a:lstStyle/>
          <a:p>
            <a:r>
              <a:rPr lang="en-US" sz="2000" dirty="0" smtClean="0"/>
              <a:t>Accessories included with every instrument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7963" y="1104900"/>
            <a:ext cx="4459287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Instrument with CO, H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S, LEL and 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sensors (installed)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Operations manual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Battery pack (installed)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Rechargeable NiMH or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Alkaline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Charging cradle (when instrument has rechargeable battery pack)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110 VAC wall-cube power source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Calibration adapter</a:t>
            </a:r>
          </a:p>
        </p:txBody>
      </p:sp>
      <p:pic>
        <p:nvPicPr>
          <p:cNvPr id="2253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0" t="8057" r="20416"/>
          <a:stretch>
            <a:fillRect/>
          </a:stretch>
        </p:blipFill>
        <p:spPr bwMode="auto">
          <a:xfrm>
            <a:off x="4344988" y="733425"/>
            <a:ext cx="4694237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9467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19245" y="101600"/>
            <a:ext cx="3918317" cy="812800"/>
          </a:xfrm>
        </p:spPr>
        <p:txBody>
          <a:bodyPr/>
          <a:lstStyle/>
          <a:p>
            <a:r>
              <a:rPr lang="en-US" sz="2000" dirty="0" smtClean="0"/>
              <a:t>Traditional Electrochemical Toxic Gas Sensors</a:t>
            </a:r>
          </a:p>
        </p:txBody>
      </p:sp>
      <p:pic>
        <p:nvPicPr>
          <p:cNvPr id="11267" name="Picture 3" descr="Closeup of smart sensor boa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/>
          <a:stretch>
            <a:fillRect/>
          </a:stretch>
        </p:blipFill>
        <p:spPr bwMode="auto">
          <a:xfrm>
            <a:off x="3297848" y="1447916"/>
            <a:ext cx="5177937" cy="331375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0" y="9779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34487" y="1614976"/>
            <a:ext cx="2778125" cy="253365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More types of sensors available every year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/>
              <a:t>T</a:t>
            </a:r>
            <a:r>
              <a:rPr lang="en-US" sz="1800" dirty="0" smtClean="0"/>
              <a:t>oxic gas sensors designed to detect target gases at ever lower concentrations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" t="39263" b="25477"/>
          <a:stretch/>
        </p:blipFill>
        <p:spPr>
          <a:xfrm>
            <a:off x="404446" y="4422532"/>
            <a:ext cx="6462345" cy="162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054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88" y="1382325"/>
            <a:ext cx="5987018" cy="4578863"/>
          </a:xfrm>
          <a:prstGeom prst="rect">
            <a:avLst/>
          </a:prstGeom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-133350" y="149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690688" y="1190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title"/>
          </p:nvPr>
        </p:nvSpPr>
        <p:spPr>
          <a:xfrm>
            <a:off x="4255477" y="112713"/>
            <a:ext cx="4182085" cy="812800"/>
          </a:xfrm>
        </p:spPr>
        <p:txBody>
          <a:bodyPr/>
          <a:lstStyle/>
          <a:p>
            <a:r>
              <a:rPr lang="en-US" sz="2000" dirty="0" smtClean="0"/>
              <a:t>G460 Interchangeable</a:t>
            </a:r>
            <a:br>
              <a:rPr lang="en-US" sz="2000" dirty="0" smtClean="0"/>
            </a:br>
            <a:r>
              <a:rPr lang="en-US" sz="2000" dirty="0" smtClean="0"/>
              <a:t> Plug-and-Play Smart Sensors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80125" y="992188"/>
            <a:ext cx="4927600" cy="45085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C1D6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Available sensors include: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O</a:t>
            </a:r>
            <a:r>
              <a:rPr lang="de-DE" sz="1600" baseline="-25000" dirty="0" smtClean="0"/>
              <a:t>2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Catalytic LEL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Infrared LEL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Infrared CO</a:t>
            </a:r>
            <a:r>
              <a:rPr lang="de-DE" sz="1600" baseline="-25000" dirty="0" smtClean="0"/>
              <a:t>2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CO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H</a:t>
            </a:r>
            <a:r>
              <a:rPr lang="de-DE" sz="1600" baseline="-25000" dirty="0" smtClean="0"/>
              <a:t>2</a:t>
            </a:r>
            <a:r>
              <a:rPr lang="de-DE" sz="1600" dirty="0" smtClean="0"/>
              <a:t>S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COSH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PID 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SO</a:t>
            </a:r>
            <a:r>
              <a:rPr lang="de-DE" sz="1600" baseline="-25000" dirty="0" smtClean="0"/>
              <a:t>2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Cl</a:t>
            </a:r>
            <a:r>
              <a:rPr lang="de-DE" sz="1600" baseline="-25000" dirty="0" smtClean="0"/>
              <a:t>2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ClO</a:t>
            </a:r>
            <a:r>
              <a:rPr lang="de-DE" sz="1600" baseline="-25000" dirty="0" smtClean="0"/>
              <a:t>2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NH</a:t>
            </a:r>
            <a:r>
              <a:rPr lang="de-DE" sz="1600" baseline="-25000" dirty="0" smtClean="0"/>
              <a:t>3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H</a:t>
            </a:r>
            <a:r>
              <a:rPr lang="de-DE" sz="1600" baseline="-25000" dirty="0" smtClean="0"/>
              <a:t>2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PH</a:t>
            </a:r>
            <a:r>
              <a:rPr lang="de-DE" sz="1600" baseline="-25000" dirty="0" smtClean="0"/>
              <a:t>3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HCN</a:t>
            </a:r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2125785" y="1379780"/>
            <a:ext cx="2997200" cy="377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742950" lvl="1" indent="-285750" algn="l">
              <a:lnSpc>
                <a:spcPct val="9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de-DE" sz="1600" i="1" dirty="0" smtClean="0">
                <a:solidFill>
                  <a:schemeClr val="bg1"/>
                </a:solidFill>
              </a:rPr>
              <a:t>NO</a:t>
            </a:r>
            <a:endParaRPr lang="de-DE" sz="1600" i="1" dirty="0">
              <a:solidFill>
                <a:schemeClr val="bg1"/>
              </a:solidFill>
            </a:endParaRPr>
          </a:p>
          <a:p>
            <a:pPr marL="742950" lvl="1" indent="-285750" algn="l">
              <a:lnSpc>
                <a:spcPct val="9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de-DE" sz="1600" i="1" dirty="0" smtClean="0">
                <a:solidFill>
                  <a:schemeClr val="bg1"/>
                </a:solidFill>
              </a:rPr>
              <a:t>NO</a:t>
            </a:r>
            <a:r>
              <a:rPr lang="de-DE" sz="1600" i="1" baseline="-25000" dirty="0" smtClean="0">
                <a:solidFill>
                  <a:schemeClr val="bg1"/>
                </a:solidFill>
              </a:rPr>
              <a:t>2</a:t>
            </a:r>
            <a:endParaRPr lang="de-DE" sz="1600" i="1" baseline="-25000" dirty="0">
              <a:solidFill>
                <a:schemeClr val="bg1"/>
              </a:solidFill>
            </a:endParaRPr>
          </a:p>
          <a:p>
            <a:pPr marL="742950" lvl="1" indent="-285750" algn="l">
              <a:lnSpc>
                <a:spcPct val="9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de-DE" sz="1600" i="1" dirty="0" smtClean="0">
                <a:solidFill>
                  <a:schemeClr val="bg1"/>
                </a:solidFill>
              </a:rPr>
              <a:t>HCL</a:t>
            </a:r>
            <a:endParaRPr lang="de-DE" sz="1600" i="1" dirty="0">
              <a:solidFill>
                <a:schemeClr val="bg1"/>
              </a:solidFill>
            </a:endParaRPr>
          </a:p>
          <a:p>
            <a:pPr marL="742950" lvl="1" indent="-285750" algn="l">
              <a:lnSpc>
                <a:spcPct val="9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de-DE" sz="1600" i="1" dirty="0" smtClean="0">
                <a:solidFill>
                  <a:schemeClr val="bg1"/>
                </a:solidFill>
              </a:rPr>
              <a:t>HF</a:t>
            </a:r>
            <a:endParaRPr lang="de-DE" sz="1600" i="1" dirty="0">
              <a:solidFill>
                <a:schemeClr val="bg1"/>
              </a:solidFill>
            </a:endParaRPr>
          </a:p>
          <a:p>
            <a:pPr marL="742950" lvl="1" indent="-285750" algn="l">
              <a:lnSpc>
                <a:spcPct val="9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de-DE" sz="1600" i="1" dirty="0" smtClean="0">
                <a:solidFill>
                  <a:schemeClr val="bg1"/>
                </a:solidFill>
              </a:rPr>
              <a:t>EtO</a:t>
            </a:r>
            <a:endParaRPr lang="de-DE" sz="1600" i="1" dirty="0">
              <a:solidFill>
                <a:schemeClr val="bg1"/>
              </a:solidFill>
            </a:endParaRPr>
          </a:p>
          <a:p>
            <a:pPr marL="742950" lvl="1" indent="-285750" algn="l">
              <a:lnSpc>
                <a:spcPct val="9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de-DE" sz="1600" i="1" dirty="0" smtClean="0">
                <a:solidFill>
                  <a:schemeClr val="bg1"/>
                </a:solidFill>
              </a:rPr>
              <a:t>O</a:t>
            </a:r>
            <a:r>
              <a:rPr lang="de-DE" sz="1600" i="1" baseline="-25000" dirty="0" smtClean="0">
                <a:solidFill>
                  <a:schemeClr val="bg1"/>
                </a:solidFill>
              </a:rPr>
              <a:t>3</a:t>
            </a:r>
            <a:endParaRPr lang="de-DE" sz="1600" i="1" baseline="-25000" dirty="0">
              <a:solidFill>
                <a:schemeClr val="bg1"/>
              </a:solidFill>
            </a:endParaRPr>
          </a:p>
          <a:p>
            <a:pPr marL="742950" lvl="1" indent="-285750" algn="l">
              <a:lnSpc>
                <a:spcPct val="9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de-DE" sz="1600" i="1" dirty="0" smtClean="0">
                <a:solidFill>
                  <a:schemeClr val="bg1"/>
                </a:solidFill>
              </a:rPr>
              <a:t>COCl</a:t>
            </a:r>
            <a:r>
              <a:rPr lang="de-DE" sz="1600" i="1" baseline="-25000" dirty="0" smtClean="0">
                <a:solidFill>
                  <a:schemeClr val="bg1"/>
                </a:solidFill>
              </a:rPr>
              <a:t>2</a:t>
            </a:r>
            <a:endParaRPr lang="de-DE" sz="1600" i="1" baseline="-25000" dirty="0">
              <a:solidFill>
                <a:schemeClr val="bg1"/>
              </a:solidFill>
            </a:endParaRPr>
          </a:p>
          <a:p>
            <a:pPr marL="742950" lvl="1" indent="-285750" algn="l">
              <a:lnSpc>
                <a:spcPct val="9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de-DE" sz="1600" i="1" dirty="0" smtClean="0">
                <a:solidFill>
                  <a:schemeClr val="bg1"/>
                </a:solidFill>
              </a:rPr>
              <a:t>HBr</a:t>
            </a:r>
          </a:p>
          <a:p>
            <a:pPr marL="742950" lvl="1" indent="-285750" algn="l">
              <a:lnSpc>
                <a:spcPct val="9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de-DE" sz="1600" i="1" dirty="0" smtClean="0">
                <a:solidFill>
                  <a:schemeClr val="bg1"/>
                </a:solidFill>
              </a:rPr>
              <a:t>THT</a:t>
            </a:r>
          </a:p>
          <a:p>
            <a:pPr marL="742950" lvl="1" indent="-285750" algn="l">
              <a:lnSpc>
                <a:spcPct val="9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de-DE" sz="1600" i="1" dirty="0" smtClean="0">
                <a:solidFill>
                  <a:schemeClr val="bg1"/>
                </a:solidFill>
              </a:rPr>
              <a:t>and more!</a:t>
            </a:r>
          </a:p>
          <a:p>
            <a:pPr lvl="1" algn="l">
              <a:lnSpc>
                <a:spcPct val="95000"/>
              </a:lnSpc>
              <a:spcAft>
                <a:spcPts val="600"/>
              </a:spcAft>
              <a:buFontTx/>
              <a:buChar char="•"/>
            </a:pPr>
            <a:endParaRPr lang="de-DE" sz="1600" i="1" dirty="0">
              <a:solidFill>
                <a:schemeClr val="bg1"/>
              </a:solidFill>
            </a:endParaRPr>
          </a:p>
          <a:p>
            <a:pPr algn="l">
              <a:lnSpc>
                <a:spcPct val="95000"/>
              </a:lnSpc>
              <a:spcAft>
                <a:spcPts val="600"/>
              </a:spcAft>
              <a:buFont typeface="Wingdings" pitchFamily="2" charset="2"/>
              <a:buAutoNum type="arabicPeriod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782455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/>
          <p:cNvSpPr>
            <a:spLocks noGrp="1" noChangeArrowheads="1"/>
          </p:cNvSpPr>
          <p:nvPr>
            <p:ph type="title"/>
          </p:nvPr>
        </p:nvSpPr>
        <p:spPr>
          <a:xfrm>
            <a:off x="3385038" y="101600"/>
            <a:ext cx="5206512" cy="8128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G460 has the flexibility to support the right sensor technology for the job!</a:t>
            </a:r>
          </a:p>
        </p:txBody>
      </p:sp>
      <p:pic>
        <p:nvPicPr>
          <p:cNvPr id="110596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2" t="14388" r="5061" b="7660"/>
          <a:stretch>
            <a:fillRect/>
          </a:stretch>
        </p:blipFill>
        <p:spPr bwMode="auto">
          <a:xfrm>
            <a:off x="728051" y="1179815"/>
            <a:ext cx="7237779" cy="489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3" t="11250" r="6167" b="21750"/>
          <a:stretch/>
        </p:blipFill>
        <p:spPr>
          <a:xfrm rot="19120399">
            <a:off x="5789168" y="2855913"/>
            <a:ext cx="3123818" cy="2197331"/>
          </a:xfrm>
          <a:prstGeom prst="rect">
            <a:avLst/>
          </a:prstGeom>
        </p:spPr>
      </p:pic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468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Line 6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2620107" y="101600"/>
            <a:ext cx="5817455" cy="812800"/>
          </a:xfrm>
        </p:spPr>
        <p:txBody>
          <a:bodyPr/>
          <a:lstStyle/>
          <a:p>
            <a:r>
              <a:rPr lang="en-US" sz="2000" dirty="0" smtClean="0"/>
              <a:t>GfG wins hands down when it comes to features AND three year cost of ownership!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5962" r="35576" b="7452"/>
          <a:stretch/>
        </p:blipFill>
        <p:spPr>
          <a:xfrm>
            <a:off x="2672861" y="1283676"/>
            <a:ext cx="4202723" cy="466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3541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890832" y="151667"/>
            <a:ext cx="3840162" cy="812800"/>
          </a:xfrm>
        </p:spPr>
        <p:txBody>
          <a:bodyPr/>
          <a:lstStyle/>
          <a:p>
            <a:r>
              <a:rPr lang="en-US" sz="2000" dirty="0" smtClean="0"/>
              <a:t>Sales Support:  www.Goodforgas.com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1788" y="1096841"/>
            <a:ext cx="3197225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Data sheets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Price lists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Manuals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Application Notes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Product images</a:t>
            </a:r>
          </a:p>
          <a:p>
            <a:pPr>
              <a:spcBef>
                <a:spcPct val="0"/>
              </a:spcBef>
            </a:pPr>
            <a:r>
              <a:rPr lang="en-US" sz="1800" dirty="0" smtClean="0"/>
              <a:t>Print ads</a:t>
            </a:r>
          </a:p>
          <a:p>
            <a:pPr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en-US" sz="1800" dirty="0" smtClean="0"/>
              <a:t>     ...and more!</a:t>
            </a:r>
          </a:p>
        </p:txBody>
      </p:sp>
      <p:sp>
        <p:nvSpPr>
          <p:cNvPr id="56324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204" y="413240"/>
            <a:ext cx="3769803" cy="4853353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6" t="11539" r="16962" b="3846"/>
          <a:stretch/>
        </p:blipFill>
        <p:spPr bwMode="auto">
          <a:xfrm>
            <a:off x="4075209" y="2417885"/>
            <a:ext cx="2835544" cy="368397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632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7" t="14149" r="27539" b="8940"/>
          <a:stretch>
            <a:fillRect/>
          </a:stretch>
        </p:blipFill>
        <p:spPr bwMode="auto">
          <a:xfrm>
            <a:off x="2523147" y="3238744"/>
            <a:ext cx="1952625" cy="2541588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45172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Line 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482" name="Picture 6" descr="G 450 re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03213"/>
            <a:ext cx="28702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C1D6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5643563" y="158750"/>
            <a:ext cx="2622550" cy="812800"/>
          </a:xfrm>
        </p:spPr>
        <p:txBody>
          <a:bodyPr/>
          <a:lstStyle/>
          <a:p>
            <a:r>
              <a:rPr lang="en-US" sz="2000" dirty="0" smtClean="0"/>
              <a:t>G450 / G460 Basic Operation</a:t>
            </a:r>
          </a:p>
        </p:txBody>
      </p:sp>
      <p:pic>
        <p:nvPicPr>
          <p:cNvPr id="20485" name="Picture 5" descr="G460 Display gedreht Kopi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20605">
            <a:off x="4972050" y="1889125"/>
            <a:ext cx="2816225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7819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1978269" y="92808"/>
            <a:ext cx="2074985" cy="8128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Toxic Gases and Vapors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133" y="1050789"/>
            <a:ext cx="3540444" cy="298351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The two most common CS related toxic gases: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Hydrogen sulfide (H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S)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Carbon monoxide (CO)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</a:pPr>
            <a:endParaRPr lang="en-US" sz="1600" dirty="0" smtClean="0"/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1600" u="sng" dirty="0" smtClean="0"/>
              <a:t>Many</a:t>
            </a:r>
            <a:r>
              <a:rPr lang="en-US" sz="1600" dirty="0" smtClean="0"/>
              <a:t> other toxic gases related to specific activities and industries including: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Sulfur dioxide (SO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)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Nitrogen dioxide (NO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)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Chlorine (Cl</a:t>
            </a:r>
            <a:r>
              <a:rPr lang="en-US" sz="1600" baseline="-25000" dirty="0"/>
              <a:t>2</a:t>
            </a:r>
            <a:r>
              <a:rPr lang="en-US" sz="1600" dirty="0" smtClean="0"/>
              <a:t>)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Chlorine dioxide (ClO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)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Ammonia (NH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)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Cyanide (HCN)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Carbon dioxide (CO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)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Volatile organic chemicals (VOCs)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endParaRPr lang="en-US" sz="1600" dirty="0" smtClean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Picture 6" descr="Scunthorpe Oil Refinery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208" y="519476"/>
            <a:ext cx="4478068" cy="335949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2227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autoUpdateAnimBg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826477" y="2998177"/>
            <a:ext cx="3191608" cy="1099038"/>
          </a:xfrm>
          <a:prstGeom prst="rect">
            <a:avLst/>
          </a:prstGeom>
          <a:solidFill>
            <a:srgbClr val="FF8585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506" name="Line 6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1681163" y="101600"/>
            <a:ext cx="2743200" cy="812800"/>
          </a:xfrm>
        </p:spPr>
        <p:txBody>
          <a:bodyPr/>
          <a:lstStyle/>
          <a:p>
            <a:r>
              <a:rPr lang="en-US" sz="2000" dirty="0" smtClean="0"/>
              <a:t>Basic operation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11541" y="1245578"/>
            <a:ext cx="3822700" cy="2851638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Basic operation is extremely simple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Single on-off button all that is needed for most day to day use </a:t>
            </a:r>
          </a:p>
          <a:p>
            <a:pPr marL="400050" lvl="1" indent="0">
              <a:spcBef>
                <a:spcPct val="0"/>
              </a:spcBef>
              <a:spcAft>
                <a:spcPts val="1800"/>
              </a:spcAft>
              <a:buNone/>
            </a:pPr>
            <a:r>
              <a:rPr lang="en-US" sz="1800" dirty="0" smtClean="0"/>
              <a:t>Read and understand the operations manual before use!</a:t>
            </a:r>
          </a:p>
        </p:txBody>
      </p:sp>
      <p:pic>
        <p:nvPicPr>
          <p:cNvPr id="2150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7" t="14149" r="27539" b="8940"/>
          <a:stretch>
            <a:fillRect/>
          </a:stretch>
        </p:blipFill>
        <p:spPr bwMode="auto">
          <a:xfrm>
            <a:off x="4662488" y="368300"/>
            <a:ext cx="4003675" cy="5211763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2521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7" descr="G460_norma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783">
            <a:off x="1843654" y="917516"/>
            <a:ext cx="4357871" cy="553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1681163" y="15875"/>
            <a:ext cx="6756400" cy="812800"/>
          </a:xfrm>
        </p:spPr>
        <p:txBody>
          <a:bodyPr/>
          <a:lstStyle/>
          <a:p>
            <a:r>
              <a:rPr lang="en-US" sz="2000" dirty="0" smtClean="0"/>
              <a:t>External features and controls</a:t>
            </a:r>
          </a:p>
        </p:txBody>
      </p:sp>
      <p:sp>
        <p:nvSpPr>
          <p:cNvPr id="23556" name="Line 6"/>
          <p:cNvSpPr>
            <a:spLocks noChangeShapeType="1"/>
          </p:cNvSpPr>
          <p:nvPr/>
        </p:nvSpPr>
        <p:spPr bwMode="auto">
          <a:xfrm>
            <a:off x="4930775" y="1357313"/>
            <a:ext cx="900113" cy="15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5921375" y="1089025"/>
            <a:ext cx="27003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 dirty="0">
                <a:solidFill>
                  <a:schemeClr val="bg1"/>
                </a:solidFill>
              </a:rPr>
              <a:t>D-ring for carrying strap</a:t>
            </a:r>
          </a:p>
        </p:txBody>
      </p:sp>
      <p:sp>
        <p:nvSpPr>
          <p:cNvPr id="23558" name="Line 8"/>
          <p:cNvSpPr>
            <a:spLocks noChangeShapeType="1"/>
          </p:cNvSpPr>
          <p:nvPr/>
        </p:nvSpPr>
        <p:spPr bwMode="auto">
          <a:xfrm flipV="1">
            <a:off x="4607170" y="2124075"/>
            <a:ext cx="2260356" cy="5048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Text Box 9"/>
          <p:cNvSpPr txBox="1">
            <a:spLocks noChangeArrowheads="1"/>
          </p:cNvSpPr>
          <p:nvPr/>
        </p:nvSpPr>
        <p:spPr bwMode="auto">
          <a:xfrm>
            <a:off x="6850063" y="1943100"/>
            <a:ext cx="854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>
                <a:solidFill>
                  <a:schemeClr val="bg1"/>
                </a:solidFill>
              </a:rPr>
              <a:t>LCD</a:t>
            </a:r>
          </a:p>
        </p:txBody>
      </p:sp>
      <p:sp>
        <p:nvSpPr>
          <p:cNvPr id="23560" name="Line 10"/>
          <p:cNvSpPr>
            <a:spLocks noChangeShapeType="1"/>
          </p:cNvSpPr>
          <p:nvPr/>
        </p:nvSpPr>
        <p:spPr bwMode="auto">
          <a:xfrm flipV="1">
            <a:off x="5758962" y="3473449"/>
            <a:ext cx="1108563" cy="21052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Line 11"/>
          <p:cNvSpPr>
            <a:spLocks noChangeShapeType="1"/>
          </p:cNvSpPr>
          <p:nvPr/>
        </p:nvSpPr>
        <p:spPr bwMode="auto">
          <a:xfrm flipH="1">
            <a:off x="1601787" y="3455378"/>
            <a:ext cx="2073397" cy="33398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2" name="Text Box 12"/>
          <p:cNvSpPr txBox="1">
            <a:spLocks noChangeArrowheads="1"/>
          </p:cNvSpPr>
          <p:nvPr/>
        </p:nvSpPr>
        <p:spPr bwMode="auto">
          <a:xfrm>
            <a:off x="-153988" y="3563938"/>
            <a:ext cx="17351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 i="1">
                <a:solidFill>
                  <a:schemeClr val="bg1"/>
                </a:solidFill>
              </a:rPr>
              <a:t>Alarm LEDs</a:t>
            </a:r>
          </a:p>
        </p:txBody>
      </p:sp>
      <p:sp>
        <p:nvSpPr>
          <p:cNvPr id="23563" name="Text Box 13"/>
          <p:cNvSpPr txBox="1">
            <a:spLocks noChangeArrowheads="1"/>
          </p:cNvSpPr>
          <p:nvPr/>
        </p:nvSpPr>
        <p:spPr bwMode="auto">
          <a:xfrm>
            <a:off x="6835775" y="3114675"/>
            <a:ext cx="18002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>
                <a:solidFill>
                  <a:schemeClr val="bg1"/>
                </a:solidFill>
              </a:rPr>
              <a:t>Wrap-around 360</a:t>
            </a:r>
            <a:r>
              <a:rPr lang="en-US" sz="1800" i="1">
                <a:solidFill>
                  <a:schemeClr val="bg1"/>
                </a:solidFill>
                <a:cs typeface="Arial" charset="0"/>
              </a:rPr>
              <a:t>° alarm light bar</a:t>
            </a:r>
          </a:p>
        </p:txBody>
      </p:sp>
      <p:sp>
        <p:nvSpPr>
          <p:cNvPr id="23564" name="Line 14"/>
          <p:cNvSpPr>
            <a:spLocks noChangeShapeType="1"/>
          </p:cNvSpPr>
          <p:nvPr/>
        </p:nvSpPr>
        <p:spPr bwMode="auto">
          <a:xfrm flipH="1" flipV="1">
            <a:off x="1781175" y="1493838"/>
            <a:ext cx="1576388" cy="18446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5" name="Line 15"/>
          <p:cNvSpPr>
            <a:spLocks noChangeShapeType="1"/>
          </p:cNvSpPr>
          <p:nvPr/>
        </p:nvSpPr>
        <p:spPr bwMode="auto">
          <a:xfrm flipH="1" flipV="1">
            <a:off x="1793875" y="1493838"/>
            <a:ext cx="2565400" cy="18446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6" name="Line 16"/>
          <p:cNvSpPr>
            <a:spLocks noChangeShapeType="1"/>
          </p:cNvSpPr>
          <p:nvPr/>
        </p:nvSpPr>
        <p:spPr bwMode="auto">
          <a:xfrm flipV="1">
            <a:off x="5472113" y="2754313"/>
            <a:ext cx="1395412" cy="5413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Text Box 17"/>
          <p:cNvSpPr txBox="1">
            <a:spLocks noChangeArrowheads="1"/>
          </p:cNvSpPr>
          <p:nvPr/>
        </p:nvSpPr>
        <p:spPr bwMode="auto">
          <a:xfrm>
            <a:off x="6816725" y="2566988"/>
            <a:ext cx="19351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>
                <a:solidFill>
                  <a:schemeClr val="bg1"/>
                </a:solidFill>
              </a:rPr>
              <a:t>On / Off button</a:t>
            </a:r>
          </a:p>
        </p:txBody>
      </p:sp>
      <p:sp>
        <p:nvSpPr>
          <p:cNvPr id="23568" name="Text Box 18"/>
          <p:cNvSpPr txBox="1">
            <a:spLocks noChangeArrowheads="1"/>
          </p:cNvSpPr>
          <p:nvPr/>
        </p:nvSpPr>
        <p:spPr bwMode="auto">
          <a:xfrm>
            <a:off x="0" y="1133475"/>
            <a:ext cx="22304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 i="1">
                <a:solidFill>
                  <a:schemeClr val="bg1"/>
                </a:solidFill>
              </a:rPr>
              <a:t>Control buttons</a:t>
            </a:r>
          </a:p>
        </p:txBody>
      </p:sp>
      <p:sp>
        <p:nvSpPr>
          <p:cNvPr id="23569" name="Line 19"/>
          <p:cNvSpPr>
            <a:spLocks noChangeShapeType="1"/>
          </p:cNvSpPr>
          <p:nvPr/>
        </p:nvSpPr>
        <p:spPr bwMode="auto">
          <a:xfrm flipH="1">
            <a:off x="1601788" y="3956538"/>
            <a:ext cx="1642574" cy="2820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0" name="Text Box 21"/>
          <p:cNvSpPr txBox="1">
            <a:spLocks noChangeArrowheads="1"/>
          </p:cNvSpPr>
          <p:nvPr/>
        </p:nvSpPr>
        <p:spPr bwMode="auto">
          <a:xfrm>
            <a:off x="161925" y="4002088"/>
            <a:ext cx="1419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 i="1">
                <a:solidFill>
                  <a:schemeClr val="bg1"/>
                </a:solidFill>
              </a:rPr>
              <a:t>Audible alarm port</a:t>
            </a:r>
          </a:p>
        </p:txBody>
      </p:sp>
      <p:sp>
        <p:nvSpPr>
          <p:cNvPr id="23571" name="Line 25"/>
          <p:cNvSpPr>
            <a:spLocks noChangeShapeType="1"/>
          </p:cNvSpPr>
          <p:nvPr/>
        </p:nvSpPr>
        <p:spPr bwMode="auto">
          <a:xfrm>
            <a:off x="4941277" y="5618284"/>
            <a:ext cx="1961418" cy="1575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2" name="Text Box 28"/>
          <p:cNvSpPr txBox="1">
            <a:spLocks noChangeArrowheads="1"/>
          </p:cNvSpPr>
          <p:nvPr/>
        </p:nvSpPr>
        <p:spPr bwMode="auto">
          <a:xfrm>
            <a:off x="6856413" y="5308600"/>
            <a:ext cx="19351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>
                <a:solidFill>
                  <a:schemeClr val="bg1"/>
                </a:solidFill>
              </a:rPr>
              <a:t>Battery pack screws</a:t>
            </a:r>
          </a:p>
        </p:txBody>
      </p:sp>
      <p:sp>
        <p:nvSpPr>
          <p:cNvPr id="23573" name="Line 29"/>
          <p:cNvSpPr>
            <a:spLocks noChangeShapeType="1"/>
          </p:cNvSpPr>
          <p:nvPr/>
        </p:nvSpPr>
        <p:spPr bwMode="auto">
          <a:xfrm flipH="1">
            <a:off x="1601788" y="5477608"/>
            <a:ext cx="1282089" cy="33740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4" name="Text Box 30"/>
          <p:cNvSpPr txBox="1">
            <a:spLocks noChangeArrowheads="1"/>
          </p:cNvSpPr>
          <p:nvPr/>
        </p:nvSpPr>
        <p:spPr bwMode="auto">
          <a:xfrm>
            <a:off x="138113" y="5499100"/>
            <a:ext cx="1419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 i="1">
                <a:solidFill>
                  <a:schemeClr val="bg1"/>
                </a:solidFill>
              </a:rPr>
              <a:t>Charging contacts</a:t>
            </a:r>
          </a:p>
        </p:txBody>
      </p:sp>
      <p:sp>
        <p:nvSpPr>
          <p:cNvPr id="23575" name="Line 31"/>
          <p:cNvSpPr>
            <a:spLocks noChangeShapeType="1"/>
          </p:cNvSpPr>
          <p:nvPr/>
        </p:nvSpPr>
        <p:spPr bwMode="auto">
          <a:xfrm>
            <a:off x="5157788" y="4329113"/>
            <a:ext cx="1709737" cy="904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6" name="Text Box 32"/>
          <p:cNvSpPr txBox="1">
            <a:spLocks noChangeArrowheads="1"/>
          </p:cNvSpPr>
          <p:nvPr/>
        </p:nvSpPr>
        <p:spPr bwMode="auto">
          <a:xfrm>
            <a:off x="6848475" y="4238625"/>
            <a:ext cx="1935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>
                <a:solidFill>
                  <a:schemeClr val="bg1"/>
                </a:solidFill>
              </a:rPr>
              <a:t>Diffusion inlets</a:t>
            </a:r>
          </a:p>
        </p:txBody>
      </p:sp>
      <p:sp>
        <p:nvSpPr>
          <p:cNvPr id="23577" name="Line 33"/>
          <p:cNvSpPr>
            <a:spLocks noChangeShapeType="1"/>
          </p:cNvSpPr>
          <p:nvPr/>
        </p:nvSpPr>
        <p:spPr bwMode="auto">
          <a:xfrm flipH="1">
            <a:off x="1601788" y="4730263"/>
            <a:ext cx="1809627" cy="31957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8" name="Text Box 34"/>
          <p:cNvSpPr txBox="1">
            <a:spLocks noChangeArrowheads="1"/>
          </p:cNvSpPr>
          <p:nvPr/>
        </p:nvSpPr>
        <p:spPr bwMode="auto">
          <a:xfrm>
            <a:off x="-468313" y="4778375"/>
            <a:ext cx="2076451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 i="1">
                <a:solidFill>
                  <a:schemeClr val="bg1"/>
                </a:solidFill>
              </a:rPr>
              <a:t>Cal adapter screws</a:t>
            </a:r>
          </a:p>
        </p:txBody>
      </p:sp>
      <p:sp>
        <p:nvSpPr>
          <p:cNvPr id="23579" name="Line 36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5775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681163" y="82550"/>
            <a:ext cx="6756400" cy="812800"/>
          </a:xfrm>
        </p:spPr>
        <p:txBody>
          <a:bodyPr/>
          <a:lstStyle/>
          <a:p>
            <a:r>
              <a:rPr lang="en-US" sz="2000" dirty="0" smtClean="0"/>
              <a:t>Battery Pack Location</a:t>
            </a:r>
          </a:p>
        </p:txBody>
      </p:sp>
      <p:sp>
        <p:nvSpPr>
          <p:cNvPr id="8214" name="Text Box 28"/>
          <p:cNvSpPr txBox="1">
            <a:spLocks noChangeArrowheads="1"/>
          </p:cNvSpPr>
          <p:nvPr/>
        </p:nvSpPr>
        <p:spPr bwMode="auto">
          <a:xfrm>
            <a:off x="5456238" y="5403850"/>
            <a:ext cx="2297112" cy="338138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/>
            </a:solidFill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600" i="1" dirty="0" smtClean="0">
                <a:solidFill>
                  <a:schemeClr val="bg1"/>
                </a:solidFill>
              </a:rPr>
              <a:t>Battery pack screws</a:t>
            </a:r>
          </a:p>
        </p:txBody>
      </p:sp>
      <p:sp>
        <p:nvSpPr>
          <p:cNvPr id="24580" name="Line 36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581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4"/>
          <a:stretch>
            <a:fillRect/>
          </a:stretch>
        </p:blipFill>
        <p:spPr bwMode="auto">
          <a:xfrm>
            <a:off x="4781550" y="812800"/>
            <a:ext cx="322103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28"/>
          <p:cNvSpPr txBox="1">
            <a:spLocks noChangeArrowheads="1"/>
          </p:cNvSpPr>
          <p:nvPr/>
        </p:nvSpPr>
        <p:spPr bwMode="auto">
          <a:xfrm>
            <a:off x="7370763" y="3708400"/>
            <a:ext cx="1544637" cy="338138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/>
            </a:solidFill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600" i="1" dirty="0" smtClean="0">
                <a:solidFill>
                  <a:schemeClr val="bg1"/>
                </a:solidFill>
              </a:rPr>
              <a:t>Battery pack</a:t>
            </a:r>
          </a:p>
        </p:txBody>
      </p:sp>
      <p:cxnSp>
        <p:nvCxnSpPr>
          <p:cNvPr id="24583" name="Straight Arrow Connector 34"/>
          <p:cNvCxnSpPr>
            <a:cxnSpLocks noChangeShapeType="1"/>
          </p:cNvCxnSpPr>
          <p:nvPr/>
        </p:nvCxnSpPr>
        <p:spPr bwMode="auto">
          <a:xfrm flipH="1">
            <a:off x="7172325" y="4048125"/>
            <a:ext cx="514350" cy="247650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584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5" y="1085850"/>
            <a:ext cx="3756025" cy="52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585" name="Straight Arrow Connector 4"/>
          <p:cNvCxnSpPr>
            <a:cxnSpLocks noChangeShapeType="1"/>
            <a:stCxn id="8214" idx="1"/>
          </p:cNvCxnSpPr>
          <p:nvPr/>
        </p:nvCxnSpPr>
        <p:spPr bwMode="auto">
          <a:xfrm flipH="1" flipV="1">
            <a:off x="4286250" y="5086350"/>
            <a:ext cx="1169988" cy="487363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849848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" descr="G460 w red flipped O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9" b="25899"/>
          <a:stretch>
            <a:fillRect/>
          </a:stretch>
        </p:blipFill>
        <p:spPr bwMode="auto">
          <a:xfrm>
            <a:off x="1507760" y="2622654"/>
            <a:ext cx="2993901" cy="371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1681163" y="101600"/>
            <a:ext cx="6761162" cy="812800"/>
          </a:xfrm>
        </p:spPr>
        <p:txBody>
          <a:bodyPr/>
          <a:lstStyle/>
          <a:p>
            <a:r>
              <a:rPr lang="en-US" sz="2000" dirty="0" smtClean="0"/>
              <a:t>Turning the instrument on 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9029" y="1042988"/>
            <a:ext cx="6504963" cy="4508500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Verify proper performance by performing bump test before each day’s use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Make sure instrument located in fresh air before turning on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Press the right hand button to turn on</a:t>
            </a:r>
          </a:p>
        </p:txBody>
      </p:sp>
      <p:sp>
        <p:nvSpPr>
          <p:cNvPr id="25605" name="Line 6"/>
          <p:cNvSpPr>
            <a:spLocks noChangeShapeType="1"/>
          </p:cNvSpPr>
          <p:nvPr/>
        </p:nvSpPr>
        <p:spPr bwMode="auto">
          <a:xfrm flipV="1">
            <a:off x="4334608" y="3924299"/>
            <a:ext cx="1497867" cy="6037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3" name="Text Box 8"/>
          <p:cNvSpPr txBox="1">
            <a:spLocks noChangeArrowheads="1"/>
          </p:cNvSpPr>
          <p:nvPr/>
        </p:nvSpPr>
        <p:spPr bwMode="auto">
          <a:xfrm>
            <a:off x="5824538" y="3378200"/>
            <a:ext cx="1860550" cy="831850"/>
          </a:xfrm>
          <a:prstGeom prst="rect">
            <a:avLst/>
          </a:prstGeom>
          <a:solidFill>
            <a:srgbClr val="FFFFFF"/>
          </a:solidFill>
          <a:ln w="22225">
            <a:solidFill>
              <a:srgbClr val="000000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600" i="1" dirty="0">
                <a:solidFill>
                  <a:schemeClr val="bg1"/>
                </a:solidFill>
              </a:rPr>
              <a:t>On / Off button (one with green indented dot)</a:t>
            </a:r>
          </a:p>
        </p:txBody>
      </p:sp>
      <p:sp>
        <p:nvSpPr>
          <p:cNvPr id="25607" name="Line 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579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Verifying firmware version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377950"/>
            <a:ext cx="4044950" cy="4508500"/>
          </a:xfrm>
        </p:spPr>
        <p:txBody>
          <a:bodyPr/>
          <a:lstStyle/>
          <a:p>
            <a:r>
              <a:rPr lang="en-US" sz="1800" dirty="0" smtClean="0"/>
              <a:t>The first screen in the start-up sequence shows the software version (firmware) currently installed</a:t>
            </a:r>
          </a:p>
        </p:txBody>
      </p:sp>
      <p:pic>
        <p:nvPicPr>
          <p:cNvPr id="26628" name="Picture 2" descr="Startbild K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1444625"/>
            <a:ext cx="2951162" cy="14144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Line 5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201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798777" y="5249008"/>
            <a:ext cx="1345223" cy="160899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92263" y="95250"/>
            <a:ext cx="2663825" cy="812800"/>
          </a:xfrm>
        </p:spPr>
        <p:txBody>
          <a:bodyPr/>
          <a:lstStyle/>
          <a:p>
            <a:r>
              <a:rPr lang="en-US" sz="2000" dirty="0" smtClean="0"/>
              <a:t>Startup sequence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538" y="1150938"/>
            <a:ext cx="4070350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After turning on instrument will display sequence of screens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Status of sensors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Alarm settings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Calibration and bump test due dates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Audible and visual alarms will briefly activate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Count-down indicates when G460 ready to use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Instrument will display alarm notification if bump test or calibration is overdue </a:t>
            </a:r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5" t="13583" r="30235" b="7271"/>
          <a:stretch>
            <a:fillRect/>
          </a:stretch>
        </p:blipFill>
        <p:spPr bwMode="auto">
          <a:xfrm>
            <a:off x="4389438" y="364753"/>
            <a:ext cx="4548187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4484688" y="421903"/>
            <a:ext cx="2133600" cy="108902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Rectangle 8"/>
          <p:cNvSpPr>
            <a:spLocks noChangeArrowheads="1"/>
          </p:cNvSpPr>
          <p:nvPr/>
        </p:nvSpPr>
        <p:spPr bwMode="auto">
          <a:xfrm>
            <a:off x="6724650" y="412378"/>
            <a:ext cx="2133600" cy="108902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Rectangle 9"/>
          <p:cNvSpPr>
            <a:spLocks noChangeArrowheads="1"/>
          </p:cNvSpPr>
          <p:nvPr/>
        </p:nvSpPr>
        <p:spPr bwMode="auto">
          <a:xfrm>
            <a:off x="4479925" y="1593478"/>
            <a:ext cx="2133600" cy="1074737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Rectangle 10"/>
          <p:cNvSpPr>
            <a:spLocks noChangeArrowheads="1"/>
          </p:cNvSpPr>
          <p:nvPr/>
        </p:nvSpPr>
        <p:spPr bwMode="auto">
          <a:xfrm>
            <a:off x="6721475" y="1599828"/>
            <a:ext cx="2133600" cy="106045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Rectangle 11"/>
          <p:cNvSpPr>
            <a:spLocks noChangeArrowheads="1"/>
          </p:cNvSpPr>
          <p:nvPr/>
        </p:nvSpPr>
        <p:spPr bwMode="auto">
          <a:xfrm>
            <a:off x="6711950" y="2736478"/>
            <a:ext cx="2133600" cy="1074737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Rectangle 12"/>
          <p:cNvSpPr>
            <a:spLocks noChangeArrowheads="1"/>
          </p:cNvSpPr>
          <p:nvPr/>
        </p:nvSpPr>
        <p:spPr bwMode="auto">
          <a:xfrm>
            <a:off x="4481513" y="2741240"/>
            <a:ext cx="2133600" cy="106045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Rectangle 13"/>
          <p:cNvSpPr>
            <a:spLocks noChangeArrowheads="1"/>
          </p:cNvSpPr>
          <p:nvPr/>
        </p:nvSpPr>
        <p:spPr bwMode="auto">
          <a:xfrm>
            <a:off x="6707188" y="3892178"/>
            <a:ext cx="2133600" cy="106045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1" name="Rectangle 14"/>
          <p:cNvSpPr>
            <a:spLocks noChangeArrowheads="1"/>
          </p:cNvSpPr>
          <p:nvPr/>
        </p:nvSpPr>
        <p:spPr bwMode="auto">
          <a:xfrm>
            <a:off x="4478338" y="3884240"/>
            <a:ext cx="2133600" cy="1074738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Rectangle 15"/>
          <p:cNvSpPr>
            <a:spLocks noChangeArrowheads="1"/>
          </p:cNvSpPr>
          <p:nvPr/>
        </p:nvSpPr>
        <p:spPr bwMode="auto">
          <a:xfrm>
            <a:off x="4483100" y="5036765"/>
            <a:ext cx="2133600" cy="106045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Rectangle 16"/>
          <p:cNvSpPr>
            <a:spLocks noChangeArrowheads="1"/>
          </p:cNvSpPr>
          <p:nvPr/>
        </p:nvSpPr>
        <p:spPr bwMode="auto">
          <a:xfrm>
            <a:off x="6708775" y="5041528"/>
            <a:ext cx="2133600" cy="1058862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1708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0"/>
            <a:ext cx="6756400" cy="8128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Instrument start up</a:t>
            </a:r>
          </a:p>
        </p:txBody>
      </p:sp>
      <p:sp>
        <p:nvSpPr>
          <p:cNvPr id="28675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4313" y="989013"/>
            <a:ext cx="5130800" cy="45085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 smtClean="0"/>
              <a:t>If </a:t>
            </a:r>
            <a:r>
              <a:rPr lang="en-US" sz="1800" dirty="0"/>
              <a:t>the instrument </a:t>
            </a:r>
            <a:r>
              <a:rPr lang="en-US" sz="1800" dirty="0" smtClean="0"/>
              <a:t>displays  a “Bump test” or “Calibration” warning during startup, press </a:t>
            </a:r>
            <a:r>
              <a:rPr lang="en-US" sz="1800" dirty="0"/>
              <a:t>“NEXT” to </a:t>
            </a:r>
            <a:r>
              <a:rPr lang="en-US" sz="1800" dirty="0" smtClean="0"/>
              <a:t>acknowledge and continue</a:t>
            </a:r>
          </a:p>
          <a:p>
            <a:pPr marL="857250" lvl="2" indent="0" eaLnBrk="1" hangingPunct="1"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1800" dirty="0" smtClean="0">
                <a:ea typeface="+mn-ea"/>
                <a:cs typeface="+mn-cs"/>
              </a:rPr>
              <a:t>Do not use the instrument to monitor for gas until the required procedure is completed!</a:t>
            </a:r>
            <a:endParaRPr lang="en-US" sz="1800" dirty="0" smtClean="0"/>
          </a:p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dirty="0" smtClean="0"/>
              <a:t>Check </a:t>
            </a:r>
            <a:r>
              <a:rPr lang="en-US" sz="1800" dirty="0"/>
              <a:t>battery </a:t>
            </a:r>
            <a:r>
              <a:rPr lang="en-US" sz="1800" dirty="0" smtClean="0"/>
              <a:t>status when startup is complete 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dirty="0" smtClean="0"/>
              <a:t>Verify that the readings stabilize at fresh air values (20.9% 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, 0% LEL, 0 ppm toxic gas) and perform a fresh air </a:t>
            </a:r>
            <a:r>
              <a:rPr lang="en-US" sz="1800" dirty="0" err="1" smtClean="0"/>
              <a:t>Autocal</a:t>
            </a:r>
            <a:r>
              <a:rPr lang="en-US" sz="1800" dirty="0" smtClean="0"/>
              <a:t> adjustment if needed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dirty="0" smtClean="0"/>
              <a:t>Use the Docking Station or manually perform the required Bump Test or Calibration procedure</a:t>
            </a:r>
          </a:p>
          <a:p>
            <a:pPr>
              <a:spcBef>
                <a:spcPts val="0"/>
              </a:spcBef>
              <a:defRPr/>
            </a:pPr>
            <a:endParaRPr lang="en-US" sz="1800" dirty="0"/>
          </a:p>
        </p:txBody>
      </p:sp>
      <p:grpSp>
        <p:nvGrpSpPr>
          <p:cNvPr id="28677" name="Group 2"/>
          <p:cNvGrpSpPr>
            <a:grpSpLocks/>
          </p:cNvGrpSpPr>
          <p:nvPr/>
        </p:nvGrpSpPr>
        <p:grpSpPr bwMode="auto">
          <a:xfrm>
            <a:off x="6024563" y="650875"/>
            <a:ext cx="2870200" cy="4775200"/>
            <a:chOff x="5817091" y="738705"/>
            <a:chExt cx="2870200" cy="4775200"/>
          </a:xfrm>
        </p:grpSpPr>
        <p:pic>
          <p:nvPicPr>
            <p:cNvPr id="7" name="Picture 2" descr="G 450 red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5195">
              <a:off x="5817091" y="738705"/>
              <a:ext cx="2870200" cy="4775200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6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C1D6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9" name="Picture 2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39" t="20187" r="42674" b="67966"/>
            <a:stretch>
              <a:fillRect/>
            </a:stretch>
          </p:blipFill>
          <p:spPr bwMode="auto">
            <a:xfrm>
              <a:off x="6428617" y="1776501"/>
              <a:ext cx="1841957" cy="883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680" name="TextBox 8"/>
            <p:cNvSpPr txBox="1">
              <a:spLocks noChangeArrowheads="1"/>
            </p:cNvSpPr>
            <p:nvPr/>
          </p:nvSpPr>
          <p:spPr bwMode="auto">
            <a:xfrm>
              <a:off x="6466115" y="1914918"/>
              <a:ext cx="1774371" cy="55399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ts val="1800"/>
                </a:lnSpc>
              </a:pPr>
              <a:r>
                <a:rPr lang="en-US" sz="1800">
                  <a:solidFill>
                    <a:schemeClr val="bg1"/>
                  </a:solidFill>
                </a:rPr>
                <a:t>BUMP TEST </a:t>
              </a:r>
              <a:r>
                <a:rPr lang="en-US">
                  <a:solidFill>
                    <a:schemeClr val="bg1"/>
                  </a:solidFill>
                </a:rPr>
                <a:t>overdue</a:t>
              </a:r>
            </a:p>
          </p:txBody>
        </p:sp>
        <p:sp>
          <p:nvSpPr>
            <p:cNvPr id="28681" name="Freeform 9"/>
            <p:cNvSpPr>
              <a:spLocks/>
            </p:cNvSpPr>
            <p:nvPr/>
          </p:nvSpPr>
          <p:spPr bwMode="auto">
            <a:xfrm>
              <a:off x="8204790" y="1971326"/>
              <a:ext cx="131568" cy="677577"/>
            </a:xfrm>
            <a:custGeom>
              <a:avLst/>
              <a:gdLst>
                <a:gd name="T0" fmla="*/ 3289 w 131568"/>
                <a:gd name="T1" fmla="*/ 0 h 677577"/>
                <a:gd name="T2" fmla="*/ 78941 w 131568"/>
                <a:gd name="T3" fmla="*/ 32892 h 677577"/>
                <a:gd name="T4" fmla="*/ 92098 w 131568"/>
                <a:gd name="T5" fmla="*/ 351946 h 677577"/>
                <a:gd name="T6" fmla="*/ 105255 w 131568"/>
                <a:gd name="T7" fmla="*/ 516406 h 677577"/>
                <a:gd name="T8" fmla="*/ 128279 w 131568"/>
                <a:gd name="T9" fmla="*/ 562455 h 677577"/>
                <a:gd name="T10" fmla="*/ 131568 w 131568"/>
                <a:gd name="T11" fmla="*/ 611793 h 677577"/>
                <a:gd name="T12" fmla="*/ 131568 w 131568"/>
                <a:gd name="T13" fmla="*/ 651264 h 677577"/>
                <a:gd name="T14" fmla="*/ 121701 w 131568"/>
                <a:gd name="T15" fmla="*/ 667710 h 677577"/>
                <a:gd name="T16" fmla="*/ 101965 w 131568"/>
                <a:gd name="T17" fmla="*/ 677577 h 677577"/>
                <a:gd name="T18" fmla="*/ 75652 w 131568"/>
                <a:gd name="T19" fmla="*/ 677577 h 677577"/>
                <a:gd name="T20" fmla="*/ 75652 w 131568"/>
                <a:gd name="T21" fmla="*/ 677577 h 677577"/>
                <a:gd name="T22" fmla="*/ 59206 w 131568"/>
                <a:gd name="T23" fmla="*/ 664421 h 677577"/>
                <a:gd name="T24" fmla="*/ 59206 w 131568"/>
                <a:gd name="T25" fmla="*/ 664421 h 677577"/>
                <a:gd name="T26" fmla="*/ 78941 w 131568"/>
                <a:gd name="T27" fmla="*/ 634818 h 677577"/>
                <a:gd name="T28" fmla="*/ 59206 w 131568"/>
                <a:gd name="T29" fmla="*/ 572323 h 677577"/>
                <a:gd name="T30" fmla="*/ 26314 w 131568"/>
                <a:gd name="T31" fmla="*/ 480225 h 677577"/>
                <a:gd name="T32" fmla="*/ 0 w 131568"/>
                <a:gd name="T33" fmla="*/ 279583 h 677577"/>
                <a:gd name="T34" fmla="*/ 3289 w 131568"/>
                <a:gd name="T35" fmla="*/ 0 h 67757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1568" h="677577">
                  <a:moveTo>
                    <a:pt x="3289" y="0"/>
                  </a:moveTo>
                  <a:lnTo>
                    <a:pt x="78941" y="32892"/>
                  </a:lnTo>
                  <a:lnTo>
                    <a:pt x="92098" y="351946"/>
                  </a:lnTo>
                  <a:lnTo>
                    <a:pt x="105255" y="516406"/>
                  </a:lnTo>
                  <a:lnTo>
                    <a:pt x="128279" y="562455"/>
                  </a:lnTo>
                  <a:lnTo>
                    <a:pt x="131568" y="611793"/>
                  </a:lnTo>
                  <a:lnTo>
                    <a:pt x="131568" y="651264"/>
                  </a:lnTo>
                  <a:lnTo>
                    <a:pt x="121701" y="667710"/>
                  </a:lnTo>
                  <a:lnTo>
                    <a:pt x="101965" y="677577"/>
                  </a:lnTo>
                  <a:lnTo>
                    <a:pt x="75652" y="677577"/>
                  </a:lnTo>
                  <a:lnTo>
                    <a:pt x="59206" y="664421"/>
                  </a:lnTo>
                  <a:lnTo>
                    <a:pt x="78941" y="634818"/>
                  </a:lnTo>
                  <a:lnTo>
                    <a:pt x="59206" y="572323"/>
                  </a:lnTo>
                  <a:lnTo>
                    <a:pt x="26314" y="480225"/>
                  </a:lnTo>
                  <a:lnTo>
                    <a:pt x="0" y="279583"/>
                  </a:lnTo>
                  <a:cubicBezTo>
                    <a:pt x="1096" y="186389"/>
                    <a:pt x="2193" y="93194"/>
                    <a:pt x="3289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40121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3842237" y="101600"/>
            <a:ext cx="4595325" cy="812800"/>
          </a:xfrm>
        </p:spPr>
        <p:txBody>
          <a:bodyPr/>
          <a:lstStyle/>
          <a:p>
            <a:r>
              <a:rPr lang="en-US" sz="2000" dirty="0" smtClean="0"/>
              <a:t>“Bump test” and “Calibration” overdue alarms</a:t>
            </a:r>
          </a:p>
        </p:txBody>
      </p:sp>
      <p:sp>
        <p:nvSpPr>
          <p:cNvPr id="66563" name="Line 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6564" name="Group 12"/>
          <p:cNvGrpSpPr>
            <a:grpSpLocks/>
          </p:cNvGrpSpPr>
          <p:nvPr/>
        </p:nvGrpSpPr>
        <p:grpSpPr bwMode="auto">
          <a:xfrm>
            <a:off x="5816600" y="738188"/>
            <a:ext cx="2870200" cy="4775200"/>
            <a:chOff x="842304" y="2415111"/>
            <a:chExt cx="2870200" cy="4775200"/>
          </a:xfrm>
        </p:grpSpPr>
        <p:pic>
          <p:nvPicPr>
            <p:cNvPr id="8" name="Picture 2" descr="G 450 red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5195">
              <a:off x="842304" y="2415111"/>
              <a:ext cx="2870200" cy="4775200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6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C1D6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67" name="Picture 2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39" t="20187" r="42674" b="67966"/>
            <a:stretch>
              <a:fillRect/>
            </a:stretch>
          </p:blipFill>
          <p:spPr bwMode="auto">
            <a:xfrm>
              <a:off x="1453830" y="3442021"/>
              <a:ext cx="1841957" cy="883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568" name="TextBox 5"/>
            <p:cNvSpPr txBox="1">
              <a:spLocks noChangeArrowheads="1"/>
            </p:cNvSpPr>
            <p:nvPr/>
          </p:nvSpPr>
          <p:spPr bwMode="auto">
            <a:xfrm>
              <a:off x="1677496" y="3841696"/>
              <a:ext cx="1315684" cy="32387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ts val="1800"/>
                </a:lnSpc>
              </a:pPr>
              <a:r>
                <a:rPr lang="en-US">
                  <a:solidFill>
                    <a:schemeClr val="bg1"/>
                  </a:solidFill>
                </a:rPr>
                <a:t>overdue</a:t>
              </a:r>
            </a:p>
          </p:txBody>
        </p:sp>
        <p:sp>
          <p:nvSpPr>
            <p:cNvPr id="66569" name="Freeform 11"/>
            <p:cNvSpPr>
              <a:spLocks/>
            </p:cNvSpPr>
            <p:nvPr/>
          </p:nvSpPr>
          <p:spPr bwMode="auto">
            <a:xfrm>
              <a:off x="3230003" y="3647732"/>
              <a:ext cx="131568" cy="677577"/>
            </a:xfrm>
            <a:custGeom>
              <a:avLst/>
              <a:gdLst>
                <a:gd name="T0" fmla="*/ 3289 w 131568"/>
                <a:gd name="T1" fmla="*/ 0 h 677577"/>
                <a:gd name="T2" fmla="*/ 78941 w 131568"/>
                <a:gd name="T3" fmla="*/ 32892 h 677577"/>
                <a:gd name="T4" fmla="*/ 92098 w 131568"/>
                <a:gd name="T5" fmla="*/ 351946 h 677577"/>
                <a:gd name="T6" fmla="*/ 105255 w 131568"/>
                <a:gd name="T7" fmla="*/ 516406 h 677577"/>
                <a:gd name="T8" fmla="*/ 128279 w 131568"/>
                <a:gd name="T9" fmla="*/ 562455 h 677577"/>
                <a:gd name="T10" fmla="*/ 131568 w 131568"/>
                <a:gd name="T11" fmla="*/ 611793 h 677577"/>
                <a:gd name="T12" fmla="*/ 131568 w 131568"/>
                <a:gd name="T13" fmla="*/ 651264 h 677577"/>
                <a:gd name="T14" fmla="*/ 121701 w 131568"/>
                <a:gd name="T15" fmla="*/ 667710 h 677577"/>
                <a:gd name="T16" fmla="*/ 101965 w 131568"/>
                <a:gd name="T17" fmla="*/ 677577 h 677577"/>
                <a:gd name="T18" fmla="*/ 75652 w 131568"/>
                <a:gd name="T19" fmla="*/ 677577 h 677577"/>
                <a:gd name="T20" fmla="*/ 75652 w 131568"/>
                <a:gd name="T21" fmla="*/ 677577 h 677577"/>
                <a:gd name="T22" fmla="*/ 59206 w 131568"/>
                <a:gd name="T23" fmla="*/ 664421 h 677577"/>
                <a:gd name="T24" fmla="*/ 59206 w 131568"/>
                <a:gd name="T25" fmla="*/ 664421 h 677577"/>
                <a:gd name="T26" fmla="*/ 78941 w 131568"/>
                <a:gd name="T27" fmla="*/ 634818 h 677577"/>
                <a:gd name="T28" fmla="*/ 59206 w 131568"/>
                <a:gd name="T29" fmla="*/ 572323 h 677577"/>
                <a:gd name="T30" fmla="*/ 26314 w 131568"/>
                <a:gd name="T31" fmla="*/ 480225 h 677577"/>
                <a:gd name="T32" fmla="*/ 0 w 131568"/>
                <a:gd name="T33" fmla="*/ 279583 h 677577"/>
                <a:gd name="T34" fmla="*/ 3289 w 131568"/>
                <a:gd name="T35" fmla="*/ 0 h 67757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1568" h="677577">
                  <a:moveTo>
                    <a:pt x="3289" y="0"/>
                  </a:moveTo>
                  <a:lnTo>
                    <a:pt x="78941" y="32892"/>
                  </a:lnTo>
                  <a:lnTo>
                    <a:pt x="92098" y="351946"/>
                  </a:lnTo>
                  <a:lnTo>
                    <a:pt x="105255" y="516406"/>
                  </a:lnTo>
                  <a:lnTo>
                    <a:pt x="128279" y="562455"/>
                  </a:lnTo>
                  <a:lnTo>
                    <a:pt x="131568" y="611793"/>
                  </a:lnTo>
                  <a:lnTo>
                    <a:pt x="131568" y="651264"/>
                  </a:lnTo>
                  <a:lnTo>
                    <a:pt x="121701" y="667710"/>
                  </a:lnTo>
                  <a:lnTo>
                    <a:pt x="101965" y="677577"/>
                  </a:lnTo>
                  <a:lnTo>
                    <a:pt x="75652" y="677577"/>
                  </a:lnTo>
                  <a:lnTo>
                    <a:pt x="59206" y="664421"/>
                  </a:lnTo>
                  <a:lnTo>
                    <a:pt x="78941" y="634818"/>
                  </a:lnTo>
                  <a:lnTo>
                    <a:pt x="59206" y="572323"/>
                  </a:lnTo>
                  <a:lnTo>
                    <a:pt x="26314" y="480225"/>
                  </a:lnTo>
                  <a:lnTo>
                    <a:pt x="0" y="279583"/>
                  </a:lnTo>
                  <a:cubicBezTo>
                    <a:pt x="1096" y="186389"/>
                    <a:pt x="2193" y="93194"/>
                    <a:pt x="3289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565" name="Content Placeholder 13"/>
          <p:cNvSpPr>
            <a:spLocks noGrp="1"/>
          </p:cNvSpPr>
          <p:nvPr>
            <p:ph idx="1"/>
          </p:nvPr>
        </p:nvSpPr>
        <p:spPr>
          <a:xfrm>
            <a:off x="439615" y="1152525"/>
            <a:ext cx="5178670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600" dirty="0" smtClean="0"/>
              <a:t>The audible </a:t>
            </a:r>
            <a:r>
              <a:rPr lang="en-US" sz="1600" dirty="0"/>
              <a:t>and LED alarms are </a:t>
            </a:r>
            <a:r>
              <a:rPr lang="en-US" sz="1600" dirty="0" smtClean="0"/>
              <a:t>activated and a warning message indicates the “Bump test” or “Calibration” due date has been exceeded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600" dirty="0" smtClean="0"/>
              <a:t>The warnings can be acknowledged by pressing the “NEXT” button, in which case the instrument continues the startup sequence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600" dirty="0" smtClean="0"/>
              <a:t>The alarms will continue to be displayed every time the instrument is turned on until they are cleared 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600" dirty="0" smtClean="0"/>
              <a:t>The “Bump test” overdue alarm can only be cleared by using a Docking Station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600" dirty="0" smtClean="0"/>
              <a:t>The “Calibration” alarm can be cleared either by using a Docking Station, or performing a full manual calibration on the instrument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1838512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2" descr="G460 w red flipped O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9" b="25899"/>
          <a:stretch>
            <a:fillRect/>
          </a:stretch>
        </p:blipFill>
        <p:spPr bwMode="auto">
          <a:xfrm>
            <a:off x="1331913" y="2666278"/>
            <a:ext cx="2958733" cy="3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1241425" y="0"/>
            <a:ext cx="7470775" cy="812800"/>
          </a:xfrm>
        </p:spPr>
        <p:txBody>
          <a:bodyPr/>
          <a:lstStyle/>
          <a:p>
            <a:r>
              <a:rPr lang="en-US" sz="2000" dirty="0" smtClean="0"/>
              <a:t>Turning the instrument off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9" y="1089025"/>
            <a:ext cx="6545749" cy="2924175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Press and hold down the right hand “Zoom” button for 5 seconds to turn off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LCD will count down (3…2…1)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Release button when steady tone indicates shut-down is complete</a:t>
            </a:r>
          </a:p>
        </p:txBody>
      </p:sp>
      <p:sp>
        <p:nvSpPr>
          <p:cNvPr id="29701" name="Line 7"/>
          <p:cNvSpPr>
            <a:spLocks noChangeShapeType="1"/>
          </p:cNvSpPr>
          <p:nvPr/>
        </p:nvSpPr>
        <p:spPr bwMode="auto">
          <a:xfrm>
            <a:off x="4317027" y="4668709"/>
            <a:ext cx="1283676" cy="184639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5" name="Text Box 8"/>
          <p:cNvSpPr txBox="1">
            <a:spLocks noChangeArrowheads="1"/>
          </p:cNvSpPr>
          <p:nvPr/>
        </p:nvSpPr>
        <p:spPr bwMode="auto">
          <a:xfrm>
            <a:off x="5600827" y="4690814"/>
            <a:ext cx="2790825" cy="338554"/>
          </a:xfrm>
          <a:prstGeom prst="rect">
            <a:avLst/>
          </a:prstGeom>
          <a:solidFill>
            <a:srgbClr val="FFFFFF"/>
          </a:solidFill>
          <a:ln w="2222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600" i="1" dirty="0">
                <a:solidFill>
                  <a:schemeClr val="bg1"/>
                </a:solidFill>
              </a:rPr>
              <a:t>On / Off (“Zoom”) button</a:t>
            </a:r>
          </a:p>
        </p:txBody>
      </p:sp>
      <p:sp>
        <p:nvSpPr>
          <p:cNvPr id="29703" name="Line 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298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22" name="Picture 12" descr="G460 w red flipped O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9"/>
          <a:stretch>
            <a:fillRect/>
          </a:stretch>
        </p:blipFill>
        <p:spPr bwMode="auto">
          <a:xfrm rot="216567">
            <a:off x="250825" y="503238"/>
            <a:ext cx="3535363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1241426" y="79128"/>
            <a:ext cx="7199190" cy="812800"/>
          </a:xfrm>
        </p:spPr>
        <p:txBody>
          <a:bodyPr/>
          <a:lstStyle/>
          <a:p>
            <a:r>
              <a:rPr lang="en-US" sz="2000" dirty="0" smtClean="0"/>
              <a:t>Function of buttons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16338" y="1136650"/>
            <a:ext cx="4860925" cy="29241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800" dirty="0" smtClean="0"/>
              <a:t>The “name” and function of the control buttons change depending on what you are doing or seeing on the display </a:t>
            </a:r>
          </a:p>
        </p:txBody>
      </p:sp>
      <p:pic>
        <p:nvPicPr>
          <p:cNvPr id="3072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3" y="4355869"/>
            <a:ext cx="2295525" cy="10906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2" t="19583" r="59036" b="60938"/>
          <a:stretch>
            <a:fillRect/>
          </a:stretch>
        </p:blipFill>
        <p:spPr bwMode="auto">
          <a:xfrm>
            <a:off x="5607050" y="3320819"/>
            <a:ext cx="2339975" cy="113665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1" t="64980" r="59424" b="14354"/>
          <a:stretch>
            <a:fillRect/>
          </a:stretch>
        </p:blipFill>
        <p:spPr bwMode="auto">
          <a:xfrm>
            <a:off x="4481513" y="2241319"/>
            <a:ext cx="2339975" cy="1223963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250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1021277"/>
            <a:ext cx="9144000" cy="5605154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57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179241" y="669447"/>
            <a:ext cx="2748333" cy="8128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Common causes of toxic gases during CS work</a:t>
            </a:r>
          </a:p>
        </p:txBody>
      </p:sp>
      <p:sp>
        <p:nvSpPr>
          <p:cNvPr id="2458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08862" y="1781297"/>
            <a:ext cx="3966253" cy="3733799"/>
          </a:xfrm>
        </p:spPr>
        <p:txBody>
          <a:bodyPr/>
          <a:lstStyle/>
          <a:p>
            <a:pPr eaLnBrk="1" hangingPunct="1"/>
            <a:r>
              <a:rPr lang="en-US" sz="1800" dirty="0" smtClean="0"/>
              <a:t>Contents that were stored in the space</a:t>
            </a:r>
          </a:p>
          <a:p>
            <a:pPr eaLnBrk="1" hangingPunct="1"/>
            <a:r>
              <a:rPr lang="en-US" sz="1800" dirty="0" smtClean="0"/>
              <a:t>Compounds absorbed into walls of the space</a:t>
            </a:r>
          </a:p>
          <a:p>
            <a:pPr eaLnBrk="1" hangingPunct="1"/>
            <a:r>
              <a:rPr lang="en-US" sz="1800" dirty="0" smtClean="0"/>
              <a:t>Contents being disturbed upon entry</a:t>
            </a:r>
          </a:p>
          <a:p>
            <a:pPr eaLnBrk="1" hangingPunct="1"/>
            <a:r>
              <a:rPr lang="en-US" sz="1800" dirty="0" smtClean="0"/>
              <a:t>Work being done in the space</a:t>
            </a:r>
          </a:p>
          <a:p>
            <a:pPr eaLnBrk="1" hangingPunct="1"/>
            <a:r>
              <a:rPr lang="en-US" sz="1800" dirty="0" smtClean="0"/>
              <a:t>Decomposing materials           in the space</a:t>
            </a:r>
          </a:p>
          <a:p>
            <a:pPr eaLnBrk="1" hangingPunct="1"/>
            <a:r>
              <a:rPr lang="en-US" sz="1800" dirty="0" smtClean="0"/>
              <a:t>Adjacent areas</a:t>
            </a:r>
          </a:p>
          <a:p>
            <a:pPr eaLnBrk="1" hangingPunct="1"/>
            <a:endParaRPr lang="en-US" sz="1800" dirty="0" smtClean="0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0" y="16602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6498" name="Picture 2" descr="C:\Users\bhenderson\AppData\Local\Microsoft\Windows\Temporary Internet Files\Content.IE5\Z4GPR8AU\2179122081_a0d9757b57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1" t="13731" r="29076" b="43291"/>
          <a:stretch/>
        </p:blipFill>
        <p:spPr bwMode="auto">
          <a:xfrm>
            <a:off x="5355771" y="332510"/>
            <a:ext cx="3542602" cy="2873792"/>
          </a:xfrm>
          <a:prstGeom prst="rect">
            <a:avLst/>
          </a:prstGeom>
          <a:noFill/>
          <a:ln w="2222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la brea natural gas bubb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22" y="2973779"/>
            <a:ext cx="3852963" cy="256516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1">
                <a:lumMod val="50000"/>
                <a:lumOff val="50000"/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beggiatoa-uni-frankfu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979" y="4558979"/>
            <a:ext cx="1823410" cy="1723067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796234"/>
      </p:ext>
    </p:extLst>
  </p:cSld>
  <p:clrMapOvr>
    <a:masterClrMapping/>
  </p:clrMapOvr>
  <p:transition spd="slow">
    <p:split orient="vert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5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2097088" y="142875"/>
            <a:ext cx="6165850" cy="812800"/>
          </a:xfrm>
        </p:spPr>
        <p:txBody>
          <a:bodyPr/>
          <a:lstStyle/>
          <a:p>
            <a:r>
              <a:rPr lang="en-US" sz="2000" dirty="0" smtClean="0"/>
              <a:t>LCD features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2575" y="1120775"/>
            <a:ext cx="5265738" cy="2924175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Pressing any button will causes display backlight to be activated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Press the “Zoom” button once to magnify readings, press “Zoom” again to see next gas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Pressing “Peak” and “Zoom” at same time will “flip” display </a:t>
            </a:r>
          </a:p>
        </p:txBody>
      </p:sp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13583" r="60286" b="40340"/>
          <a:stretch>
            <a:fillRect/>
          </a:stretch>
        </p:blipFill>
        <p:spPr bwMode="auto">
          <a:xfrm>
            <a:off x="1376363" y="3648691"/>
            <a:ext cx="3060700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436383"/>
            <a:ext cx="2346447" cy="111155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989385"/>
            <a:ext cx="2343725" cy="111430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1359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title"/>
          </p:nvPr>
        </p:nvSpPr>
        <p:spPr>
          <a:xfrm>
            <a:off x="2097088" y="142875"/>
            <a:ext cx="6165850" cy="812800"/>
          </a:xfrm>
        </p:spPr>
        <p:txBody>
          <a:bodyPr/>
          <a:lstStyle/>
          <a:p>
            <a:r>
              <a:rPr lang="en-US" sz="2000" dirty="0" smtClean="0"/>
              <a:t>LCD features</a:t>
            </a:r>
          </a:p>
        </p:txBody>
      </p:sp>
      <p:sp>
        <p:nvSpPr>
          <p:cNvPr id="3277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96863" y="1179513"/>
            <a:ext cx="5265737" cy="2924175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60000"/>
              </a:spcAft>
            </a:pPr>
            <a:r>
              <a:rPr lang="en-US" smtClean="0"/>
              <a:t>Pressing “Reset” and “Zoom” at same time puts instrument directly into “AutoCal” mode </a:t>
            </a: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13583" r="60286" b="40340"/>
          <a:stretch>
            <a:fillRect/>
          </a:stretch>
        </p:blipFill>
        <p:spPr bwMode="auto">
          <a:xfrm>
            <a:off x="1376363" y="3648691"/>
            <a:ext cx="3060700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1441320"/>
            <a:ext cx="2441087" cy="116059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6" t="45479" r="57889" b="32083"/>
          <a:stretch>
            <a:fillRect/>
          </a:stretch>
        </p:blipFill>
        <p:spPr bwMode="auto">
          <a:xfrm>
            <a:off x="5710239" y="2895940"/>
            <a:ext cx="2686416" cy="137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5" t="45479" r="22110" b="40480"/>
          <a:stretch>
            <a:fillRect/>
          </a:stretch>
        </p:blipFill>
        <p:spPr bwMode="auto">
          <a:xfrm>
            <a:off x="1285875" y="2493963"/>
            <a:ext cx="3914775" cy="979487"/>
          </a:xfrm>
          <a:prstGeom prst="rect">
            <a:avLst/>
          </a:prstGeom>
          <a:solidFill>
            <a:srgbClr val="FFFFFF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2"/>
            </a:outerShdw>
          </a:effectLst>
        </p:spPr>
      </p:pic>
      <p:sp>
        <p:nvSpPr>
          <p:cNvPr id="32776" name="Line 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358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Rechargeable battery pack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64213" y="1487488"/>
            <a:ext cx="2565400" cy="1546225"/>
          </a:xfrm>
        </p:spPr>
        <p:txBody>
          <a:bodyPr/>
          <a:lstStyle/>
          <a:p>
            <a:r>
              <a:rPr lang="en-US" sz="1800" dirty="0" smtClean="0"/>
              <a:t>Available with optional built-in flashlight LEDs</a:t>
            </a:r>
          </a:p>
          <a:p>
            <a:endParaRPr lang="en-US" sz="1800" dirty="0" smtClean="0"/>
          </a:p>
        </p:txBody>
      </p:sp>
      <p:pic>
        <p:nvPicPr>
          <p:cNvPr id="33796" name="Picture 4" descr="G460_Lampe_6x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r="8423"/>
          <a:stretch>
            <a:fillRect/>
          </a:stretch>
        </p:blipFill>
        <p:spPr bwMode="auto">
          <a:xfrm>
            <a:off x="533400" y="1331913"/>
            <a:ext cx="4713288" cy="38115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798" name="Picture 6" descr="BAT_unte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1" t="6541"/>
          <a:stretch>
            <a:fillRect/>
          </a:stretch>
        </p:blipFill>
        <p:spPr bwMode="auto">
          <a:xfrm>
            <a:off x="3921858" y="4252913"/>
            <a:ext cx="28384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358063" y="4818063"/>
            <a:ext cx="13239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>
                <a:solidFill>
                  <a:schemeClr val="bg1"/>
                </a:solidFill>
              </a:rPr>
              <a:t>LED location</a:t>
            </a:r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>
            <a:off x="6537325" y="4872038"/>
            <a:ext cx="803275" cy="1238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020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To turn on LED flashlight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4513" y="1368425"/>
            <a:ext cx="4651375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From normal operation: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Press and hold "Peak" until the soft key changes name to "Lamp" and lamp icon shows in display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LEDs will remain lit for 60 seconds, then turn off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Press "Lamp" to turn off sooner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3" t="34137" r="54150" b="48871"/>
          <a:stretch>
            <a:fillRect/>
          </a:stretch>
        </p:blipFill>
        <p:spPr bwMode="auto">
          <a:xfrm>
            <a:off x="5672138" y="2866304"/>
            <a:ext cx="2425577" cy="1150071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38" y="1400868"/>
            <a:ext cx="2382593" cy="113278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4325815"/>
            <a:ext cx="2442356" cy="116119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4" name="Oval 8"/>
          <p:cNvSpPr>
            <a:spLocks noChangeArrowheads="1"/>
          </p:cNvSpPr>
          <p:nvPr/>
        </p:nvSpPr>
        <p:spPr bwMode="auto">
          <a:xfrm>
            <a:off x="5386388" y="2722563"/>
            <a:ext cx="771525" cy="700087"/>
          </a:xfrm>
          <a:prstGeom prst="ellips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4621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132138" y="7938"/>
            <a:ext cx="5500687" cy="812800"/>
          </a:xfrm>
        </p:spPr>
        <p:txBody>
          <a:bodyPr/>
          <a:lstStyle/>
          <a:p>
            <a:r>
              <a:rPr lang="en-US" sz="2000" dirty="0" smtClean="0"/>
              <a:t>Instrument readings and alarms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8338" y="1112838"/>
            <a:ext cx="4848225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LEL: 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Readings in 0.5% LEL increments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H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S: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Standard H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S sensor: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Readings in 0.1 ppm increments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COSH sensor: 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H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S readings in 0.2 ppm increments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CO: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Readings in 1.0 ppm increments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: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Readings in 0.1% volume  increments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endParaRPr lang="en-US" sz="1800" dirty="0" smtClean="0"/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5845" name="Picture 7" descr="G460 w red flipped O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9"/>
          <a:stretch>
            <a:fillRect/>
          </a:stretch>
        </p:blipFill>
        <p:spPr bwMode="auto">
          <a:xfrm rot="478670">
            <a:off x="5292725" y="593725"/>
            <a:ext cx="3362325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01811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G450 / G460 alarms</a:t>
            </a: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3" t="16134" r="21490" b="20164"/>
          <a:stretch/>
        </p:blipFill>
        <p:spPr bwMode="auto">
          <a:xfrm>
            <a:off x="1380392" y="1281088"/>
            <a:ext cx="6286500" cy="4486666"/>
          </a:xfrm>
          <a:prstGeom prst="rect">
            <a:avLst/>
          </a:prstGeom>
          <a:solidFill>
            <a:srgbClr val="FFFFFF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2"/>
            </a:outerShdw>
          </a:effectLst>
          <a:extLst/>
        </p:spPr>
      </p:pic>
      <p:sp>
        <p:nvSpPr>
          <p:cNvPr id="36868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647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890" name="Straight Arrow Connector 5"/>
          <p:cNvCxnSpPr>
            <a:cxnSpLocks noChangeShapeType="1"/>
          </p:cNvCxnSpPr>
          <p:nvPr/>
        </p:nvCxnSpPr>
        <p:spPr bwMode="auto">
          <a:xfrm flipV="1">
            <a:off x="6007100" y="1423988"/>
            <a:ext cx="450850" cy="415925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891" name="Line 53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1493838" y="117475"/>
            <a:ext cx="4443412" cy="8128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Effects of 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concentration on combustible gas readings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1163638"/>
            <a:ext cx="4322762" cy="4508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LEL readings may be affected if levels of 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are higher or lower than fresh air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The standard catalytic LEL sensor requires a minimum level of 10% oxygen to read LEL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If the 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concentration is too low the LEL reading will be replaced with question marks </a:t>
            </a:r>
          </a:p>
        </p:txBody>
      </p:sp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1" t="25262" r="41129" b="62723"/>
          <a:stretch>
            <a:fillRect/>
          </a:stretch>
        </p:blipFill>
        <p:spPr bwMode="auto">
          <a:xfrm>
            <a:off x="6542088" y="3762375"/>
            <a:ext cx="2182812" cy="106521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8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25108" r="41129" b="62772"/>
          <a:stretch>
            <a:fillRect/>
          </a:stretch>
        </p:blipFill>
        <p:spPr bwMode="auto">
          <a:xfrm>
            <a:off x="6551614" y="221410"/>
            <a:ext cx="2152772" cy="108034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8" t="25108" r="41234" b="62772"/>
          <a:stretch>
            <a:fillRect/>
          </a:stretch>
        </p:blipFill>
        <p:spPr bwMode="auto">
          <a:xfrm>
            <a:off x="6550025" y="1993900"/>
            <a:ext cx="2165350" cy="10826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38650" y="1592263"/>
            <a:ext cx="1568450" cy="523875"/>
          </a:xfrm>
          <a:prstGeom prst="rect">
            <a:avLst/>
          </a:prstGeom>
          <a:solidFill>
            <a:srgbClr val="FFFFFF"/>
          </a:solidFill>
          <a:ln w="2222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000000"/>
                </a:solidFill>
              </a:rPr>
              <a:t>Readings in fresh air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84750" y="5238750"/>
            <a:ext cx="2303463" cy="523875"/>
          </a:xfrm>
          <a:prstGeom prst="rect">
            <a:avLst/>
          </a:prstGeom>
          <a:solidFill>
            <a:srgbClr val="FFFFFF"/>
          </a:solidFill>
          <a:ln w="2222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000000"/>
                </a:solidFill>
              </a:rPr>
              <a:t>Readings when O</a:t>
            </a:r>
            <a:r>
              <a:rPr lang="en-US" sz="1400" i="1" baseline="-25000" dirty="0">
                <a:solidFill>
                  <a:srgbClr val="000000"/>
                </a:solidFill>
              </a:rPr>
              <a:t>2</a:t>
            </a:r>
            <a:r>
              <a:rPr lang="en-US" sz="1400" i="1" dirty="0">
                <a:solidFill>
                  <a:srgbClr val="000000"/>
                </a:solidFill>
              </a:rPr>
              <a:t> too low for LEL sensor</a:t>
            </a:r>
          </a:p>
        </p:txBody>
      </p:sp>
      <p:pic>
        <p:nvPicPr>
          <p:cNvPr id="37899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13583" r="60286" b="40340"/>
          <a:stretch>
            <a:fillRect/>
          </a:stretch>
        </p:blipFill>
        <p:spPr bwMode="auto">
          <a:xfrm>
            <a:off x="1698625" y="3933586"/>
            <a:ext cx="2738438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900" name="Straight Arrow Connector 19"/>
          <p:cNvCxnSpPr>
            <a:cxnSpLocks noChangeShapeType="1"/>
          </p:cNvCxnSpPr>
          <p:nvPr/>
        </p:nvCxnSpPr>
        <p:spPr bwMode="auto">
          <a:xfrm flipV="1">
            <a:off x="5961063" y="2894013"/>
            <a:ext cx="520700" cy="32385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901" name="Straight Arrow Connector 22"/>
          <p:cNvCxnSpPr>
            <a:cxnSpLocks noChangeShapeType="1"/>
          </p:cNvCxnSpPr>
          <p:nvPr/>
        </p:nvCxnSpPr>
        <p:spPr bwMode="auto">
          <a:xfrm flipV="1">
            <a:off x="6159500" y="4916488"/>
            <a:ext cx="312738" cy="322262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4437063" y="3213100"/>
            <a:ext cx="1758950" cy="523875"/>
          </a:xfrm>
          <a:prstGeom prst="rect">
            <a:avLst/>
          </a:prstGeom>
          <a:solidFill>
            <a:srgbClr val="FFFFFF"/>
          </a:solidFill>
          <a:ln w="2222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000000"/>
                </a:solidFill>
              </a:rPr>
              <a:t>Readings in O</a:t>
            </a:r>
            <a:r>
              <a:rPr lang="en-US" sz="1400" i="1" baseline="-25000" dirty="0">
                <a:solidFill>
                  <a:srgbClr val="000000"/>
                </a:solidFill>
              </a:rPr>
              <a:t>2</a:t>
            </a:r>
            <a:r>
              <a:rPr lang="en-US" sz="1400" i="1" dirty="0">
                <a:solidFill>
                  <a:srgbClr val="000000"/>
                </a:solidFill>
              </a:rPr>
              <a:t> deficient air</a:t>
            </a:r>
          </a:p>
        </p:txBody>
      </p:sp>
    </p:spTree>
    <p:extLst>
      <p:ext uri="{BB962C8B-B14F-4D97-AF65-F5344CB8AC3E}">
        <p14:creationId xmlns:p14="http://schemas.microsoft.com/office/powerpoint/2010/main" val="32708374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6682155" y="5257800"/>
            <a:ext cx="2461846" cy="16002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91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329962" y="125413"/>
            <a:ext cx="3981937" cy="8128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Effects of high concentrations</a:t>
            </a:r>
            <a:br>
              <a:rPr lang="en-US" sz="2000" dirty="0" smtClean="0"/>
            </a:br>
            <a:r>
              <a:rPr lang="en-US" sz="2000" dirty="0" smtClean="0"/>
              <a:t>of gas on LEL sensor</a:t>
            </a:r>
          </a:p>
        </p:txBody>
      </p:sp>
      <p:sp>
        <p:nvSpPr>
          <p:cNvPr id="3891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90500" y="1136650"/>
            <a:ext cx="4060825" cy="4508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Additional concerns when using standard catalytic LEL sensors:</a:t>
            </a:r>
          </a:p>
          <a:p>
            <a:pPr lvl="1" eaLnBrk="1" hangingPunct="1"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Work is not permitted in areas where the concentration of gas exceeds safety limits!</a:t>
            </a:r>
          </a:p>
          <a:p>
            <a:pPr lvl="1" eaLnBrk="1" hangingPunct="1"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If the explosive gas concentration is too high there may not be enough oxygen for the LEL sensor to detect properly</a:t>
            </a:r>
          </a:p>
          <a:p>
            <a:pPr lvl="1" eaLnBrk="1" hangingPunct="1"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Concentrations above 100% LEL can damage the LEL sensor</a:t>
            </a:r>
          </a:p>
          <a:p>
            <a:pPr lvl="1" eaLnBrk="1" hangingPunct="1">
              <a:spcBef>
                <a:spcPct val="0"/>
              </a:spcBef>
              <a:spcAft>
                <a:spcPts val="1800"/>
              </a:spcAft>
            </a:pPr>
            <a:endParaRPr lang="en-US" sz="1800" dirty="0" smtClean="0"/>
          </a:p>
        </p:txBody>
      </p:sp>
      <p:sp>
        <p:nvSpPr>
          <p:cNvPr id="38917" name="Line 60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8918" name="Straight Arrow Connector 5"/>
          <p:cNvCxnSpPr>
            <a:cxnSpLocks noChangeShapeType="1"/>
          </p:cNvCxnSpPr>
          <p:nvPr/>
        </p:nvCxnSpPr>
        <p:spPr bwMode="auto">
          <a:xfrm flipV="1">
            <a:off x="6007100" y="1270000"/>
            <a:ext cx="450850" cy="415925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89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25108" r="41129" b="62772"/>
          <a:stretch>
            <a:fillRect/>
          </a:stretch>
        </p:blipFill>
        <p:spPr bwMode="auto">
          <a:xfrm>
            <a:off x="6551613" y="217488"/>
            <a:ext cx="2160587" cy="10842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38650" y="1438275"/>
            <a:ext cx="1568450" cy="522288"/>
          </a:xfrm>
          <a:prstGeom prst="rect">
            <a:avLst/>
          </a:prstGeom>
          <a:solidFill>
            <a:srgbClr val="FFFFFF"/>
          </a:solidFill>
          <a:ln w="2222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000000"/>
                </a:solidFill>
              </a:rPr>
              <a:t>Readings in fresh air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5988" y="3494088"/>
            <a:ext cx="1579562" cy="522287"/>
          </a:xfrm>
          <a:prstGeom prst="rect">
            <a:avLst/>
          </a:prstGeom>
          <a:solidFill>
            <a:srgbClr val="FFFFFF"/>
          </a:solidFill>
          <a:ln w="2222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000000"/>
                </a:solidFill>
              </a:rPr>
              <a:t>High (“Alarm 2”) at 20% LEL</a:t>
            </a:r>
          </a:p>
        </p:txBody>
      </p:sp>
      <p:cxnSp>
        <p:nvCxnSpPr>
          <p:cNvPr id="38922" name="Straight Arrow Connector 11"/>
          <p:cNvCxnSpPr>
            <a:cxnSpLocks noChangeShapeType="1"/>
          </p:cNvCxnSpPr>
          <p:nvPr/>
        </p:nvCxnSpPr>
        <p:spPr bwMode="auto">
          <a:xfrm flipV="1">
            <a:off x="5961063" y="2146300"/>
            <a:ext cx="520700" cy="32385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23" name="Straight Arrow Connector 12"/>
          <p:cNvCxnSpPr>
            <a:cxnSpLocks noChangeShapeType="1"/>
          </p:cNvCxnSpPr>
          <p:nvPr/>
        </p:nvCxnSpPr>
        <p:spPr bwMode="auto">
          <a:xfrm flipV="1">
            <a:off x="6113463" y="3170238"/>
            <a:ext cx="311150" cy="32385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4437063" y="2465388"/>
            <a:ext cx="1758950" cy="523875"/>
          </a:xfrm>
          <a:prstGeom prst="rect">
            <a:avLst/>
          </a:prstGeom>
          <a:solidFill>
            <a:srgbClr val="FFFFFF"/>
          </a:solidFill>
          <a:ln w="2222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000000"/>
                </a:solidFill>
              </a:rPr>
              <a:t>Initial alarm at 10% LEL </a:t>
            </a:r>
          </a:p>
        </p:txBody>
      </p:sp>
      <p:pic>
        <p:nvPicPr>
          <p:cNvPr id="389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9" t="22684" r="15466" b="65369"/>
          <a:stretch>
            <a:fillRect/>
          </a:stretch>
        </p:blipFill>
        <p:spPr bwMode="auto">
          <a:xfrm>
            <a:off x="6530975" y="1520825"/>
            <a:ext cx="2185988" cy="106838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42" t="22684" r="15466" b="65369"/>
          <a:stretch>
            <a:fillRect/>
          </a:stretch>
        </p:blipFill>
        <p:spPr bwMode="auto">
          <a:xfrm>
            <a:off x="6519863" y="2825750"/>
            <a:ext cx="2208212" cy="108108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90" t="22684" r="15466" b="65369"/>
          <a:stretch>
            <a:fillRect/>
          </a:stretch>
        </p:blipFill>
        <p:spPr bwMode="auto">
          <a:xfrm>
            <a:off x="6519863" y="4144963"/>
            <a:ext cx="2205037" cy="107156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928" name="Straight Arrow Connector 21"/>
          <p:cNvCxnSpPr>
            <a:cxnSpLocks noChangeShapeType="1"/>
          </p:cNvCxnSpPr>
          <p:nvPr/>
        </p:nvCxnSpPr>
        <p:spPr bwMode="auto">
          <a:xfrm flipV="1">
            <a:off x="5992813" y="4441825"/>
            <a:ext cx="442912" cy="225425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4486275" y="4418013"/>
            <a:ext cx="1579563" cy="523875"/>
          </a:xfrm>
          <a:prstGeom prst="rect">
            <a:avLst/>
          </a:prstGeom>
          <a:solidFill>
            <a:srgbClr val="FFFFFF"/>
          </a:solidFill>
          <a:ln w="2222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000000"/>
                </a:solidFill>
              </a:rPr>
              <a:t>High (“Alarm 3”) at 50% LEL</a:t>
            </a:r>
          </a:p>
        </p:txBody>
      </p:sp>
      <p:pic>
        <p:nvPicPr>
          <p:cNvPr id="3893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9" t="22643" r="15466" b="65195"/>
          <a:stretch>
            <a:fillRect/>
          </a:stretch>
        </p:blipFill>
        <p:spPr bwMode="auto">
          <a:xfrm>
            <a:off x="6519863" y="5451475"/>
            <a:ext cx="2197100" cy="10922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931" name="Straight Arrow Connector 24"/>
          <p:cNvCxnSpPr>
            <a:cxnSpLocks noChangeShapeType="1"/>
          </p:cNvCxnSpPr>
          <p:nvPr/>
        </p:nvCxnSpPr>
        <p:spPr bwMode="auto">
          <a:xfrm flipV="1">
            <a:off x="5918200" y="5592763"/>
            <a:ext cx="434975" cy="58737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4413250" y="5402263"/>
            <a:ext cx="1579563" cy="738187"/>
          </a:xfrm>
          <a:prstGeom prst="rect">
            <a:avLst/>
          </a:prstGeom>
          <a:solidFill>
            <a:srgbClr val="FFFFFF"/>
          </a:solidFill>
          <a:ln w="2222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000000"/>
                </a:solidFill>
              </a:rPr>
              <a:t>Over-limit alarm (arrows) at 100% LEL</a:t>
            </a:r>
          </a:p>
        </p:txBody>
      </p:sp>
    </p:spTree>
    <p:extLst>
      <p:ext uri="{BB962C8B-B14F-4D97-AF65-F5344CB8AC3E}">
        <p14:creationId xmlns:p14="http://schemas.microsoft.com/office/powerpoint/2010/main" val="5492613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Peak Reading Mode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7538" y="1257911"/>
            <a:ext cx="4676775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Main screen shows the current gas concentrations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Press “Peak” once put instrument into “Peak” reading mode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Icon in display indicates when in peak reading mode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Press “Reset” to clear the peak readings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Press “Peak” to return to normal operation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Note:  after 15 minutes G450 returns to normal gas reading screen </a:t>
            </a:r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162" y="1313955"/>
            <a:ext cx="2405550" cy="114387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4" t="48224" r="59146" b="31863"/>
          <a:stretch>
            <a:fillRect/>
          </a:stretch>
        </p:blipFill>
        <p:spPr bwMode="auto">
          <a:xfrm>
            <a:off x="6233745" y="2768213"/>
            <a:ext cx="2375267" cy="1209477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5931511" y="3469937"/>
            <a:ext cx="771525" cy="700087"/>
          </a:xfrm>
          <a:prstGeom prst="ellips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413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Clearing "Peak Mode" readings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4975" y="1169988"/>
            <a:ext cx="4676775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"Peak Hold" function shows most significant values ONLY between the time "Peak" button is first pushed and the next time it is pushed to clear the "Peak" readings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Pushing "Peak" again clears the displayed "Peak Mode" readings and returns instrument to normal operation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Clearing "Peak Hold" readings DOES NOT clear or reset the Max, STEL or TWA readings in the instrument memory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800" dirty="0" smtClean="0"/>
          </a:p>
        </p:txBody>
      </p:sp>
      <p:sp>
        <p:nvSpPr>
          <p:cNvPr id="40964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862" y="1390099"/>
            <a:ext cx="2356338" cy="112047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7" t="48593" r="59265" b="31863"/>
          <a:stretch>
            <a:fillRect/>
          </a:stretch>
        </p:blipFill>
        <p:spPr bwMode="auto">
          <a:xfrm>
            <a:off x="6128239" y="3194781"/>
            <a:ext cx="2352186" cy="118733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09541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0" y="1790863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534391" y="778495"/>
            <a:ext cx="3336968" cy="8128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Toxic Exposure Limits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3132" y="1968531"/>
            <a:ext cx="3621974" cy="45085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 smtClean="0"/>
              <a:t>Toxic exposure limits are defined by means of:</a:t>
            </a:r>
          </a:p>
          <a:p>
            <a:pPr lvl="1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 smtClean="0"/>
              <a:t>8-hour TWA</a:t>
            </a:r>
          </a:p>
          <a:p>
            <a:pPr lvl="1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 smtClean="0"/>
              <a:t>15-minute STEL</a:t>
            </a:r>
          </a:p>
          <a:p>
            <a:pPr lvl="1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 smtClean="0"/>
              <a:t>Ceiling 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/>
              <a:t>The exposure limit for </a:t>
            </a:r>
            <a:r>
              <a:rPr lang="en-US" sz="1800" dirty="0" smtClean="0"/>
              <a:t>                                   a </a:t>
            </a:r>
            <a:r>
              <a:rPr lang="en-US" sz="1800" dirty="0"/>
              <a:t>particular contaminant may include more than one part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n-US" sz="1800" dirty="0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4023085" y="510645"/>
            <a:ext cx="4726379" cy="3087585"/>
          </a:xfrm>
          <a:prstGeom prst="rect">
            <a:avLst/>
          </a:prstGeom>
          <a:solidFill>
            <a:srgbClr val="FFF7F3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215" y="626845"/>
            <a:ext cx="4586535" cy="302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48019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 autoUpdateAnimBg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Line 8"/>
          <p:cNvSpPr>
            <a:spLocks noChangeShapeType="1"/>
          </p:cNvSpPr>
          <p:nvPr/>
        </p:nvSpPr>
        <p:spPr bwMode="auto">
          <a:xfrm>
            <a:off x="0" y="113677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967154" y="273050"/>
            <a:ext cx="5179402" cy="812800"/>
          </a:xfrm>
        </p:spPr>
        <p:txBody>
          <a:bodyPr/>
          <a:lstStyle/>
          <a:p>
            <a:r>
              <a:rPr lang="en-US" sz="2000" dirty="0" smtClean="0"/>
              <a:t>Viewing Peak, STEL and TWA readings for entire monitoring interval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8215" y="1345841"/>
            <a:ext cx="5330825" cy="4189412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75000"/>
              </a:spcAft>
            </a:pPr>
            <a:r>
              <a:rPr lang="en-US" sz="1800" dirty="0" smtClean="0"/>
              <a:t>The instrument can also display Peak, STEL and TWA readings for the entire monitoring interval (the period of time that the instrument has been turned on)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75000"/>
              </a:spcAft>
            </a:pPr>
            <a:r>
              <a:rPr lang="en-US" sz="1800" dirty="0" smtClean="0"/>
              <a:t>Press "Zoom" to make numbers larger, then press and hold "Zoom" for approximately 2 seconds (till instrument beeps)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75000"/>
              </a:spcAft>
            </a:pPr>
            <a:r>
              <a:rPr lang="en-US" sz="1800" dirty="0" smtClean="0"/>
              <a:t>Display will now show Max, STEL, TWA for toxic sensors; Max combustible gas, and Min O2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75000"/>
              </a:spcAft>
            </a:pPr>
            <a:r>
              <a:rPr lang="en-US" sz="1800" dirty="0" smtClean="0"/>
              <a:t>Press "Zoom" to advance from one sensor to the next</a:t>
            </a:r>
          </a:p>
        </p:txBody>
      </p:sp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6" t="26189" r="48209" b="57358"/>
          <a:stretch>
            <a:fillRect/>
          </a:stretch>
        </p:blipFill>
        <p:spPr bwMode="auto">
          <a:xfrm>
            <a:off x="6462346" y="1693469"/>
            <a:ext cx="2312377" cy="111397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761" y="363265"/>
            <a:ext cx="2294060" cy="108673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9" t="25998" r="48209" b="57140"/>
          <a:stretch>
            <a:fillRect/>
          </a:stretch>
        </p:blipFill>
        <p:spPr bwMode="auto">
          <a:xfrm>
            <a:off x="6471138" y="3086100"/>
            <a:ext cx="2309024" cy="1140566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2" t="26172" r="48225" b="57140"/>
          <a:stretch>
            <a:fillRect/>
          </a:stretch>
        </p:blipFill>
        <p:spPr bwMode="auto">
          <a:xfrm>
            <a:off x="6435968" y="4539458"/>
            <a:ext cx="2347547" cy="1141848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7841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1295400" y="3657600"/>
            <a:ext cx="381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sz="1800" b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3078" name="Rectangle 4"/>
          <p:cNvSpPr>
            <a:spLocks noGrp="1" noChangeArrowheads="1"/>
          </p:cNvSpPr>
          <p:nvPr>
            <p:ph type="title"/>
          </p:nvPr>
        </p:nvSpPr>
        <p:spPr>
          <a:xfrm>
            <a:off x="1747838" y="88900"/>
            <a:ext cx="6629400" cy="812800"/>
          </a:xfrm>
        </p:spPr>
        <p:txBody>
          <a:bodyPr/>
          <a:lstStyle/>
          <a:p>
            <a:r>
              <a:rPr lang="en-US" sz="2000" dirty="0" smtClean="0"/>
              <a:t>G450 / G460 battery packs</a:t>
            </a:r>
          </a:p>
        </p:txBody>
      </p:sp>
      <p:sp>
        <p:nvSpPr>
          <p:cNvPr id="307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77839" y="1084263"/>
            <a:ext cx="5722936" cy="4297362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/>
              <a:t>I</a:t>
            </a:r>
            <a:r>
              <a:rPr lang="de-DE" sz="1800" dirty="0" smtClean="0"/>
              <a:t>nterchangeable rechargeable (NiMH) and alkaline battery packs last up to 25 hours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NiMH batteries provide excellent cycle life and low temperature performance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NiMH battery packs warranted for 2-years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Typical run-time after two years for properly maintained NiMH battery packs is usually around 16 hours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3" t="8169"/>
          <a:stretch/>
        </p:blipFill>
        <p:spPr>
          <a:xfrm>
            <a:off x="1914525" y="3897591"/>
            <a:ext cx="4019549" cy="2741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09599"/>
            <a:ext cx="3922555" cy="4923420"/>
          </a:xfrm>
          <a:prstGeom prst="rect">
            <a:avLst/>
          </a:prstGeom>
        </p:spPr>
      </p:pic>
      <p:sp>
        <p:nvSpPr>
          <p:cNvPr id="12" name="Line 4"/>
          <p:cNvSpPr>
            <a:spLocks noChangeShapeType="1"/>
          </p:cNvSpPr>
          <p:nvPr/>
        </p:nvSpPr>
        <p:spPr bwMode="auto">
          <a:xfrm flipV="1">
            <a:off x="0" y="92657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337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11275" y="101600"/>
            <a:ext cx="7146925" cy="812800"/>
          </a:xfrm>
        </p:spPr>
        <p:txBody>
          <a:bodyPr/>
          <a:lstStyle/>
          <a:p>
            <a:r>
              <a:rPr lang="en-US" sz="2000" dirty="0" smtClean="0"/>
              <a:t>G450 / G460 Drop-in Charger</a:t>
            </a:r>
          </a:p>
        </p:txBody>
      </p:sp>
      <p:sp>
        <p:nvSpPr>
          <p:cNvPr id="4099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0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546">
            <a:off x="3738563" y="3001963"/>
            <a:ext cx="4510087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59075" y="1116013"/>
            <a:ext cx="6384925" cy="234315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Smart charger includes trickle charge mode to prevent damage to battery pack due to overcharging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Available in single and double versions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Available for use with 12 VDC vehicle charging system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800" dirty="0" smtClean="0"/>
          </a:p>
        </p:txBody>
      </p:sp>
      <p:pic>
        <p:nvPicPr>
          <p:cNvPr id="4102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95325"/>
            <a:ext cx="40386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273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314450" y="1014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3604845" y="127000"/>
            <a:ext cx="4997817" cy="812800"/>
          </a:xfrm>
        </p:spPr>
        <p:txBody>
          <a:bodyPr/>
          <a:lstStyle/>
          <a:p>
            <a:r>
              <a:rPr lang="en-US" sz="2000" dirty="0" smtClean="0"/>
              <a:t>Optional G450 / G460 Drop-in Charger for Pump Equipped Instruments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6438" y="1285875"/>
            <a:ext cx="3732212" cy="4508500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Charger simultaneously charges both pump AND instrument 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Available for use with 12 VDC vehicle charging system</a:t>
            </a:r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5671">
            <a:off x="5427663" y="1427163"/>
            <a:ext cx="3679825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1028700"/>
            <a:ext cx="3284537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326901"/>
      </p:ext>
    </p:extLst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14375" y="3819525"/>
            <a:ext cx="3695700" cy="1971675"/>
          </a:xfrm>
          <a:prstGeom prst="rect">
            <a:avLst/>
          </a:prstGeom>
          <a:solidFill>
            <a:srgbClr val="FF6D6D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1311275" y="101600"/>
            <a:ext cx="7146925" cy="812800"/>
          </a:xfrm>
        </p:spPr>
        <p:txBody>
          <a:bodyPr/>
          <a:lstStyle/>
          <a:p>
            <a:r>
              <a:rPr lang="en-US" sz="2000" dirty="0" smtClean="0"/>
              <a:t>G450 / G460 Charging Cycle</a:t>
            </a:r>
          </a:p>
        </p:txBody>
      </p:sp>
      <p:sp>
        <p:nvSpPr>
          <p:cNvPr id="6148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1175" y="1163638"/>
            <a:ext cx="3813175" cy="5256212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  <a:defRPr/>
            </a:pPr>
            <a:r>
              <a:rPr lang="en-US" sz="1600" dirty="0" smtClean="0"/>
              <a:t>GfG smart chargers begin the charging cycle in the “fast charging mode”, then switch to “trickle charge mode” when the battery is charged to 90% of its full capacity  </a:t>
            </a:r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 smtClean="0"/>
              <a:t>Completely discharged batteries may require up to 6 hours to reach the trickle charge stage</a:t>
            </a:r>
          </a:p>
          <a:p>
            <a:pPr marL="0" indent="0">
              <a:spcBef>
                <a:spcPct val="0"/>
              </a:spcBef>
              <a:spcAft>
                <a:spcPts val="1800"/>
              </a:spcAft>
              <a:buFontTx/>
              <a:buNone/>
              <a:defRPr/>
            </a:pPr>
            <a:endParaRPr lang="en-US" sz="800" dirty="0" smtClean="0"/>
          </a:p>
          <a:p>
            <a:pPr marL="400050" lvl="1" indent="0">
              <a:spcBef>
                <a:spcPct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1600" dirty="0" smtClean="0"/>
              <a:t>Note:  If possible, leave the instrument in the charger for an additional one or two hours after reaching the trickle charge stage to reach 100% of the charge capacity of the battery</a:t>
            </a:r>
          </a:p>
        </p:txBody>
      </p:sp>
      <p:pic>
        <p:nvPicPr>
          <p:cNvPr id="6150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546">
            <a:off x="4176713" y="877888"/>
            <a:ext cx="4510087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15638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G450 / G460 Charging Cycle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54013" y="1130300"/>
            <a:ext cx="3970337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The green LED in the “single” charger cradle indicates power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A solid amber LED indicates fast charging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A flashing amber LED indicates trickle charging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The instrument display indicates how long the instrument has been in each stage of the cycle</a:t>
            </a:r>
          </a:p>
        </p:txBody>
      </p:sp>
      <p:sp>
        <p:nvSpPr>
          <p:cNvPr id="7172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73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936625"/>
            <a:ext cx="603885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43500" y="4838700"/>
            <a:ext cx="2952750" cy="830263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/>
            </a:solidFill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600" i="1" dirty="0">
                <a:solidFill>
                  <a:schemeClr val="bg1"/>
                </a:solidFill>
              </a:rPr>
              <a:t>Solid amber indicates fast charging, flashing amber indicates trickle </a:t>
            </a:r>
          </a:p>
        </p:txBody>
      </p:sp>
      <p:cxnSp>
        <p:nvCxnSpPr>
          <p:cNvPr id="7175" name="Straight Arrow Connector 9"/>
          <p:cNvCxnSpPr>
            <a:cxnSpLocks noChangeShapeType="1"/>
          </p:cNvCxnSpPr>
          <p:nvPr/>
        </p:nvCxnSpPr>
        <p:spPr bwMode="auto">
          <a:xfrm flipV="1">
            <a:off x="7820025" y="3419475"/>
            <a:ext cx="457200" cy="1419225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55834813"/>
      </p:ext>
    </p:extLst>
  </p:cSld>
  <p:clrMapOvr>
    <a:masterClrMapping/>
  </p:clrMapOvr>
  <p:transition spd="slow">
    <p:split orient="vert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title"/>
          </p:nvPr>
        </p:nvSpPr>
        <p:spPr>
          <a:xfrm>
            <a:off x="4424363" y="158750"/>
            <a:ext cx="3937000" cy="812800"/>
          </a:xfrm>
        </p:spPr>
        <p:txBody>
          <a:bodyPr/>
          <a:lstStyle/>
          <a:p>
            <a:r>
              <a:rPr lang="en-US" sz="2000" dirty="0" smtClean="0"/>
              <a:t>Changing battery packs</a:t>
            </a:r>
          </a:p>
        </p:txBody>
      </p:sp>
      <p:sp>
        <p:nvSpPr>
          <p:cNvPr id="9219" name="Line 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3" name="Text Box 17"/>
          <p:cNvSpPr txBox="1">
            <a:spLocks noChangeArrowheads="1"/>
          </p:cNvSpPr>
          <p:nvPr/>
        </p:nvSpPr>
        <p:spPr bwMode="auto">
          <a:xfrm>
            <a:off x="1371601" y="5181600"/>
            <a:ext cx="1847850" cy="276999"/>
          </a:xfrm>
          <a:prstGeom prst="rect">
            <a:avLst/>
          </a:prstGeom>
          <a:solidFill>
            <a:srgbClr val="FFFFFF"/>
          </a:solidFill>
          <a:ln w="1587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square"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NiMH: Black</a:t>
            </a:r>
            <a:endParaRPr lang="de-DE" sz="1800" i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" t="16388" r="10646" b="5741"/>
          <a:stretch/>
        </p:blipFill>
        <p:spPr>
          <a:xfrm>
            <a:off x="1504949" y="1181100"/>
            <a:ext cx="6515101" cy="4133850"/>
          </a:xfrm>
          <a:prstGeom prst="rect">
            <a:avLst/>
          </a:prstGeom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5924551" y="5181600"/>
            <a:ext cx="1847850" cy="276999"/>
          </a:xfrm>
          <a:prstGeom prst="rect">
            <a:avLst/>
          </a:prstGeom>
          <a:solidFill>
            <a:srgbClr val="FFFFFF"/>
          </a:solidFill>
          <a:ln w="1587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square"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800" i="1" dirty="0" smtClean="0">
                <a:solidFill>
                  <a:schemeClr val="bg1"/>
                </a:solidFill>
                <a:cs typeface="Arial" charset="0"/>
              </a:rPr>
              <a:t>Alkaline: </a:t>
            </a:r>
            <a:r>
              <a:rPr lang="en-GB" sz="1800" i="1" dirty="0" err="1" smtClean="0">
                <a:solidFill>
                  <a:schemeClr val="bg1"/>
                </a:solidFill>
                <a:cs typeface="Arial" charset="0"/>
              </a:rPr>
              <a:t>Gray</a:t>
            </a:r>
            <a:endParaRPr lang="de-DE" sz="1800" i="1" dirty="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08697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581025" y="3162300"/>
            <a:ext cx="4248150" cy="2124075"/>
          </a:xfrm>
          <a:prstGeom prst="rect">
            <a:avLst/>
          </a:prstGeom>
          <a:solidFill>
            <a:srgbClr val="FF6D6D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title"/>
          </p:nvPr>
        </p:nvSpPr>
        <p:spPr>
          <a:xfrm>
            <a:off x="1622425" y="123825"/>
            <a:ext cx="3937000" cy="812800"/>
          </a:xfrm>
        </p:spPr>
        <p:txBody>
          <a:bodyPr/>
          <a:lstStyle/>
          <a:p>
            <a:r>
              <a:rPr lang="en-US" sz="2000" dirty="0" smtClean="0"/>
              <a:t>Changing battery packs</a:t>
            </a:r>
          </a:p>
        </p:txBody>
      </p:sp>
      <p:sp>
        <p:nvSpPr>
          <p:cNvPr id="10246" name="Line 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1490" name="Picture 2" descr="C:\Users\bhenderson\Pictures\2011-04-26\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9013" y="201613"/>
            <a:ext cx="2662237" cy="199707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dist="10795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491" name="Picture 3" descr="C:\Users\bhenderson\Pictures\2011-04-26\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6313" y="2393950"/>
            <a:ext cx="2708275" cy="2032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dist="10795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492" name="Picture 4" descr="C:\Users\bhenderson\Pictures\2011-04-26\008.JPG"/>
          <p:cNvPicPr>
            <a:picLocks noChangeAspect="1" noChangeArrowheads="1"/>
          </p:cNvPicPr>
          <p:nvPr/>
        </p:nvPicPr>
        <p:blipFill rotWithShape="1">
          <a:blip r:embed="rId5"/>
          <a:srcRect l="9180" b="8952"/>
          <a:stretch/>
        </p:blipFill>
        <p:spPr bwMode="auto">
          <a:xfrm>
            <a:off x="6045200" y="4619625"/>
            <a:ext cx="2744788" cy="20637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dist="10795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0" name="Content Placeholder 16"/>
          <p:cNvSpPr>
            <a:spLocks noGrp="1"/>
          </p:cNvSpPr>
          <p:nvPr>
            <p:ph idx="1"/>
          </p:nvPr>
        </p:nvSpPr>
        <p:spPr>
          <a:xfrm>
            <a:off x="344488" y="1044575"/>
            <a:ext cx="4476750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Use the hex wrench tool to loosen and remove the two screws securing the battery pack to front of the instrument housing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800" dirty="0" smtClean="0"/>
              <a:t>GENTLY remove the battery pack from the instrument</a:t>
            </a:r>
          </a:p>
          <a:p>
            <a:pPr marL="400050" lvl="1" indent="0"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en-US" sz="1800" dirty="0" smtClean="0"/>
              <a:t>NOTE:  USE YOUR FINGERS TO REMOVE THE BATTERY PACK FROM THE INSTRUMENT</a:t>
            </a:r>
          </a:p>
          <a:p>
            <a:pPr marL="400050" lvl="1" indent="0"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en-US" sz="1800" dirty="0" smtClean="0"/>
              <a:t>NEVER USE A SCREWDRIVER OR OTHER HARD TOOL TO REMOVE THE BATTERY PACK</a:t>
            </a:r>
          </a:p>
        </p:txBody>
      </p:sp>
    </p:spTree>
    <p:extLst>
      <p:ext uri="{BB962C8B-B14F-4D97-AF65-F5344CB8AC3E}">
        <p14:creationId xmlns:p14="http://schemas.microsoft.com/office/powerpoint/2010/main" val="3399025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457200" y="2752725"/>
            <a:ext cx="3667125" cy="1085850"/>
          </a:xfrm>
          <a:prstGeom prst="rect">
            <a:avLst/>
          </a:prstGeom>
          <a:solidFill>
            <a:srgbClr val="FF6D6D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4424363" y="158750"/>
            <a:ext cx="3937000" cy="812800"/>
          </a:xfrm>
        </p:spPr>
        <p:txBody>
          <a:bodyPr/>
          <a:lstStyle/>
          <a:p>
            <a:r>
              <a:rPr lang="en-US" sz="2000" dirty="0" smtClean="0"/>
              <a:t>Changing battery packs</a:t>
            </a: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269" name="Picture 11" descr="BAT_obe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8FAF9"/>
              </a:clrFrom>
              <a:clrTo>
                <a:srgbClr val="F8FA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30" b="7655"/>
          <a:stretch>
            <a:fillRect/>
          </a:stretch>
        </p:blipFill>
        <p:spPr bwMode="auto">
          <a:xfrm rot="-2859031">
            <a:off x="6193632" y="1631156"/>
            <a:ext cx="275113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BAT_obe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8FAF9"/>
              </a:clrFrom>
              <a:clrTo>
                <a:srgbClr val="F8FA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1" b="7655"/>
          <a:stretch>
            <a:fillRect/>
          </a:stretch>
        </p:blipFill>
        <p:spPr bwMode="auto">
          <a:xfrm rot="-2694720">
            <a:off x="6410325" y="3714750"/>
            <a:ext cx="258127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71" name="Straight Arrow Connector 13"/>
          <p:cNvCxnSpPr>
            <a:cxnSpLocks noChangeShapeType="1"/>
            <a:stCxn id="11272" idx="2"/>
          </p:cNvCxnSpPr>
          <p:nvPr/>
        </p:nvCxnSpPr>
        <p:spPr bwMode="auto">
          <a:xfrm>
            <a:off x="5854700" y="3989388"/>
            <a:ext cx="1016000" cy="760412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72" name="TextBox 15"/>
          <p:cNvSpPr txBox="1">
            <a:spLocks noChangeArrowheads="1"/>
          </p:cNvSpPr>
          <p:nvPr/>
        </p:nvSpPr>
        <p:spPr bwMode="auto">
          <a:xfrm>
            <a:off x="4892675" y="3619500"/>
            <a:ext cx="1924050" cy="369888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/>
            </a:solidFill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800" i="1" dirty="0" smtClean="0">
                <a:solidFill>
                  <a:schemeClr val="bg1"/>
                </a:solidFill>
              </a:rPr>
              <a:t>Vibrator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466725" y="4667250"/>
            <a:ext cx="3667125" cy="1085850"/>
          </a:xfrm>
          <a:prstGeom prst="rect">
            <a:avLst/>
          </a:prstGeom>
          <a:solidFill>
            <a:srgbClr val="FF6D6D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274" name="Content Placeholder 1"/>
          <p:cNvSpPr>
            <a:spLocks noGrp="1"/>
          </p:cNvSpPr>
          <p:nvPr>
            <p:ph idx="1"/>
          </p:nvPr>
        </p:nvSpPr>
        <p:spPr>
          <a:xfrm>
            <a:off x="258763" y="1168400"/>
            <a:ext cx="3859212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800" dirty="0" smtClean="0"/>
              <a:t>Make sure that the vibrator (the flat disc on the top of the battery pack is) is at the top when the battery pack is reinserted into the instrument</a:t>
            </a:r>
          </a:p>
          <a:p>
            <a:pPr marL="400050" lvl="1" indent="0">
              <a:spcBef>
                <a:spcPct val="0"/>
              </a:spcBef>
              <a:spcAft>
                <a:spcPts val="2400"/>
              </a:spcAft>
              <a:buFontTx/>
              <a:buNone/>
            </a:pPr>
            <a:r>
              <a:rPr lang="en-US" sz="1800" dirty="0" smtClean="0"/>
              <a:t>DO NOT FORCE WHEN INSERTING THE PACK INTO THE HOUSING!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800" dirty="0" smtClean="0"/>
              <a:t>Reinstall and tighten the screws</a:t>
            </a:r>
          </a:p>
          <a:p>
            <a:pPr marL="400050" lvl="1" indent="0">
              <a:spcBef>
                <a:spcPct val="0"/>
              </a:spcBef>
              <a:spcAft>
                <a:spcPts val="2400"/>
              </a:spcAft>
              <a:buFontTx/>
              <a:buNone/>
            </a:pPr>
            <a:r>
              <a:rPr lang="en-US" sz="1800" dirty="0" smtClean="0"/>
              <a:t>MAKE SURE SCREWS ARE SECURE BUT DO NOT OVERTIGHTEN! </a:t>
            </a:r>
          </a:p>
        </p:txBody>
      </p:sp>
      <p:cxnSp>
        <p:nvCxnSpPr>
          <p:cNvPr id="11275" name="Straight Arrow Connector 13"/>
          <p:cNvCxnSpPr>
            <a:cxnSpLocks noChangeShapeType="1"/>
            <a:stCxn id="11272" idx="0"/>
          </p:cNvCxnSpPr>
          <p:nvPr/>
        </p:nvCxnSpPr>
        <p:spPr bwMode="auto">
          <a:xfrm flipV="1">
            <a:off x="5854700" y="2962275"/>
            <a:ext cx="774700" cy="657225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100147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4375" y="101600"/>
            <a:ext cx="3913188" cy="812800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latin typeface="+mn-lt"/>
              </a:rPr>
              <a:t>Voltage depression due to over-charging</a:t>
            </a:r>
            <a:endParaRPr lang="en-US" sz="2000" dirty="0">
              <a:latin typeface="+mn-lt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344488" y="1101725"/>
            <a:ext cx="5037137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NIMH batteries do not develop “memories”, however,  if they are not exercised they may become “lazy” 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Even though the normal amount of power is stored the battery, the peak voltage in “lazy” batteries drops more quickly than usual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Voltage depression is caused by the formation of small crystals of electrolyte on the plates, increasing resistance and lowering the voltage of some individual cells in the battery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To the user it appears the battery is not holding its full charge; to the instrument the rapid drop in voltage indicates that the batteries are about to run out of energy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Exercising the battery by putting it through a deep-discharge cycle can break down the crystals, and improve or restore the run time of the instrument</a:t>
            </a:r>
          </a:p>
        </p:txBody>
      </p:sp>
      <p:sp>
        <p:nvSpPr>
          <p:cNvPr id="12292" name="Line 7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293" name="Picture 8" descr="G460_gr1 Kopie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1367">
            <a:off x="5059363" y="735013"/>
            <a:ext cx="3898900" cy="495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99CC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258623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415637" y="944775"/>
            <a:ext cx="3515096" cy="819397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Toxic Exposure Limit Terms: TWA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6987" y="2006932"/>
            <a:ext cx="3598005" cy="3781301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1600" dirty="0" smtClean="0"/>
              <a:t>TWA: The Time Weighted Average (TWA) is the exposure averaged over a full 8-hour shift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1600" dirty="0" smtClean="0"/>
              <a:t>When the monitoring </a:t>
            </a:r>
            <a:r>
              <a:rPr lang="en-US" sz="1600" dirty="0"/>
              <a:t>session </a:t>
            </a:r>
            <a:r>
              <a:rPr lang="en-US" sz="1600" dirty="0" smtClean="0"/>
              <a:t>is less </a:t>
            </a:r>
            <a:r>
              <a:rPr lang="en-US" sz="1600" dirty="0"/>
              <a:t>than eight hours, </a:t>
            </a:r>
            <a:r>
              <a:rPr lang="en-US" sz="1600" dirty="0" smtClean="0"/>
              <a:t>the TWA is projected </a:t>
            </a:r>
            <a:r>
              <a:rPr lang="en-US" sz="1600" dirty="0"/>
              <a:t>for the full </a:t>
            </a:r>
            <a:r>
              <a:rPr lang="en-US" sz="1600" dirty="0" smtClean="0"/>
              <a:t>8-hour shift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endParaRPr lang="en-US" sz="1600" dirty="0" smtClean="0"/>
          </a:p>
          <a:p>
            <a:pPr eaLnBrk="1" hangingPunct="1">
              <a:spcBef>
                <a:spcPts val="0"/>
              </a:spcBef>
              <a:spcAft>
                <a:spcPts val="1800"/>
              </a:spcAft>
              <a:buFontTx/>
              <a:buNone/>
            </a:pPr>
            <a:endParaRPr lang="en-US" sz="1600" dirty="0" smtClean="0"/>
          </a:p>
        </p:txBody>
      </p:sp>
      <p:sp>
        <p:nvSpPr>
          <p:cNvPr id="5" name="Line 66"/>
          <p:cNvSpPr>
            <a:spLocks noChangeShapeType="1"/>
          </p:cNvSpPr>
          <p:nvPr/>
        </p:nvSpPr>
        <p:spPr bwMode="auto">
          <a:xfrm flipV="1">
            <a:off x="0" y="18027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141838" y="676901"/>
            <a:ext cx="4764665" cy="3138592"/>
            <a:chOff x="1921152" y="3954489"/>
            <a:chExt cx="4764665" cy="3138592"/>
          </a:xfrm>
        </p:grpSpPr>
        <p:sp>
          <p:nvSpPr>
            <p:cNvPr id="9" name="Rectangle 8"/>
            <p:cNvSpPr/>
            <p:nvPr/>
          </p:nvSpPr>
          <p:spPr bwMode="auto">
            <a:xfrm>
              <a:off x="1921152" y="3954489"/>
              <a:ext cx="4726379" cy="3087585"/>
            </a:xfrm>
            <a:prstGeom prst="rect">
              <a:avLst/>
            </a:prstGeom>
            <a:solidFill>
              <a:srgbClr val="FFF7F3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1600" dir="2700000" algn="ctr" rotWithShape="0">
                <a:schemeClr val="bg1">
                  <a:lumMod val="50000"/>
                  <a:lumOff val="50000"/>
                </a:schemeClr>
              </a:outerShd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282" y="4070689"/>
              <a:ext cx="4586535" cy="3022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922474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 autoUpdateAnimBg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485775" y="2409825"/>
            <a:ext cx="4171950" cy="1733550"/>
          </a:xfrm>
          <a:prstGeom prst="rect">
            <a:avLst/>
          </a:prstGeom>
          <a:solidFill>
            <a:srgbClr val="FF6D6D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4375" y="101600"/>
            <a:ext cx="3913188" cy="812800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latin typeface="+mn-lt"/>
              </a:rPr>
              <a:t>“Anti-lazy battery” deep-discharge cycle</a:t>
            </a:r>
            <a:endParaRPr lang="en-US" sz="2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1101725"/>
            <a:ext cx="4237037" cy="45085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500"/>
              </a:spcAft>
              <a:defRPr/>
            </a:pPr>
            <a:r>
              <a:rPr lang="en-US" sz="1600" dirty="0" smtClean="0"/>
              <a:t>Fully charged instruments that fail to operate for the expected time should be exercised by means of the “anti lazy battery” deep discharge cycle</a:t>
            </a:r>
          </a:p>
          <a:p>
            <a:pPr marL="0" indent="0">
              <a:spcBef>
                <a:spcPts val="0"/>
              </a:spcBef>
              <a:spcAft>
                <a:spcPts val="1500"/>
              </a:spcAft>
              <a:buFontTx/>
              <a:buNone/>
              <a:defRPr/>
            </a:pPr>
            <a:endParaRPr lang="en-US" sz="800" dirty="0" smtClean="0"/>
          </a:p>
          <a:p>
            <a:pPr marL="400050" lvl="1" indent="0">
              <a:spcBef>
                <a:spcPts val="0"/>
              </a:spcBef>
              <a:spcAft>
                <a:spcPts val="1500"/>
              </a:spcAft>
              <a:buFontTx/>
              <a:buNone/>
              <a:defRPr/>
            </a:pPr>
            <a:r>
              <a:rPr lang="en-US" sz="1600" dirty="0" smtClean="0"/>
              <a:t>Note:  Instruments that are left on the charger for prolonged periods between use may benefit from being exercised by being deep discharged on a quarterly basis</a:t>
            </a:r>
          </a:p>
        </p:txBody>
      </p:sp>
      <p:sp>
        <p:nvSpPr>
          <p:cNvPr id="13317" name="Line 7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318" name="Picture 8" descr="G460_gr1 Kopie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1367">
            <a:off x="5059363" y="735013"/>
            <a:ext cx="3898900" cy="495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99CC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460354"/>
      </p:ext>
    </p:extLst>
  </p:cSld>
  <p:clrMapOvr>
    <a:masterClrMapping/>
  </p:clrMapOvr>
  <p:transition spd="slow">
    <p:split orient="vert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5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619125" y="4695825"/>
            <a:ext cx="4219575" cy="1390650"/>
          </a:xfrm>
          <a:prstGeom prst="rect">
            <a:avLst/>
          </a:prstGeom>
          <a:solidFill>
            <a:srgbClr val="FF6D6D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40" name="Title 1"/>
          <p:cNvSpPr>
            <a:spLocks noGrp="1"/>
          </p:cNvSpPr>
          <p:nvPr>
            <p:ph type="title"/>
          </p:nvPr>
        </p:nvSpPr>
        <p:spPr>
          <a:xfrm>
            <a:off x="5363308" y="-3904"/>
            <a:ext cx="3074255" cy="812800"/>
          </a:xfrm>
        </p:spPr>
        <p:txBody>
          <a:bodyPr/>
          <a:lstStyle/>
          <a:p>
            <a:r>
              <a:rPr lang="en-US" sz="2000" dirty="0" smtClean="0"/>
              <a:t>Charger cradle hardware compatibility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073150"/>
            <a:ext cx="4170362" cy="45085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1600" dirty="0" smtClean="0"/>
              <a:t>G450 and G460 instruments with version 3.41 and higher firmware have enhanced “anti-lazy battery” as well as other features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1600" dirty="0" smtClean="0"/>
              <a:t>GfG recommends updating your instrument firmware to take advantage of these enhanced features </a:t>
            </a:r>
          </a:p>
          <a:p>
            <a:pPr>
              <a:spcBef>
                <a:spcPts val="0"/>
              </a:spcBef>
              <a:spcAft>
                <a:spcPts val="3000"/>
              </a:spcAft>
              <a:buFont typeface="Arial" pitchFamily="34" charset="0"/>
              <a:buChar char="•"/>
              <a:defRPr/>
            </a:pPr>
            <a:r>
              <a:rPr lang="en-US" sz="1600" dirty="0" smtClean="0"/>
              <a:t>To take full advantage of the latest anti-lazy battery options it is also necessary to have the latest version charger cradle and power adapter</a:t>
            </a:r>
          </a:p>
          <a:p>
            <a:pPr marL="400050" lvl="1" indent="0"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1600" dirty="0" smtClean="0"/>
              <a:t>Note:  Charger cradle and power adapters sold prior to October, 2011 can be updated at the GfG factory in Ann Arbor to the latest configuration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endParaRPr lang="en-US" sz="1600" dirty="0" smtClean="0"/>
          </a:p>
          <a:p>
            <a:pPr marL="0" indent="0"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endParaRPr lang="en-US" sz="1600" dirty="0"/>
          </a:p>
          <a:p>
            <a:pPr marL="0" indent="0"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endParaRPr lang="en-US" sz="1600" dirty="0"/>
          </a:p>
        </p:txBody>
      </p:sp>
      <p:sp>
        <p:nvSpPr>
          <p:cNvPr id="14342" name="Line 7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43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790575"/>
            <a:ext cx="5500687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81675" y="3457575"/>
            <a:ext cx="2819400" cy="738188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/>
            </a:solidFill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400" i="1" dirty="0">
                <a:solidFill>
                  <a:schemeClr val="bg1"/>
                </a:solidFill>
              </a:rPr>
              <a:t>Cradle serial numbers ending in “D” indicate the latest version</a:t>
            </a:r>
          </a:p>
        </p:txBody>
      </p:sp>
      <p:cxnSp>
        <p:nvCxnSpPr>
          <p:cNvPr id="14345" name="Straight Arrow Connector 10"/>
          <p:cNvCxnSpPr>
            <a:cxnSpLocks noChangeShapeType="1"/>
            <a:stCxn id="8" idx="0"/>
          </p:cNvCxnSpPr>
          <p:nvPr/>
        </p:nvCxnSpPr>
        <p:spPr bwMode="auto">
          <a:xfrm flipV="1">
            <a:off x="7191375" y="3124200"/>
            <a:ext cx="209550" cy="333375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346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1" t="25806" b="41667"/>
          <a:stretch>
            <a:fillRect/>
          </a:stretch>
        </p:blipFill>
        <p:spPr bwMode="auto">
          <a:xfrm>
            <a:off x="5181600" y="4400550"/>
            <a:ext cx="334327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591175" y="5829300"/>
            <a:ext cx="2819400" cy="738188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/>
            </a:solidFill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400" i="1" dirty="0">
                <a:solidFill>
                  <a:schemeClr val="bg1"/>
                </a:solidFill>
              </a:rPr>
              <a:t>Power adapter must be equipped with “stereo” type jack with two black stripes </a:t>
            </a:r>
          </a:p>
        </p:txBody>
      </p:sp>
      <p:cxnSp>
        <p:nvCxnSpPr>
          <p:cNvPr id="14348" name="Straight Arrow Connector 17"/>
          <p:cNvCxnSpPr>
            <a:cxnSpLocks noChangeShapeType="1"/>
          </p:cNvCxnSpPr>
          <p:nvPr/>
        </p:nvCxnSpPr>
        <p:spPr bwMode="auto">
          <a:xfrm flipH="1" flipV="1">
            <a:off x="5686425" y="5391150"/>
            <a:ext cx="295275" cy="43815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26658282"/>
      </p:ext>
    </p:extLst>
  </p:cSld>
  <p:clrMapOvr>
    <a:masterClrMapping/>
  </p:clrMapOvr>
  <p:transition spd="slow">
    <p:split orient="vert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Main menu screen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248" y="1112960"/>
            <a:ext cx="5248397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 smtClean="0"/>
              <a:t>Press and hold down “Reset” button until “Main menu” choices appear:</a:t>
            </a:r>
            <a:endParaRPr lang="en-US" sz="1600" dirty="0" smtClean="0"/>
          </a:p>
          <a:p>
            <a:pPr marL="838200" lvl="1" indent="-3810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1600" dirty="0" smtClean="0">
                <a:solidFill>
                  <a:srgbClr val="FF0000"/>
                </a:solidFill>
              </a:rPr>
              <a:t>Location</a:t>
            </a:r>
            <a:r>
              <a:rPr lang="en-US" sz="1600" dirty="0" smtClean="0"/>
              <a:t> (use to enter a location name)</a:t>
            </a:r>
          </a:p>
          <a:p>
            <a:pPr marL="838200" lvl="1" indent="-3810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1600" dirty="0" smtClean="0">
                <a:solidFill>
                  <a:srgbClr val="FF0000"/>
                </a:solidFill>
              </a:rPr>
              <a:t>User</a:t>
            </a:r>
            <a:r>
              <a:rPr lang="en-US" sz="1600" dirty="0" smtClean="0"/>
              <a:t> (use to enter a user ID number)</a:t>
            </a:r>
          </a:p>
          <a:p>
            <a:pPr marL="838200" lvl="1" indent="-3810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1600" dirty="0" err="1" smtClean="0">
                <a:solidFill>
                  <a:srgbClr val="FF0000"/>
                </a:solidFill>
              </a:rPr>
              <a:t>Datalogger</a:t>
            </a:r>
            <a:r>
              <a:rPr lang="en-US" sz="1600" dirty="0" smtClean="0"/>
              <a:t> (use to adjust </a:t>
            </a:r>
            <a:r>
              <a:rPr lang="en-US" sz="1600" dirty="0" err="1" smtClean="0"/>
              <a:t>datalog</a:t>
            </a:r>
            <a:r>
              <a:rPr lang="en-US" sz="1600" dirty="0" smtClean="0"/>
              <a:t> interval)</a:t>
            </a:r>
          </a:p>
          <a:p>
            <a:pPr marL="838200" lvl="1" indent="-3810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1600" dirty="0" smtClean="0">
                <a:solidFill>
                  <a:srgbClr val="FF0000"/>
                </a:solidFill>
              </a:rPr>
              <a:t>Alarm clock</a:t>
            </a:r>
            <a:r>
              <a:rPr lang="en-US" sz="1600" dirty="0" smtClean="0"/>
              <a:t> (use to activate a periodic alarm based on the clock time)</a:t>
            </a:r>
          </a:p>
          <a:p>
            <a:pPr marL="838200" lvl="1" indent="-3810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1600" dirty="0" smtClean="0">
                <a:solidFill>
                  <a:srgbClr val="FF0000"/>
                </a:solidFill>
              </a:rPr>
              <a:t>Service</a:t>
            </a:r>
            <a:r>
              <a:rPr lang="en-US" sz="1600" dirty="0" smtClean="0"/>
              <a:t> (use to access the “Service Menu”)</a:t>
            </a:r>
          </a:p>
          <a:p>
            <a:pPr marL="838200" lvl="1" indent="-3810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1600" dirty="0" err="1" smtClean="0">
                <a:solidFill>
                  <a:srgbClr val="FF0000"/>
                </a:solidFill>
              </a:rPr>
              <a:t>AutoCal</a:t>
            </a:r>
            <a:r>
              <a:rPr lang="en-US" sz="1600" dirty="0" smtClean="0">
                <a:solidFill>
                  <a:srgbClr val="FF0000"/>
                </a:solidFill>
                <a:cs typeface="Arial" charset="0"/>
              </a:rPr>
              <a:t>®</a:t>
            </a:r>
            <a:r>
              <a:rPr lang="en-US" sz="1600" dirty="0" smtClean="0">
                <a:cs typeface="Arial" charset="0"/>
              </a:rPr>
              <a:t> (use to make either fresh air or span calibration adjustment) </a:t>
            </a:r>
          </a:p>
          <a:p>
            <a:pPr marL="838200" lvl="1" indent="-3810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1600" dirty="0" smtClean="0">
                <a:solidFill>
                  <a:srgbClr val="FF0000"/>
                </a:solidFill>
                <a:cs typeface="Arial" charset="0"/>
              </a:rPr>
              <a:t>Options </a:t>
            </a:r>
            <a:r>
              <a:rPr lang="en-US" sz="1600" dirty="0" smtClean="0">
                <a:cs typeface="Arial" charset="0"/>
              </a:rPr>
              <a:t>(use to adjust display contrast, alarm loudness, confidence beep, or activate “Anti Lazy Battery” option)</a:t>
            </a:r>
          </a:p>
          <a:p>
            <a:pPr marL="838200" lvl="1" indent="-3810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1600" dirty="0" smtClean="0">
                <a:solidFill>
                  <a:srgbClr val="FF0000"/>
                </a:solidFill>
                <a:cs typeface="Arial" charset="0"/>
              </a:rPr>
              <a:t>Pump </a:t>
            </a:r>
            <a:r>
              <a:rPr lang="en-US" sz="1600" dirty="0" smtClean="0">
                <a:cs typeface="Arial" charset="0"/>
              </a:rPr>
              <a:t>(use to review pump status of motorized pump) </a:t>
            </a:r>
          </a:p>
          <a:p>
            <a:pPr marL="838200" lvl="1" indent="-3810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AutoNum type="arabicPeriod"/>
            </a:pPr>
            <a:endParaRPr lang="en-US" sz="1800" dirty="0" smtClean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5" t="62007" r="59019" b="18080"/>
          <a:stretch>
            <a:fillRect/>
          </a:stretch>
        </p:blipFill>
        <p:spPr bwMode="auto">
          <a:xfrm>
            <a:off x="5829299" y="2764230"/>
            <a:ext cx="2600325" cy="1288657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6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676" y="1260818"/>
            <a:ext cx="2545373" cy="121092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2" t="55521" r="58801" b="22041"/>
          <a:stretch>
            <a:fillRect/>
          </a:stretch>
        </p:blipFill>
        <p:spPr bwMode="auto">
          <a:xfrm>
            <a:off x="5811715" y="4282006"/>
            <a:ext cx="2644898" cy="145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8978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9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ts val="300"/>
              </a:lnSpc>
            </a:pPr>
            <a:endParaRPr lang="en-US"/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533400" y="3362325"/>
            <a:ext cx="4886325" cy="390525"/>
          </a:xfrm>
          <a:prstGeom prst="rect">
            <a:avLst/>
          </a:prstGeom>
          <a:solidFill>
            <a:srgbClr val="FF6D6D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552450" y="5038725"/>
            <a:ext cx="4838700" cy="819150"/>
          </a:xfrm>
          <a:prstGeom prst="rect">
            <a:avLst/>
          </a:prstGeom>
          <a:solidFill>
            <a:srgbClr val="FF6D6D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9238" y="1044575"/>
            <a:ext cx="4951412" cy="51562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From “Option Menu” choose “Anti-Lazy-Battery”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Press “Change” to turn on the one-time deep discharge feature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Display will show “1X” instead of “Off” 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Press “Exit” to return G450 to normal operation</a:t>
            </a:r>
          </a:p>
          <a:p>
            <a:pPr marL="400050" lvl="1" indent="0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sz="1600" dirty="0" smtClean="0"/>
              <a:t>DO NOT TURN THE INSTRUMENT OFF!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Allow to run until battery completely drained, then recharge normally, OR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When down to last 10% of battery place instrument in charger</a:t>
            </a:r>
          </a:p>
          <a:p>
            <a:pPr marL="400050" lvl="1" indent="0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sz="1600" dirty="0" smtClean="0"/>
              <a:t>Do not place in charger until battery icon shows it is down to the last 10% remaining voltage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Instrument will complete anti-lazy battery deep discharge, then charge normally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endParaRPr lang="en-US" sz="1600" dirty="0" smtClean="0"/>
          </a:p>
        </p:txBody>
      </p:sp>
      <p:sp>
        <p:nvSpPr>
          <p:cNvPr id="163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73025"/>
            <a:ext cx="3838575" cy="812800"/>
          </a:xfrm>
        </p:spPr>
        <p:txBody>
          <a:bodyPr/>
          <a:lstStyle/>
          <a:p>
            <a:r>
              <a:rPr lang="en-US" sz="2000" dirty="0" smtClean="0"/>
              <a:t>One-time deep discharge cycle for NiMH battery pack</a:t>
            </a:r>
          </a:p>
        </p:txBody>
      </p:sp>
      <p:sp>
        <p:nvSpPr>
          <p:cNvPr id="16391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92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4" t="3125" r="21875" b="20313"/>
          <a:stretch>
            <a:fillRect/>
          </a:stretch>
        </p:blipFill>
        <p:spPr bwMode="auto">
          <a:xfrm>
            <a:off x="6705600" y="150813"/>
            <a:ext cx="1638300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2344" r="21146" b="19844"/>
          <a:stretch>
            <a:fillRect/>
          </a:stretch>
        </p:blipFill>
        <p:spPr bwMode="auto">
          <a:xfrm>
            <a:off x="6629400" y="1644650"/>
            <a:ext cx="176053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2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3222625"/>
            <a:ext cx="2144713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4908550"/>
            <a:ext cx="30003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7811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842738" y="5407269"/>
            <a:ext cx="1301262" cy="1450731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266" y="1273170"/>
            <a:ext cx="5656262" cy="51562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600" dirty="0" smtClean="0"/>
              <a:t>It is possible to program the instrument so the deep discharge cycle is always automatically activated whenever the instrument is placed in the charger when the battery is below 10% remaining voltage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600" dirty="0" smtClean="0"/>
              <a:t>From “Options” choose “Anti-Lazy-Battery” then press “Change” to activate the one-time deep discharge cycle (display will show “1X” )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600" dirty="0" smtClean="0"/>
              <a:t>Press “Change” again to choose “Days”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600" dirty="0" smtClean="0"/>
              <a:t>Anytime the instrument is placed in the charger when there is less than 10% remaining voltage the deep discharge cycle will be activated automatically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endParaRPr lang="en-US" sz="1600" dirty="0" smtClean="0"/>
          </a:p>
          <a:p>
            <a:pPr>
              <a:spcBef>
                <a:spcPct val="0"/>
              </a:spcBef>
              <a:spcAft>
                <a:spcPts val="2400"/>
              </a:spcAft>
            </a:pPr>
            <a:endParaRPr lang="en-US" sz="1600" dirty="0" smtClean="0"/>
          </a:p>
          <a:p>
            <a:pPr>
              <a:spcBef>
                <a:spcPct val="0"/>
              </a:spcBef>
              <a:spcAft>
                <a:spcPts val="2400"/>
              </a:spcAft>
            </a:pPr>
            <a:endParaRPr lang="en-US" sz="1600" dirty="0" smtClean="0"/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3253153" y="73025"/>
            <a:ext cx="2871421" cy="812800"/>
          </a:xfrm>
        </p:spPr>
        <p:txBody>
          <a:bodyPr/>
          <a:lstStyle/>
          <a:p>
            <a:r>
              <a:rPr lang="en-US" sz="2000" dirty="0" smtClean="0"/>
              <a:t>Automatic deep discharge cycle</a:t>
            </a:r>
          </a:p>
        </p:txBody>
      </p:sp>
      <p:sp>
        <p:nvSpPr>
          <p:cNvPr id="17413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14" name="Picture 2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143250"/>
            <a:ext cx="2211388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4876800"/>
            <a:ext cx="2971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2344" r="21146" b="19844"/>
          <a:stretch>
            <a:fillRect/>
          </a:stretch>
        </p:blipFill>
        <p:spPr bwMode="auto">
          <a:xfrm>
            <a:off x="6686550" y="0"/>
            <a:ext cx="17621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2499" r="20938" b="19218"/>
          <a:stretch>
            <a:fillRect/>
          </a:stretch>
        </p:blipFill>
        <p:spPr bwMode="auto">
          <a:xfrm>
            <a:off x="6667500" y="1600200"/>
            <a:ext cx="17716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30510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7878" y="1150083"/>
            <a:ext cx="5342792" cy="51562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Since deep-discharge can take up to 20 hours to complete, it may be advisable to limit automatic deep-discharge to certain days of the week (i.e. enabling the feature for Fridays to give the instrument a full weekend to complete discharging and recharging)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Press the “down arrow” key to highlight the “Anti-Lazy days” choice, then press “Change”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The instrument will display the days of the week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Select the desired days for the automatic activation of this feature, then “Exit” to return to normal operation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600" dirty="0" smtClean="0"/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600" dirty="0" smtClean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75" y="73025"/>
            <a:ext cx="4838700" cy="812800"/>
          </a:xfrm>
        </p:spPr>
        <p:txBody>
          <a:bodyPr/>
          <a:lstStyle/>
          <a:p>
            <a:r>
              <a:rPr lang="en-US" sz="2000" dirty="0" smtClean="0"/>
              <a:t>Limiting automatic deep discharge cycle to certain days </a:t>
            </a:r>
          </a:p>
        </p:txBody>
      </p:sp>
      <p:sp>
        <p:nvSpPr>
          <p:cNvPr id="18436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437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2499" r="20938" b="19218"/>
          <a:stretch>
            <a:fillRect/>
          </a:stretch>
        </p:blipFill>
        <p:spPr bwMode="auto">
          <a:xfrm>
            <a:off x="6170613" y="76200"/>
            <a:ext cx="2259012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405" r="21355" b="18439"/>
          <a:stretch>
            <a:fillRect/>
          </a:stretch>
        </p:blipFill>
        <p:spPr bwMode="auto">
          <a:xfrm>
            <a:off x="6200775" y="2006479"/>
            <a:ext cx="2151063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405" r="20416" b="19061"/>
          <a:stretch>
            <a:fillRect/>
          </a:stretch>
        </p:blipFill>
        <p:spPr bwMode="auto">
          <a:xfrm>
            <a:off x="6170613" y="3919173"/>
            <a:ext cx="2220912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9796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7" y="1330325"/>
            <a:ext cx="6542087" cy="1908175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Pressing “Off” while the instrument is in the </a:t>
            </a:r>
            <a:r>
              <a:rPr lang="en-US" sz="1800" dirty="0"/>
              <a:t>charger </a:t>
            </a:r>
            <a:r>
              <a:rPr lang="en-US" sz="1800" dirty="0" smtClean="0"/>
              <a:t>immediately ends the deep-discharge cycle, and returns the instrument to normal charging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800" dirty="0" smtClean="0"/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800" dirty="0" smtClean="0"/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800" dirty="0" smtClean="0"/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5610225" y="73025"/>
            <a:ext cx="2733674" cy="812800"/>
          </a:xfrm>
        </p:spPr>
        <p:txBody>
          <a:bodyPr/>
          <a:lstStyle/>
          <a:p>
            <a:r>
              <a:rPr lang="en-US" sz="2000" dirty="0" smtClean="0"/>
              <a:t>Automatic deep discharge cycle</a:t>
            </a:r>
          </a:p>
        </p:txBody>
      </p:sp>
      <p:sp>
        <p:nvSpPr>
          <p:cNvPr id="17413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14" name="Picture 2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2705099"/>
            <a:ext cx="3430588" cy="310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3714750" y="4457700"/>
            <a:ext cx="685800" cy="66675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" name="Straight Connector 3"/>
          <p:cNvCxnSpPr>
            <a:stCxn id="2" idx="6"/>
          </p:cNvCxnSpPr>
          <p:nvPr/>
        </p:nvCxnSpPr>
        <p:spPr bwMode="auto">
          <a:xfrm flipV="1">
            <a:off x="4400550" y="4505325"/>
            <a:ext cx="1771650" cy="28575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5578189" y="4010025"/>
            <a:ext cx="2089436" cy="830997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 wrap="square" lIns="182880" tIns="91440" rIns="182880" bIns="91440" rtlCol="0">
            <a:spAutoFit/>
          </a:bodyPr>
          <a:lstStyle/>
          <a:p>
            <a:pPr algn="l"/>
            <a:r>
              <a:rPr lang="en-US" sz="1400" i="1" dirty="0" smtClean="0">
                <a:solidFill>
                  <a:schemeClr val="bg1"/>
                </a:solidFill>
              </a:rPr>
              <a:t>Press “Off” to immediately end deep discharge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1243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81163" y="101600"/>
            <a:ext cx="4122737" cy="812800"/>
          </a:xfrm>
        </p:spPr>
        <p:txBody>
          <a:bodyPr/>
          <a:lstStyle/>
          <a:p>
            <a:r>
              <a:rPr lang="en-US" sz="2000" dirty="0" smtClean="0"/>
              <a:t>Bump Test (Manual Procedure)</a:t>
            </a:r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6" t="45479" r="58307" b="32083"/>
          <a:stretch>
            <a:fillRect/>
          </a:stretch>
        </p:blipFill>
        <p:spPr bwMode="auto">
          <a:xfrm>
            <a:off x="6176963" y="387350"/>
            <a:ext cx="252095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1836738"/>
            <a:ext cx="2295525" cy="109061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0" t="31337" r="56543" b="51671"/>
          <a:stretch>
            <a:fillRect/>
          </a:stretch>
        </p:blipFill>
        <p:spPr bwMode="auto">
          <a:xfrm>
            <a:off x="6321425" y="3128963"/>
            <a:ext cx="2316163" cy="1136650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4486275"/>
            <a:ext cx="2295525" cy="10906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1" name="Picture 8" descr="IMG_4438 outlin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645" y="3129700"/>
            <a:ext cx="4806950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4452" y="1115157"/>
            <a:ext cx="5025537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Make sure the instrument is located in fresh air, turn on, and allow to warm up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Note readings, and perform fresh air zero if necessary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Attach calibration adapter; instrument will display "</a:t>
            </a:r>
            <a:r>
              <a:rPr lang="en-US" sz="1600" dirty="0" err="1" smtClean="0"/>
              <a:t>AutoCal</a:t>
            </a:r>
            <a:r>
              <a:rPr lang="en-US" sz="1600" dirty="0" smtClean="0"/>
              <a:t> menu"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Press "Exit"  to show normal gas reading screen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Flow gas to sensors; alarms should activate, and readings should stabilize at expected values (if sensors fail to respond        properly, instrument should be          calibrated before further use)  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Turn off gas, remove </a:t>
            </a:r>
            <a:r>
              <a:rPr lang="en-US" sz="1600" dirty="0" err="1" smtClean="0"/>
              <a:t>cal</a:t>
            </a:r>
            <a:r>
              <a:rPr lang="en-US" sz="1600" dirty="0" smtClean="0"/>
              <a:t> adapter                  and allow readings to stabilize                         at fresh air values</a:t>
            </a:r>
          </a:p>
        </p:txBody>
      </p:sp>
    </p:spTree>
    <p:extLst>
      <p:ext uri="{BB962C8B-B14F-4D97-AF65-F5344CB8AC3E}">
        <p14:creationId xmlns:p14="http://schemas.microsoft.com/office/powerpoint/2010/main" val="281194530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65113" y="946150"/>
            <a:ext cx="1966912" cy="484188"/>
          </a:xfrm>
        </p:spPr>
        <p:txBody>
          <a:bodyPr/>
          <a:lstStyle/>
          <a:p>
            <a:r>
              <a:rPr lang="en-US" sz="2000" dirty="0" smtClean="0"/>
              <a:t>Bump Test</a:t>
            </a:r>
          </a:p>
        </p:txBody>
      </p:sp>
      <p:sp>
        <p:nvSpPr>
          <p:cNvPr id="60419" name="Line 8"/>
          <p:cNvSpPr>
            <a:spLocks noChangeShapeType="1"/>
          </p:cNvSpPr>
          <p:nvPr/>
        </p:nvSpPr>
        <p:spPr bwMode="auto">
          <a:xfrm>
            <a:off x="0" y="1458913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146" y="379413"/>
            <a:ext cx="6207369" cy="4655901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042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8574" y="1541463"/>
            <a:ext cx="2424479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Response of sensors to Quad Mix (graphs)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Readings recorded while instrument operated in normal gas reading mode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Simultaneous response to all four gases, as well as match between </a:t>
            </a:r>
            <a:r>
              <a:rPr lang="en-US" sz="1600" dirty="0" err="1" smtClean="0"/>
              <a:t>cal</a:t>
            </a:r>
            <a:r>
              <a:rPr lang="en-US" sz="1600" dirty="0" smtClean="0"/>
              <a:t> gas concentrations and readings </a:t>
            </a:r>
          </a:p>
        </p:txBody>
      </p:sp>
    </p:spTree>
    <p:extLst>
      <p:ext uri="{BB962C8B-B14F-4D97-AF65-F5344CB8AC3E}">
        <p14:creationId xmlns:p14="http://schemas.microsoft.com/office/powerpoint/2010/main" val="17443016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title"/>
          </p:nvPr>
        </p:nvSpPr>
        <p:spPr>
          <a:xfrm>
            <a:off x="265113" y="946150"/>
            <a:ext cx="1966912" cy="484188"/>
          </a:xfrm>
        </p:spPr>
        <p:txBody>
          <a:bodyPr/>
          <a:lstStyle/>
          <a:p>
            <a:r>
              <a:rPr lang="en-US" sz="2000" dirty="0" smtClean="0"/>
              <a:t>Bump Test</a:t>
            </a:r>
          </a:p>
        </p:txBody>
      </p:sp>
      <p:sp>
        <p:nvSpPr>
          <p:cNvPr id="61443" name="Line 4"/>
          <p:cNvSpPr>
            <a:spLocks noChangeShapeType="1"/>
          </p:cNvSpPr>
          <p:nvPr/>
        </p:nvSpPr>
        <p:spPr bwMode="auto">
          <a:xfrm>
            <a:off x="0" y="1458913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1527175"/>
            <a:ext cx="2351088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en-US" sz="1600" dirty="0" smtClean="0"/>
              <a:t>Response of sensors to Quad Mix (table)</a:t>
            </a:r>
          </a:p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en-US" sz="1600" dirty="0" smtClean="0"/>
              <a:t>Readings recorded while instrument operated in normal gas reading mode</a:t>
            </a:r>
          </a:p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en-US" sz="1600" dirty="0" smtClean="0"/>
              <a:t>When a sensor is in alarm readings are recorded in red</a:t>
            </a:r>
          </a:p>
        </p:txBody>
      </p:sp>
      <p:pic>
        <p:nvPicPr>
          <p:cNvPr id="6144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379413"/>
            <a:ext cx="6559550" cy="4919662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6417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6049107" y="1341912"/>
            <a:ext cx="3094891" cy="551608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1068785" y="434110"/>
            <a:ext cx="3111335" cy="8128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Toxic Exposure Limit Terms: STEL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1259" y="1445985"/>
            <a:ext cx="2992580" cy="45085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/>
              <a:t>Some gases and vapors </a:t>
            </a:r>
            <a:r>
              <a:rPr lang="en-US" sz="1800" dirty="0" smtClean="0"/>
              <a:t>have an </a:t>
            </a:r>
            <a:r>
              <a:rPr lang="en-US" sz="1800" dirty="0"/>
              <a:t>allowable maximum </a:t>
            </a:r>
            <a:r>
              <a:rPr lang="en-US" sz="1800" dirty="0" smtClean="0"/>
              <a:t>Short </a:t>
            </a:r>
            <a:r>
              <a:rPr lang="en-US" sz="1800" dirty="0"/>
              <a:t>Term Exposure Limit </a:t>
            </a:r>
            <a:r>
              <a:rPr lang="en-US" sz="1800" dirty="0" smtClean="0"/>
              <a:t> (STEL) which </a:t>
            </a:r>
            <a:r>
              <a:rPr lang="en-US" sz="1800" dirty="0"/>
              <a:t>is higher than the </a:t>
            </a:r>
            <a:r>
              <a:rPr lang="en-US" sz="1800" dirty="0" smtClean="0"/>
              <a:t>8-hour </a:t>
            </a:r>
            <a:r>
              <a:rPr lang="en-US" sz="1800" dirty="0"/>
              <a:t>TWA</a:t>
            </a:r>
          </a:p>
          <a:p>
            <a:pPr eaLnBrk="1" hangingPunct="1">
              <a:spcBef>
                <a:spcPts val="0"/>
              </a:spcBef>
              <a:spcAft>
                <a:spcPts val="2400"/>
              </a:spcAft>
              <a:buFont typeface="Arial" pitchFamily="34" charset="0"/>
              <a:buChar char="•"/>
            </a:pPr>
            <a:r>
              <a:rPr lang="en-US" sz="1800" dirty="0" smtClean="0"/>
              <a:t>The STEL </a:t>
            </a:r>
            <a:r>
              <a:rPr lang="en-US" sz="1800" dirty="0"/>
              <a:t>is the maximum average concentration to which an unprotected worker may be exposed during any 15-minute </a:t>
            </a:r>
            <a:r>
              <a:rPr lang="en-US" sz="1800" dirty="0" smtClean="0"/>
              <a:t>interval</a:t>
            </a:r>
          </a:p>
        </p:txBody>
      </p:sp>
      <p:sp>
        <p:nvSpPr>
          <p:cNvPr id="5" name="Line 66"/>
          <p:cNvSpPr>
            <a:spLocks noChangeShapeType="1"/>
          </p:cNvSpPr>
          <p:nvPr/>
        </p:nvSpPr>
        <p:spPr bwMode="auto">
          <a:xfrm flipV="1">
            <a:off x="0" y="1292123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310743" y="261266"/>
            <a:ext cx="4583876" cy="3051950"/>
            <a:chOff x="1921152" y="3954489"/>
            <a:chExt cx="4764665" cy="3138592"/>
          </a:xfrm>
        </p:grpSpPr>
        <p:sp>
          <p:nvSpPr>
            <p:cNvPr id="10" name="Rectangle 9"/>
            <p:cNvSpPr/>
            <p:nvPr/>
          </p:nvSpPr>
          <p:spPr bwMode="auto">
            <a:xfrm>
              <a:off x="1921152" y="3954489"/>
              <a:ext cx="4726379" cy="3087585"/>
            </a:xfrm>
            <a:prstGeom prst="rect">
              <a:avLst/>
            </a:prstGeom>
            <a:solidFill>
              <a:srgbClr val="FFF7F3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1600" dir="2700000" algn="ctr" rotWithShape="0">
                <a:schemeClr val="bg1">
                  <a:lumMod val="50000"/>
                  <a:lumOff val="50000"/>
                </a:schemeClr>
              </a:outerShd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282" y="4070689"/>
              <a:ext cx="4586535" cy="3022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ectangle 7"/>
          <p:cNvSpPr/>
          <p:nvPr/>
        </p:nvSpPr>
        <p:spPr bwMode="auto">
          <a:xfrm>
            <a:off x="3408219" y="3544099"/>
            <a:ext cx="5260769" cy="2790700"/>
          </a:xfrm>
          <a:prstGeom prst="rect">
            <a:avLst/>
          </a:prstGeom>
          <a:solidFill>
            <a:srgbClr val="FD916F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5102" y="3716977"/>
            <a:ext cx="489263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57150" algn="l"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1800" i="1" dirty="0">
                <a:solidFill>
                  <a:schemeClr val="bg1"/>
                </a:solidFill>
              </a:rPr>
              <a:t>The average concentration may </a:t>
            </a:r>
            <a:r>
              <a:rPr lang="en-US" sz="1800" i="1" u="sng" dirty="0">
                <a:solidFill>
                  <a:schemeClr val="bg1"/>
                </a:solidFill>
              </a:rPr>
              <a:t>never</a:t>
            </a:r>
            <a:r>
              <a:rPr lang="en-US" sz="1800" i="1" dirty="0">
                <a:solidFill>
                  <a:schemeClr val="bg1"/>
                </a:solidFill>
              </a:rPr>
              <a:t> exceed the STEL during any 15-minute interval </a:t>
            </a:r>
          </a:p>
          <a:p>
            <a:pPr indent="-57150" algn="l" eaLnBrk="1" hangingPunct="1">
              <a:spcBef>
                <a:spcPts val="0"/>
              </a:spcBef>
              <a:spcAft>
                <a:spcPts val="1800"/>
              </a:spcAft>
            </a:pPr>
            <a:r>
              <a:rPr lang="en-US" sz="1800" i="1" dirty="0">
                <a:solidFill>
                  <a:schemeClr val="bg1"/>
                </a:solidFill>
              </a:rPr>
              <a:t>Any 15-minute interval where the average concentration is higher than the TWA (but less than the STEL) must be separated by at least 1-hour from the next, with a maximum of 4 times a </a:t>
            </a:r>
            <a:r>
              <a:rPr lang="en-US" sz="1800" i="1" dirty="0" smtClean="0">
                <a:solidFill>
                  <a:schemeClr val="bg1"/>
                </a:solidFill>
              </a:rPr>
              <a:t>shift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1191070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 autoUpdateAnimBg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Manual </a:t>
            </a:r>
            <a:r>
              <a:rPr lang="en-US" sz="2000" dirty="0" err="1" smtClean="0"/>
              <a:t>AutoCal</a:t>
            </a:r>
            <a:endParaRPr lang="en-US" sz="2000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4488" y="1054100"/>
            <a:ext cx="7062787" cy="4508500"/>
          </a:xfrm>
        </p:spPr>
        <p:txBody>
          <a:bodyPr/>
          <a:lstStyle/>
          <a:p>
            <a:r>
              <a:rPr lang="en-US" sz="1800" dirty="0" err="1" smtClean="0"/>
              <a:t>AutoCal</a:t>
            </a:r>
            <a:r>
              <a:rPr lang="en-US" sz="1800" dirty="0" smtClean="0"/>
              <a:t> allows instrument to be “Fresh air” or “Calibration” (span) adjusted if needed</a:t>
            </a:r>
          </a:p>
        </p:txBody>
      </p:sp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3"/>
          <a:srcRect l="42851" t="45479" r="22110" b="32083"/>
          <a:stretch>
            <a:fillRect/>
          </a:stretch>
        </p:blipFill>
        <p:spPr bwMode="auto">
          <a:xfrm>
            <a:off x="4170363" y="1989138"/>
            <a:ext cx="3716337" cy="1487363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</p:pic>
      <p:sp>
        <p:nvSpPr>
          <p:cNvPr id="62469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2470" name="Picture 7" descr="IMG_4438 outlin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097" y="2696308"/>
            <a:ext cx="4806950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9" t="26118" r="48209" b="57335"/>
          <a:stretch>
            <a:fillRect/>
          </a:stretch>
        </p:blipFill>
        <p:spPr bwMode="auto">
          <a:xfrm>
            <a:off x="1006476" y="3330454"/>
            <a:ext cx="2563202" cy="1242012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6" t="45479" r="58307" b="32083"/>
          <a:stretch>
            <a:fillRect/>
          </a:stretch>
        </p:blipFill>
        <p:spPr bwMode="auto">
          <a:xfrm>
            <a:off x="889856" y="1772628"/>
            <a:ext cx="2750160" cy="1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3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2" t="25998" r="48372" b="57335"/>
          <a:stretch>
            <a:fillRect/>
          </a:stretch>
        </p:blipFill>
        <p:spPr bwMode="auto">
          <a:xfrm>
            <a:off x="966544" y="4794007"/>
            <a:ext cx="2585549" cy="1264534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92960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295400" y="3086100"/>
            <a:ext cx="381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sz="1600" i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-109538" y="57785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graphicFrame>
        <p:nvGraphicFramePr>
          <p:cNvPr id="6349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3559602"/>
              </p:ext>
            </p:extLst>
          </p:nvPr>
        </p:nvGraphicFramePr>
        <p:xfrm>
          <a:off x="6122419" y="1186356"/>
          <a:ext cx="2581966" cy="1231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r:id="rId4" imgW="2514286" imgH="1238423" progId="Paint.Picture">
                  <p:embed/>
                </p:oleObj>
              </mc:Choice>
              <mc:Fallback>
                <p:oleObj r:id="rId4" imgW="2514286" imgH="123842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2419" y="1186356"/>
                        <a:ext cx="2581966" cy="1231529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7675956"/>
              </p:ext>
            </p:extLst>
          </p:nvPr>
        </p:nvGraphicFramePr>
        <p:xfrm>
          <a:off x="6128238" y="2642815"/>
          <a:ext cx="2558562" cy="1218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r:id="rId6" imgW="2514286" imgH="1238423" progId="Paint.Picture">
                  <p:embed/>
                </p:oleObj>
              </mc:Choice>
              <mc:Fallback>
                <p:oleObj r:id="rId6" imgW="2514286" imgH="123842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238" y="2642815"/>
                        <a:ext cx="2558562" cy="121896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201940"/>
              </p:ext>
            </p:extLst>
          </p:nvPr>
        </p:nvGraphicFramePr>
        <p:xfrm>
          <a:off x="6119447" y="4138250"/>
          <a:ext cx="2584937" cy="1232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r:id="rId8" imgW="2514286" imgH="1238423" progId="Paint.Picture">
                  <p:embed/>
                </p:oleObj>
              </mc:Choice>
              <mc:Fallback>
                <p:oleObj r:id="rId8" imgW="2514286" imgH="123842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9447" y="4138250"/>
                        <a:ext cx="2584937" cy="1232946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5" name="Rectangle 8"/>
          <p:cNvSpPr>
            <a:spLocks noChangeArrowheads="1"/>
          </p:cNvSpPr>
          <p:nvPr/>
        </p:nvSpPr>
        <p:spPr bwMode="auto">
          <a:xfrm>
            <a:off x="3124200" y="18716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graphicFrame>
        <p:nvGraphicFramePr>
          <p:cNvPr id="6349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7720857"/>
              </p:ext>
            </p:extLst>
          </p:nvPr>
        </p:nvGraphicFramePr>
        <p:xfrm>
          <a:off x="540117" y="1455738"/>
          <a:ext cx="2371725" cy="254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Bitmap Image" r:id="rId10" imgW="2316600" imgH="2560320" progId="Paint.Picture">
                  <p:embed/>
                </p:oleObj>
              </mc:Choice>
              <mc:Fallback>
                <p:oleObj name="Bitmap Image" r:id="rId10" imgW="2316600" imgH="256032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117" y="1455738"/>
                        <a:ext cx="2371725" cy="25495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7" name="Text Box 10"/>
          <p:cNvSpPr txBox="1">
            <a:spLocks noChangeArrowheads="1"/>
          </p:cNvSpPr>
          <p:nvPr/>
        </p:nvSpPr>
        <p:spPr bwMode="auto">
          <a:xfrm>
            <a:off x="416167" y="4404215"/>
            <a:ext cx="2634763" cy="837152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square"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GB" sz="1600" i="1" dirty="0" smtClean="0">
                <a:solidFill>
                  <a:schemeClr val="bg1"/>
                </a:solidFill>
                <a:cs typeface="Arial" charset="0"/>
              </a:rPr>
              <a:t>  Attach </a:t>
            </a:r>
            <a:r>
              <a:rPr lang="en-GB" sz="1600" i="1" dirty="0" err="1">
                <a:solidFill>
                  <a:schemeClr val="bg1"/>
                </a:solidFill>
                <a:cs typeface="Arial" charset="0"/>
              </a:rPr>
              <a:t>cal</a:t>
            </a:r>
            <a:r>
              <a:rPr lang="en-GB" sz="1600" i="1" dirty="0">
                <a:solidFill>
                  <a:schemeClr val="bg1"/>
                </a:solidFill>
                <a:cs typeface="Arial" charset="0"/>
              </a:rPr>
              <a:t> cap to unit;</a:t>
            </a:r>
          </a:p>
          <a:p>
            <a:pPr algn="l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GB" sz="1600" i="1" dirty="0" smtClean="0">
                <a:solidFill>
                  <a:schemeClr val="bg1"/>
                </a:solidFill>
                <a:cs typeface="Arial" charset="0"/>
              </a:rPr>
              <a:t>  instrument automatically</a:t>
            </a:r>
          </a:p>
          <a:p>
            <a:pPr algn="l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GB" sz="1600" i="1" dirty="0" smtClean="0">
                <a:solidFill>
                  <a:schemeClr val="bg1"/>
                </a:solidFill>
                <a:cs typeface="Arial" charset="0"/>
              </a:rPr>
              <a:t>  enters “</a:t>
            </a:r>
            <a:r>
              <a:rPr lang="en-GB" sz="1600" i="1" dirty="0" err="1" smtClean="0">
                <a:solidFill>
                  <a:schemeClr val="bg1"/>
                </a:solidFill>
                <a:cs typeface="Arial" charset="0"/>
              </a:rPr>
              <a:t>AutoCal</a:t>
            </a:r>
            <a:r>
              <a:rPr lang="en-GB" sz="1600" i="1" dirty="0" smtClean="0">
                <a:solidFill>
                  <a:schemeClr val="bg1"/>
                </a:solidFill>
                <a:cs typeface="Arial" charset="0"/>
              </a:rPr>
              <a:t>” </a:t>
            </a:r>
            <a:r>
              <a:rPr lang="en-GB" sz="1600" i="1" dirty="0">
                <a:solidFill>
                  <a:schemeClr val="bg1"/>
                </a:solidFill>
                <a:cs typeface="Arial" charset="0"/>
              </a:rPr>
              <a:t>menu</a:t>
            </a:r>
            <a:r>
              <a:rPr lang="de-DE" sz="1600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3498" name="Rectangle 11"/>
          <p:cNvSpPr>
            <a:spLocks noChangeArrowheads="1"/>
          </p:cNvSpPr>
          <p:nvPr/>
        </p:nvSpPr>
        <p:spPr bwMode="auto">
          <a:xfrm>
            <a:off x="3044825" y="1289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63499" name="Text Box 12"/>
          <p:cNvSpPr txBox="1">
            <a:spLocks noChangeArrowheads="1"/>
          </p:cNvSpPr>
          <p:nvPr/>
        </p:nvSpPr>
        <p:spPr bwMode="auto">
          <a:xfrm>
            <a:off x="3393830" y="1589210"/>
            <a:ext cx="2177562" cy="984885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square"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en-GB" sz="1600" i="1" dirty="0">
                <a:solidFill>
                  <a:schemeClr val="bg1"/>
                </a:solidFill>
                <a:cs typeface="Arial" charset="0"/>
              </a:rPr>
              <a:t>Choose ZERO or CAL and apply gas </a:t>
            </a:r>
            <a:br>
              <a:rPr lang="en-GB" sz="1600" i="1" dirty="0">
                <a:solidFill>
                  <a:schemeClr val="bg1"/>
                </a:solidFill>
                <a:cs typeface="Arial" charset="0"/>
              </a:rPr>
            </a:br>
            <a:r>
              <a:rPr lang="en-GB" sz="1600" i="1" dirty="0">
                <a:solidFill>
                  <a:schemeClr val="bg1"/>
                </a:solidFill>
                <a:cs typeface="Arial" charset="0"/>
              </a:rPr>
              <a:t>(if calibrating), e.g. an H</a:t>
            </a:r>
            <a:r>
              <a:rPr lang="en-GB" sz="1600" i="1" baseline="-30000" dirty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GB" sz="1600" i="1" dirty="0">
                <a:solidFill>
                  <a:schemeClr val="bg1"/>
                </a:solidFill>
                <a:cs typeface="Arial" charset="0"/>
              </a:rPr>
              <a:t>S/CO mix.</a:t>
            </a:r>
            <a:r>
              <a:rPr lang="de-DE" sz="1600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3500" name="Text Box 13"/>
          <p:cNvSpPr txBox="1">
            <a:spLocks noChangeArrowheads="1"/>
          </p:cNvSpPr>
          <p:nvPr/>
        </p:nvSpPr>
        <p:spPr bwMode="auto">
          <a:xfrm>
            <a:off x="3894992" y="2922589"/>
            <a:ext cx="1617785" cy="488950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square"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en-GB" sz="1600" i="1" dirty="0">
                <a:solidFill>
                  <a:schemeClr val="bg1"/>
                </a:solidFill>
                <a:cs typeface="Arial" charset="0"/>
              </a:rPr>
              <a:t>Adjustment is automatic</a:t>
            </a:r>
            <a:endParaRPr lang="de-DE" sz="1600" i="1" dirty="0">
              <a:solidFill>
                <a:schemeClr val="bg1"/>
              </a:solidFill>
            </a:endParaRPr>
          </a:p>
        </p:txBody>
      </p:sp>
      <p:sp>
        <p:nvSpPr>
          <p:cNvPr id="63501" name="Text Box 14"/>
          <p:cNvSpPr txBox="1">
            <a:spLocks noChangeArrowheads="1"/>
          </p:cNvSpPr>
          <p:nvPr/>
        </p:nvSpPr>
        <p:spPr bwMode="auto">
          <a:xfrm>
            <a:off x="3511061" y="4016376"/>
            <a:ext cx="2151185" cy="984885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square"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en-GB" sz="1600" i="1" dirty="0">
                <a:solidFill>
                  <a:schemeClr val="bg1"/>
                </a:solidFill>
                <a:cs typeface="Arial" charset="0"/>
              </a:rPr>
              <a:t>Display shows when </a:t>
            </a:r>
            <a:r>
              <a:rPr lang="en-GB" sz="1600" i="1" dirty="0" err="1">
                <a:solidFill>
                  <a:schemeClr val="bg1"/>
                </a:solidFill>
                <a:cs typeface="Arial" charset="0"/>
              </a:rPr>
              <a:t>cal</a:t>
            </a:r>
            <a:r>
              <a:rPr lang="en-GB" sz="1600" i="1" dirty="0">
                <a:solidFill>
                  <a:schemeClr val="bg1"/>
                </a:solidFill>
                <a:cs typeface="Arial" charset="0"/>
              </a:rPr>
              <a:t> adjust has been successfully completed</a:t>
            </a:r>
            <a:r>
              <a:rPr lang="de-DE" sz="1600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3502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4615962" y="-34925"/>
            <a:ext cx="3981937" cy="949325"/>
          </a:xfrm>
        </p:spPr>
        <p:txBody>
          <a:bodyPr/>
          <a:lstStyle/>
          <a:p>
            <a:r>
              <a:rPr lang="en-US" sz="2000" dirty="0" smtClean="0"/>
              <a:t>Attach Cal Cap to Enter Fresh Air and Span “</a:t>
            </a:r>
            <a:r>
              <a:rPr lang="en-US" sz="2000" dirty="0" err="1" smtClean="0"/>
              <a:t>AutoCal</a:t>
            </a:r>
            <a:r>
              <a:rPr lang="en-US" sz="2000" dirty="0" smtClean="0"/>
              <a:t>”</a:t>
            </a:r>
          </a:p>
        </p:txBody>
      </p:sp>
      <p:sp>
        <p:nvSpPr>
          <p:cNvPr id="63503" name="Line 17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" name="Straight Arrow Connector 2"/>
          <p:cNvCxnSpPr>
            <a:stCxn id="63499" idx="3"/>
          </p:cNvCxnSpPr>
          <p:nvPr/>
        </p:nvCxnSpPr>
        <p:spPr bwMode="auto">
          <a:xfrm flipV="1">
            <a:off x="5571392" y="2031023"/>
            <a:ext cx="337039" cy="5063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5521569" y="3112477"/>
            <a:ext cx="378069" cy="80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5644662" y="4583723"/>
            <a:ext cx="337039" cy="5063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2262554" y="4079631"/>
            <a:ext cx="216877" cy="32026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999265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5" name="Line 17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325" r="10160" b="5342"/>
          <a:stretch/>
        </p:blipFill>
        <p:spPr>
          <a:xfrm>
            <a:off x="341436" y="1362807"/>
            <a:ext cx="2320407" cy="3736729"/>
          </a:xfrm>
          <a:prstGeom prst="rect">
            <a:avLst/>
          </a:prstGeom>
        </p:spPr>
      </p:pic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-109538" y="57785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graphicFrame>
        <p:nvGraphicFramePr>
          <p:cNvPr id="6451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976555"/>
              </p:ext>
            </p:extLst>
          </p:nvPr>
        </p:nvGraphicFramePr>
        <p:xfrm>
          <a:off x="6462346" y="1124810"/>
          <a:ext cx="2224453" cy="106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r:id="rId5" imgW="2514286" imgH="1238423" progId="Paint.Picture">
                  <p:embed/>
                </p:oleObj>
              </mc:Choice>
              <mc:Fallback>
                <p:oleObj r:id="rId5" imgW="2514286" imgH="123842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2346" y="1124810"/>
                        <a:ext cx="2224453" cy="106100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145997"/>
              </p:ext>
            </p:extLst>
          </p:nvPr>
        </p:nvGraphicFramePr>
        <p:xfrm>
          <a:off x="6444762" y="2720246"/>
          <a:ext cx="2242038" cy="1068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r:id="rId7" imgW="2514286" imgH="1238423" progId="Paint.Picture">
                  <p:embed/>
                </p:oleObj>
              </mc:Choice>
              <mc:Fallback>
                <p:oleObj r:id="rId7" imgW="2514286" imgH="123842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762" y="2720246"/>
                        <a:ext cx="2242038" cy="1068164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Rectangle 8"/>
          <p:cNvSpPr>
            <a:spLocks noChangeArrowheads="1"/>
          </p:cNvSpPr>
          <p:nvPr/>
        </p:nvSpPr>
        <p:spPr bwMode="auto">
          <a:xfrm>
            <a:off x="3124200" y="18716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64520" name="Rectangle 11"/>
          <p:cNvSpPr>
            <a:spLocks noChangeArrowheads="1"/>
          </p:cNvSpPr>
          <p:nvPr/>
        </p:nvSpPr>
        <p:spPr bwMode="auto">
          <a:xfrm>
            <a:off x="3044825" y="1289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64521" name="Text Box 12"/>
          <p:cNvSpPr txBox="1">
            <a:spLocks noChangeArrowheads="1"/>
          </p:cNvSpPr>
          <p:nvPr/>
        </p:nvSpPr>
        <p:spPr bwMode="auto">
          <a:xfrm>
            <a:off x="4018086" y="1184764"/>
            <a:ext cx="1966546" cy="984885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square"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en-GB" sz="1600" i="1" dirty="0">
                <a:solidFill>
                  <a:schemeClr val="bg1"/>
                </a:solidFill>
                <a:cs typeface="Arial" charset="0"/>
              </a:rPr>
              <a:t>Choose ZERO or CAL and apply gas </a:t>
            </a:r>
            <a:br>
              <a:rPr lang="en-GB" sz="1600" i="1" dirty="0">
                <a:solidFill>
                  <a:schemeClr val="bg1"/>
                </a:solidFill>
                <a:cs typeface="Arial" charset="0"/>
              </a:rPr>
            </a:br>
            <a:r>
              <a:rPr lang="en-GB" sz="1600" i="1" dirty="0">
                <a:solidFill>
                  <a:schemeClr val="bg1"/>
                </a:solidFill>
                <a:cs typeface="Arial" charset="0"/>
              </a:rPr>
              <a:t>(if calibrating), e.g. an H</a:t>
            </a:r>
            <a:r>
              <a:rPr lang="en-GB" sz="1600" i="1" baseline="-30000" dirty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GB" sz="1600" i="1" dirty="0">
                <a:solidFill>
                  <a:schemeClr val="bg1"/>
                </a:solidFill>
                <a:cs typeface="Arial" charset="0"/>
              </a:rPr>
              <a:t>S/CO mix.</a:t>
            </a:r>
            <a:r>
              <a:rPr lang="de-DE" sz="1600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4522" name="Text Box 13"/>
          <p:cNvSpPr txBox="1">
            <a:spLocks noChangeArrowheads="1"/>
          </p:cNvSpPr>
          <p:nvPr/>
        </p:nvSpPr>
        <p:spPr bwMode="auto">
          <a:xfrm>
            <a:off x="4217377" y="2984134"/>
            <a:ext cx="1828800" cy="488950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en-GB" sz="1600" i="1" dirty="0">
                <a:solidFill>
                  <a:schemeClr val="bg1"/>
                </a:solidFill>
                <a:cs typeface="Arial" charset="0"/>
              </a:rPr>
              <a:t>Adjustment is automatic</a:t>
            </a:r>
            <a:endParaRPr lang="de-DE" sz="1600" i="1" dirty="0">
              <a:solidFill>
                <a:schemeClr val="bg1"/>
              </a:solidFill>
            </a:endParaRPr>
          </a:p>
        </p:txBody>
      </p:sp>
      <p:sp>
        <p:nvSpPr>
          <p:cNvPr id="64523" name="Text Box 14"/>
          <p:cNvSpPr txBox="1">
            <a:spLocks noChangeArrowheads="1"/>
          </p:cNvSpPr>
          <p:nvPr/>
        </p:nvSpPr>
        <p:spPr bwMode="auto">
          <a:xfrm>
            <a:off x="4281854" y="4341691"/>
            <a:ext cx="1670541" cy="1231106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square"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en-GB" sz="1600" i="1" dirty="0">
                <a:solidFill>
                  <a:schemeClr val="bg1"/>
                </a:solidFill>
                <a:cs typeface="Arial" charset="0"/>
              </a:rPr>
              <a:t>Display shows when </a:t>
            </a:r>
            <a:r>
              <a:rPr lang="en-GB" sz="1600" i="1" dirty="0" err="1" smtClean="0">
                <a:solidFill>
                  <a:schemeClr val="bg1"/>
                </a:solidFill>
                <a:cs typeface="Arial" charset="0"/>
              </a:rPr>
              <a:t>AutoCal</a:t>
            </a:r>
            <a:r>
              <a:rPr lang="en-GB" sz="1600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GB" sz="1600" i="1" dirty="0">
                <a:solidFill>
                  <a:schemeClr val="bg1"/>
                </a:solidFill>
                <a:cs typeface="Arial" charset="0"/>
              </a:rPr>
              <a:t>adjust has been successfully completed</a:t>
            </a:r>
            <a:r>
              <a:rPr lang="de-DE" sz="1600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4524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1719263" y="-34925"/>
            <a:ext cx="6878637" cy="949325"/>
          </a:xfrm>
        </p:spPr>
        <p:txBody>
          <a:bodyPr/>
          <a:lstStyle/>
          <a:p>
            <a:r>
              <a:rPr lang="en-US" sz="2000" dirty="0" smtClean="0"/>
              <a:t>Can also enter “</a:t>
            </a:r>
            <a:r>
              <a:rPr lang="en-US" sz="2000" dirty="0" err="1" smtClean="0"/>
              <a:t>AutoCal</a:t>
            </a:r>
            <a:r>
              <a:rPr lang="en-US" sz="2000" dirty="0" smtClean="0"/>
              <a:t>” mode by pushing “Reset” and “Zoom” buttons at same time </a:t>
            </a:r>
          </a:p>
        </p:txBody>
      </p:sp>
      <p:cxnSp>
        <p:nvCxnSpPr>
          <p:cNvPr id="64533" name="Straight Arrow Connector 2"/>
          <p:cNvCxnSpPr>
            <a:cxnSpLocks noChangeShapeType="1"/>
          </p:cNvCxnSpPr>
          <p:nvPr/>
        </p:nvCxnSpPr>
        <p:spPr bwMode="auto">
          <a:xfrm>
            <a:off x="1890347" y="2690446"/>
            <a:ext cx="272561" cy="1169377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5964116" y="4698024"/>
            <a:ext cx="378069" cy="80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>
            <a:stCxn id="64522" idx="3"/>
          </p:cNvCxnSpPr>
          <p:nvPr/>
        </p:nvCxnSpPr>
        <p:spPr bwMode="auto">
          <a:xfrm flipV="1">
            <a:off x="6046177" y="2995247"/>
            <a:ext cx="351692" cy="23336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5987561" y="1573823"/>
            <a:ext cx="228601" cy="7114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2" t="27828" r="40363" b="60385"/>
          <a:stretch/>
        </p:blipFill>
        <p:spPr bwMode="auto">
          <a:xfrm>
            <a:off x="6435970" y="4343005"/>
            <a:ext cx="2233246" cy="109217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9" name="Straight Arrow Connector 2"/>
          <p:cNvCxnSpPr>
            <a:cxnSpLocks noChangeShapeType="1"/>
          </p:cNvCxnSpPr>
          <p:nvPr/>
        </p:nvCxnSpPr>
        <p:spPr bwMode="auto">
          <a:xfrm>
            <a:off x="2329962" y="2584938"/>
            <a:ext cx="256442" cy="1071932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9" name="Text Box 10"/>
          <p:cNvSpPr txBox="1">
            <a:spLocks noChangeArrowheads="1"/>
          </p:cNvSpPr>
          <p:nvPr/>
        </p:nvSpPr>
        <p:spPr bwMode="auto">
          <a:xfrm>
            <a:off x="1620714" y="3639285"/>
            <a:ext cx="2265487" cy="1415772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square" lIns="0" tIns="91440" bIns="9144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2880" algn="l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GB" sz="1600" i="1" dirty="0">
                <a:solidFill>
                  <a:schemeClr val="bg1"/>
                </a:solidFill>
                <a:cs typeface="Arial" charset="0"/>
              </a:rPr>
              <a:t>Push “Reset” and “Zoom” at same time; instrument automatically enters </a:t>
            </a:r>
            <a:r>
              <a:rPr lang="en-GB" sz="1600" i="1" dirty="0" smtClean="0">
                <a:solidFill>
                  <a:schemeClr val="bg1"/>
                </a:solidFill>
                <a:cs typeface="Arial" charset="0"/>
              </a:rPr>
              <a:t>“</a:t>
            </a:r>
            <a:r>
              <a:rPr lang="en-GB" sz="1600" i="1" dirty="0" err="1" smtClean="0">
                <a:solidFill>
                  <a:schemeClr val="bg1"/>
                </a:solidFill>
                <a:cs typeface="Arial" charset="0"/>
              </a:rPr>
              <a:t>AutoCal</a:t>
            </a:r>
            <a:r>
              <a:rPr lang="en-GB" sz="1600" i="1" dirty="0" smtClean="0">
                <a:solidFill>
                  <a:schemeClr val="bg1"/>
                </a:solidFill>
                <a:cs typeface="Arial" charset="0"/>
              </a:rPr>
              <a:t>” </a:t>
            </a:r>
            <a:r>
              <a:rPr lang="en-GB" sz="1600" i="1" dirty="0">
                <a:solidFill>
                  <a:schemeClr val="bg1"/>
                </a:solidFill>
                <a:cs typeface="Arial" charset="0"/>
              </a:rPr>
              <a:t>menu</a:t>
            </a:r>
            <a:r>
              <a:rPr lang="de-DE" sz="1600" i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7677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31884"/>
            <a:ext cx="4325815" cy="812800"/>
          </a:xfrm>
        </p:spPr>
        <p:txBody>
          <a:bodyPr/>
          <a:lstStyle/>
          <a:p>
            <a:r>
              <a:rPr lang="en-US" sz="2400" dirty="0" smtClean="0"/>
              <a:t>Calibration gas concentrations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5013" y="1216025"/>
            <a:ext cx="4813300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smtClean="0"/>
              <a:t>Best to use the default cal gas concentrations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smtClean="0"/>
              <a:t>Default GfG concentrations used to calibrate instrument: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smtClean="0"/>
              <a:t>200 ppm CO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smtClean="0"/>
              <a:t>20 ppm H</a:t>
            </a:r>
            <a:r>
              <a:rPr lang="en-US" sz="1800" baseline="-25000" smtClean="0"/>
              <a:t>2</a:t>
            </a:r>
            <a:r>
              <a:rPr lang="en-US" sz="1800" smtClean="0"/>
              <a:t>S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smtClean="0"/>
              <a:t>50% LEL methane (CH</a:t>
            </a:r>
            <a:r>
              <a:rPr lang="en-US" sz="1800" baseline="-25000" smtClean="0"/>
              <a:t>4</a:t>
            </a:r>
            <a:r>
              <a:rPr lang="en-US" sz="1800" smtClean="0"/>
              <a:t>)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smtClean="0"/>
              <a:t>If you use different concentrations you must change instrument settings!</a:t>
            </a:r>
          </a:p>
        </p:txBody>
      </p:sp>
      <p:sp>
        <p:nvSpPr>
          <p:cNvPr id="65540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102" y="-1055077"/>
            <a:ext cx="3092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27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2"/>
          <p:cNvSpPr>
            <a:spLocks noGrp="1" noChangeArrowheads="1"/>
          </p:cNvSpPr>
          <p:nvPr>
            <p:ph type="title"/>
          </p:nvPr>
        </p:nvSpPr>
        <p:spPr>
          <a:xfrm>
            <a:off x="1969476" y="104409"/>
            <a:ext cx="4168287" cy="812800"/>
          </a:xfrm>
        </p:spPr>
        <p:txBody>
          <a:bodyPr/>
          <a:lstStyle/>
          <a:p>
            <a:r>
              <a:rPr lang="en-US" sz="2000" dirty="0" smtClean="0"/>
              <a:t>What should you do if you fail </a:t>
            </a:r>
            <a:r>
              <a:rPr lang="en-US" sz="2000" dirty="0" err="1" smtClean="0"/>
              <a:t>AutoCal</a:t>
            </a:r>
            <a:r>
              <a:rPr lang="en-US" sz="2000" dirty="0" smtClean="0"/>
              <a:t> adjustment?</a:t>
            </a:r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9886" y="1080599"/>
            <a:ext cx="5237163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err="1" smtClean="0">
                <a:cs typeface="Arial" charset="0"/>
              </a:rPr>
              <a:t>AutoCal</a:t>
            </a:r>
            <a:r>
              <a:rPr lang="en-US" sz="1600" dirty="0" smtClean="0">
                <a:cs typeface="Arial" charset="0"/>
              </a:rPr>
              <a:t> adjusts all of the sensors that can be adjusted based on the calibration gas being used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>
                <a:cs typeface="Arial" charset="0"/>
              </a:rPr>
              <a:t>The display will show an “Error” for any sensors that were not successfully adjusted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>
                <a:cs typeface="Arial" charset="0"/>
              </a:rPr>
              <a:t>The most common reasons for failing </a:t>
            </a:r>
            <a:r>
              <a:rPr lang="en-US" sz="1600" dirty="0" err="1" smtClean="0">
                <a:cs typeface="Arial" charset="0"/>
              </a:rPr>
              <a:t>AutoCal</a:t>
            </a:r>
            <a:r>
              <a:rPr lang="en-US" sz="1600" dirty="0" smtClean="0">
                <a:cs typeface="Arial" charset="0"/>
              </a:rPr>
              <a:t> adjustment are: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>
                <a:cs typeface="Arial" charset="0"/>
              </a:rPr>
              <a:t>Forgetting to attach the </a:t>
            </a:r>
            <a:r>
              <a:rPr lang="en-US" sz="1600" dirty="0" err="1" smtClean="0">
                <a:cs typeface="Arial" charset="0"/>
              </a:rPr>
              <a:t>cal</a:t>
            </a:r>
            <a:r>
              <a:rPr lang="en-US" sz="1600" dirty="0" smtClean="0">
                <a:cs typeface="Arial" charset="0"/>
              </a:rPr>
              <a:t> adapter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>
                <a:cs typeface="Arial" charset="0"/>
              </a:rPr>
              <a:t>Forgetting to turn on the flow of gas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>
                <a:cs typeface="Arial" charset="0"/>
              </a:rPr>
              <a:t>Empty calibration gas cylinder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>
                <a:cs typeface="Arial" charset="0"/>
              </a:rPr>
              <a:t>Wrong cylinder / wrong concentration(s) in calibration gas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>
                <a:cs typeface="Arial" charset="0"/>
              </a:rPr>
              <a:t>Gas has expired dating and is no longer usable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>
                <a:cs typeface="Arial" charset="0"/>
              </a:rPr>
              <a:t>Before giving up, check the gas and fittings and try again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endParaRPr lang="en-US" sz="1600" dirty="0" smtClean="0">
              <a:cs typeface="Arial" charset="0"/>
            </a:endParaRPr>
          </a:p>
        </p:txBody>
      </p:sp>
      <p:pic>
        <p:nvPicPr>
          <p:cNvPr id="104463" name="Picture 19" descr="IMG_4438 outlin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742" y="4035914"/>
            <a:ext cx="3059112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554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3" t="27693" r="40402" b="60256"/>
          <a:stretch/>
        </p:blipFill>
        <p:spPr bwMode="auto">
          <a:xfrm>
            <a:off x="6427176" y="2795954"/>
            <a:ext cx="2280481" cy="113420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0081070"/>
              </p:ext>
            </p:extLst>
          </p:nvPr>
        </p:nvGraphicFramePr>
        <p:xfrm>
          <a:off x="6462346" y="227995"/>
          <a:ext cx="2224453" cy="106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r:id="rId6" imgW="2514286" imgH="1238423" progId="Paint.Picture">
                  <p:embed/>
                </p:oleObj>
              </mc:Choice>
              <mc:Fallback>
                <p:oleObj r:id="rId6" imgW="2514286" imgH="123842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2346" y="227995"/>
                        <a:ext cx="2224453" cy="106100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6961488"/>
              </p:ext>
            </p:extLst>
          </p:nvPr>
        </p:nvGraphicFramePr>
        <p:xfrm>
          <a:off x="6435970" y="1506907"/>
          <a:ext cx="2242038" cy="1068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r:id="rId8" imgW="2514286" imgH="1238423" progId="Paint.Picture">
                  <p:embed/>
                </p:oleObj>
              </mc:Choice>
              <mc:Fallback>
                <p:oleObj r:id="rId8" imgW="2514286" imgH="123842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5970" y="1506907"/>
                        <a:ext cx="2242038" cy="1068164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875964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2"/>
          <p:cNvSpPr>
            <a:spLocks noGrp="1" noChangeArrowheads="1"/>
          </p:cNvSpPr>
          <p:nvPr>
            <p:ph type="title"/>
          </p:nvPr>
        </p:nvSpPr>
        <p:spPr>
          <a:xfrm>
            <a:off x="3481753" y="95616"/>
            <a:ext cx="5064369" cy="812800"/>
          </a:xfrm>
        </p:spPr>
        <p:txBody>
          <a:bodyPr/>
          <a:lstStyle/>
          <a:p>
            <a:r>
              <a:rPr lang="en-US" sz="2000" dirty="0" smtClean="0"/>
              <a:t>What if you check the gas and fittings but still fail </a:t>
            </a:r>
            <a:r>
              <a:rPr lang="en-US" sz="2000" dirty="0" err="1" smtClean="0"/>
              <a:t>AutoCal</a:t>
            </a:r>
            <a:r>
              <a:rPr lang="en-US" sz="2000" dirty="0" smtClean="0"/>
              <a:t> adjustment?</a:t>
            </a:r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926" y="1168523"/>
            <a:ext cx="5096851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To avoid  accidentally using  the wrong </a:t>
            </a:r>
            <a:r>
              <a:rPr lang="en-US" sz="1800" dirty="0" err="1" smtClean="0"/>
              <a:t>cal</a:t>
            </a:r>
            <a:r>
              <a:rPr lang="en-US" sz="1800" dirty="0" smtClean="0"/>
              <a:t> gas, or zeroing  the instrument in the presence of contaminants;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err="1" smtClean="0"/>
              <a:t>AutoCal</a:t>
            </a:r>
            <a:r>
              <a:rPr lang="en-US" sz="1800" dirty="0" smtClean="0"/>
              <a:t> has a </a:t>
            </a:r>
            <a:r>
              <a:rPr lang="en-US" sz="1800" dirty="0"/>
              <a:t>maximum permitted </a:t>
            </a:r>
            <a:r>
              <a:rPr lang="en-US" sz="1800" dirty="0" smtClean="0"/>
              <a:t>change in adjustment </a:t>
            </a:r>
            <a:r>
              <a:rPr lang="en-US" sz="1800" dirty="0"/>
              <a:t>between one fresh air zero, or one span calibration and the next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/>
              <a:t>If the change between the zero or span setting exceeds this maximum, the instrument will not properly </a:t>
            </a:r>
            <a:r>
              <a:rPr lang="en-US" sz="1800" dirty="0" smtClean="0"/>
              <a:t>adjust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In this case you will need to perform a single-sensor calibration on the sensor or sensors that have failed to calibrate properly  </a:t>
            </a:r>
            <a:endParaRPr lang="en-US" sz="1800" dirty="0"/>
          </a:p>
        </p:txBody>
      </p:sp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46" y="659422"/>
            <a:ext cx="3992293" cy="552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2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0" t="27692" r="40367" b="60384"/>
          <a:stretch/>
        </p:blipFill>
        <p:spPr bwMode="auto">
          <a:xfrm>
            <a:off x="6312877" y="2497014"/>
            <a:ext cx="2076592" cy="101111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7798777" y="4739054"/>
            <a:ext cx="1345223" cy="211894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798777" y="4739054"/>
            <a:ext cx="1345223" cy="211894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/>
          </p:nvPr>
        </p:nvSpPr>
        <p:spPr>
          <a:xfrm>
            <a:off x="4079630" y="105507"/>
            <a:ext cx="4211515" cy="812800"/>
          </a:xfrm>
        </p:spPr>
        <p:txBody>
          <a:bodyPr/>
          <a:lstStyle/>
          <a:p>
            <a:r>
              <a:rPr lang="en-US" sz="2000" dirty="0" smtClean="0"/>
              <a:t>Single sensor calibration procedure (part 1)</a:t>
            </a:r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0294" y="1133353"/>
            <a:ext cx="5354514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Use single sensor calibration procedure whenever you need to calibrate one sensor at a time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Press and hold “Reset” button to show the “Main Menu” then chose “Service”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For “Security Code” use “1100” as the password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Choose “Sensors”  then select the sensor that you intend to calibrate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600" dirty="0"/>
          </a:p>
        </p:txBody>
      </p:sp>
      <p:pic>
        <p:nvPicPr>
          <p:cNvPr id="10445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3" t="34288" r="54297" b="48959"/>
          <a:stretch>
            <a:fillRect/>
          </a:stretch>
        </p:blipFill>
        <p:spPr bwMode="auto">
          <a:xfrm>
            <a:off x="6366473" y="5213838"/>
            <a:ext cx="2017947" cy="99353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4" t="34114" r="54492" b="48698"/>
          <a:stretch>
            <a:fillRect/>
          </a:stretch>
        </p:blipFill>
        <p:spPr bwMode="auto">
          <a:xfrm>
            <a:off x="6353465" y="3868616"/>
            <a:ext cx="2029055" cy="1037491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9" t="27821" r="40367" b="60384"/>
          <a:stretch/>
        </p:blipFill>
        <p:spPr bwMode="auto">
          <a:xfrm>
            <a:off x="6342320" y="1224632"/>
            <a:ext cx="2036750" cy="98621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>
            <a:endCxn id="22" idx="3"/>
          </p:cNvCxnSpPr>
          <p:nvPr/>
        </p:nvCxnSpPr>
        <p:spPr bwMode="auto">
          <a:xfrm flipV="1">
            <a:off x="5477608" y="3153383"/>
            <a:ext cx="1396449" cy="8910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Oval 12"/>
          <p:cNvSpPr>
            <a:spLocks noChangeArrowheads="1"/>
          </p:cNvSpPr>
          <p:nvPr/>
        </p:nvSpPr>
        <p:spPr bwMode="auto">
          <a:xfrm>
            <a:off x="6697298" y="2725614"/>
            <a:ext cx="1206988" cy="501163"/>
          </a:xfrm>
          <a:prstGeom prst="ellipse">
            <a:avLst/>
          </a:prstGeom>
          <a:noFill/>
          <a:ln w="38100" cmpd="sng" algn="ctr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43202" y="4044463"/>
            <a:ext cx="3217988" cy="1908215"/>
          </a:xfrm>
          <a:prstGeom prst="rect">
            <a:avLst/>
          </a:prstGeom>
          <a:solidFill>
            <a:srgbClr val="FF8585"/>
          </a:solidFill>
          <a:ln w="1905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 wrap="square" lIns="182880" tIns="91440" rIns="182880" bIns="91440" rtlCol="0">
            <a:spAutoFit/>
          </a:bodyPr>
          <a:lstStyle/>
          <a:p>
            <a:pPr algn="l"/>
            <a:r>
              <a:rPr lang="en-US" sz="1600" i="1" dirty="0" smtClean="0">
                <a:solidFill>
                  <a:schemeClr val="bg1"/>
                </a:solidFill>
              </a:rPr>
              <a:t>Make sure to use “1100” as password.  </a:t>
            </a:r>
          </a:p>
          <a:p>
            <a:pPr algn="l"/>
            <a:endParaRPr lang="en-US" sz="1600" i="1" dirty="0">
              <a:solidFill>
                <a:schemeClr val="bg1"/>
              </a:solidFill>
            </a:endParaRPr>
          </a:p>
          <a:p>
            <a:pPr algn="l"/>
            <a:r>
              <a:rPr lang="en-US" sz="1600" i="1" dirty="0" smtClean="0">
                <a:solidFill>
                  <a:schemeClr val="bg1"/>
                </a:solidFill>
              </a:rPr>
              <a:t>“1100” is a special password that allows a wider maximum calibration adjustment window.  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2374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7798777" y="4739054"/>
            <a:ext cx="1345223" cy="211894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798777" y="4739054"/>
            <a:ext cx="1345223" cy="211894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/>
          </p:nvPr>
        </p:nvSpPr>
        <p:spPr>
          <a:xfrm>
            <a:off x="2048607" y="96715"/>
            <a:ext cx="4211515" cy="812800"/>
          </a:xfrm>
        </p:spPr>
        <p:txBody>
          <a:bodyPr/>
          <a:lstStyle/>
          <a:p>
            <a:r>
              <a:rPr lang="en-US" sz="2000" dirty="0" smtClean="0"/>
              <a:t>Single sensor calibration procedure (part 2)</a:t>
            </a:r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0293" y="1133353"/>
            <a:ext cx="5468816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A screen will show the menu choices for the selected sensor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If the sensor needs to be fresh air adjusted choose “Zero”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If the sensor does not need to be fresh air adjusted choose “Calibrate”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600" dirty="0"/>
          </a:p>
        </p:txBody>
      </p:sp>
      <p:pic>
        <p:nvPicPr>
          <p:cNvPr id="1044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3" t="34288" r="54297" b="48959"/>
          <a:stretch>
            <a:fillRect/>
          </a:stretch>
        </p:blipFill>
        <p:spPr bwMode="auto">
          <a:xfrm>
            <a:off x="6576647" y="685798"/>
            <a:ext cx="1886905" cy="929012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7" t="34288" r="54297" b="48959"/>
          <a:stretch>
            <a:fillRect/>
          </a:stretch>
        </p:blipFill>
        <p:spPr bwMode="auto">
          <a:xfrm>
            <a:off x="6568953" y="2079325"/>
            <a:ext cx="1906832" cy="936434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9" descr="IMG_4438 outlin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9" y="4027120"/>
            <a:ext cx="3059112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2734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7798777" y="4739054"/>
            <a:ext cx="1345223" cy="211894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798777" y="4739054"/>
            <a:ext cx="1345223" cy="211894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/>
          </p:nvPr>
        </p:nvSpPr>
        <p:spPr>
          <a:xfrm>
            <a:off x="2048607" y="96715"/>
            <a:ext cx="4211515" cy="812800"/>
          </a:xfrm>
        </p:spPr>
        <p:txBody>
          <a:bodyPr/>
          <a:lstStyle/>
          <a:p>
            <a:r>
              <a:rPr lang="en-US" sz="2000" dirty="0" smtClean="0"/>
              <a:t>Single sensor calibration procedure (part 3)</a:t>
            </a:r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8069" y="1089394"/>
            <a:ext cx="5864469" cy="3728792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To perform a fresh air zero: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Make sure the sensor is exposed to fresh, contaminant free air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Make sure to remove the </a:t>
            </a:r>
            <a:r>
              <a:rPr lang="en-US" sz="1600" dirty="0" err="1" smtClean="0"/>
              <a:t>cal</a:t>
            </a:r>
            <a:r>
              <a:rPr lang="en-US" sz="1600" dirty="0" smtClean="0"/>
              <a:t> adapter if you are using the surrounding air to adjust the sensor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The “Zero” screen will show the current reading 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Press “Start” to begin the fresh air adjustment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An “OK” indicates when the procedure is complete, after which the screen returns to the “Zero” screen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endParaRPr lang="en-US" sz="1600" dirty="0" smtClean="0"/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600" dirty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25256" r="41232" b="62949"/>
          <a:stretch/>
        </p:blipFill>
        <p:spPr bwMode="auto">
          <a:xfrm>
            <a:off x="6787662" y="3923173"/>
            <a:ext cx="1960680" cy="93897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0" t="27692" r="40367" b="60513"/>
          <a:stretch/>
        </p:blipFill>
        <p:spPr bwMode="auto">
          <a:xfrm>
            <a:off x="6814034" y="597877"/>
            <a:ext cx="1971400" cy="94957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0" t="27692" r="40367" b="60384"/>
          <a:stretch/>
        </p:blipFill>
        <p:spPr bwMode="auto">
          <a:xfrm>
            <a:off x="6796450" y="1688131"/>
            <a:ext cx="1968248" cy="95836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4" t="27821" r="40402" b="60384"/>
          <a:stretch/>
        </p:blipFill>
        <p:spPr bwMode="auto">
          <a:xfrm>
            <a:off x="6770077" y="5033627"/>
            <a:ext cx="1987057" cy="96724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3" t="27821" r="40441" b="60384"/>
          <a:stretch/>
        </p:blipFill>
        <p:spPr bwMode="auto">
          <a:xfrm>
            <a:off x="6805245" y="2787168"/>
            <a:ext cx="1966125" cy="94077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8992" y="4800598"/>
            <a:ext cx="3934461" cy="1169551"/>
          </a:xfrm>
          <a:prstGeom prst="rect">
            <a:avLst/>
          </a:prstGeom>
          <a:solidFill>
            <a:srgbClr val="FF8585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 wrap="square" lIns="182880" tIns="91440" rIns="182880" bIns="91440" rtlCol="0">
            <a:spAutoFit/>
          </a:bodyPr>
          <a:lstStyle/>
          <a:p>
            <a:pPr algn="l"/>
            <a:r>
              <a:rPr lang="en-US" sz="1600" i="1" dirty="0" smtClean="0">
                <a:solidFill>
                  <a:schemeClr val="bg1"/>
                </a:solidFill>
              </a:rPr>
              <a:t>You MUST save the results of the fresh air or calibration adjustment or they will not be saved to the instrument’s memory!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992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7798777" y="4739054"/>
            <a:ext cx="1345223" cy="211894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798777" y="4739054"/>
            <a:ext cx="1345223" cy="211894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/>
          </p:nvPr>
        </p:nvSpPr>
        <p:spPr>
          <a:xfrm>
            <a:off x="2048607" y="96715"/>
            <a:ext cx="4211515" cy="812800"/>
          </a:xfrm>
        </p:spPr>
        <p:txBody>
          <a:bodyPr/>
          <a:lstStyle/>
          <a:p>
            <a:r>
              <a:rPr lang="en-US" sz="2000" dirty="0" smtClean="0"/>
              <a:t>Saving single-sensor “Zero” and “Calibration” results (part 4)</a:t>
            </a:r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4784" y="1221279"/>
            <a:ext cx="5864469" cy="3728792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If you do not deliberately save the results, after a few minutes the instrument will return to normal operation and the results </a:t>
            </a:r>
            <a:r>
              <a:rPr lang="en-US" sz="1600" u="sng" dirty="0" smtClean="0"/>
              <a:t>will not be saved</a:t>
            </a:r>
            <a:r>
              <a:rPr lang="en-US" sz="1600" dirty="0" smtClean="0"/>
              <a:t>!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Press </a:t>
            </a:r>
            <a:r>
              <a:rPr lang="en-US" sz="1600" dirty="0"/>
              <a:t>“Exit</a:t>
            </a:r>
            <a:r>
              <a:rPr lang="en-US" sz="1600" dirty="0" smtClean="0"/>
              <a:t>” to save the results and return to normal operation</a:t>
            </a:r>
            <a:endParaRPr lang="en-US" sz="1600" dirty="0"/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Each time you press “Exit” you move up one level in the instrument program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The final screen will ask whether you want to “Save new adjustment?”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Press “Yes” to update the instrument memory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600" dirty="0" smtClean="0"/>
          </a:p>
          <a:p>
            <a:pPr lvl="1">
              <a:spcBef>
                <a:spcPct val="0"/>
              </a:spcBef>
              <a:spcAft>
                <a:spcPts val="1800"/>
              </a:spcAft>
            </a:pPr>
            <a:endParaRPr lang="en-US" sz="1600" dirty="0" smtClean="0"/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600" dirty="0"/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4" t="27821" r="40402" b="60384"/>
          <a:stretch/>
        </p:blipFill>
        <p:spPr bwMode="auto">
          <a:xfrm>
            <a:off x="6849208" y="404446"/>
            <a:ext cx="1941987" cy="104202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0" t="27692" r="40367" b="60513"/>
          <a:stretch/>
        </p:blipFill>
        <p:spPr bwMode="auto">
          <a:xfrm>
            <a:off x="6840414" y="1644160"/>
            <a:ext cx="1969477" cy="94865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3" t="34288" r="54297" b="48959"/>
          <a:stretch>
            <a:fillRect/>
          </a:stretch>
        </p:blipFill>
        <p:spPr bwMode="auto">
          <a:xfrm>
            <a:off x="6831623" y="2787159"/>
            <a:ext cx="1982237" cy="975948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4" t="34409" r="54492" b="48698"/>
          <a:stretch/>
        </p:blipFill>
        <p:spPr bwMode="auto">
          <a:xfrm>
            <a:off x="6831622" y="3965331"/>
            <a:ext cx="1978269" cy="1009149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6" t="30384" r="39738" b="57949"/>
          <a:stretch/>
        </p:blipFill>
        <p:spPr bwMode="auto">
          <a:xfrm>
            <a:off x="6814037" y="5165243"/>
            <a:ext cx="1987063" cy="96299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5766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250" y="546646"/>
            <a:ext cx="2861953" cy="1143000"/>
          </a:xfrm>
          <a:noFill/>
        </p:spPr>
        <p:txBody>
          <a:bodyPr anchor="ctr"/>
          <a:lstStyle/>
          <a:p>
            <a:r>
              <a:rPr lang="en-US" sz="2000" dirty="0" smtClean="0"/>
              <a:t>Ceiling Limit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6340" y="1558802"/>
            <a:ext cx="3829400" cy="4508500"/>
          </a:xfrm>
          <a:noFill/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85000"/>
              </a:spcAft>
            </a:pPr>
            <a:r>
              <a:rPr lang="en-US" sz="1800" dirty="0" smtClean="0"/>
              <a:t>Ceiling is the maximum concentration to which an unprotected worker may be exposed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85000"/>
              </a:spcAft>
            </a:pPr>
            <a:r>
              <a:rPr lang="en-US" sz="1800" dirty="0" smtClean="0"/>
              <a:t>Ceiling concentration should never be exceeded even for an instant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85000"/>
              </a:spcAft>
            </a:pPr>
            <a:r>
              <a:rPr lang="en-US" sz="1800" dirty="0" smtClean="0"/>
              <a:t>The “Low Peak” and “High Peak” alarms in the G460 are activated whenever the concentration exceeds the alarm setting for even a moment</a:t>
            </a:r>
          </a:p>
        </p:txBody>
      </p:sp>
      <p:sp>
        <p:nvSpPr>
          <p:cNvPr id="197636" name="Line 53"/>
          <p:cNvSpPr>
            <a:spLocks noChangeShapeType="1"/>
          </p:cNvSpPr>
          <p:nvPr/>
        </p:nvSpPr>
        <p:spPr bwMode="auto">
          <a:xfrm flipV="1">
            <a:off x="0" y="1422751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158339" y="217722"/>
            <a:ext cx="4583876" cy="3051950"/>
            <a:chOff x="1921152" y="3954489"/>
            <a:chExt cx="4764665" cy="3138592"/>
          </a:xfrm>
        </p:grpSpPr>
        <p:sp>
          <p:nvSpPr>
            <p:cNvPr id="6" name="Rectangle 5"/>
            <p:cNvSpPr/>
            <p:nvPr/>
          </p:nvSpPr>
          <p:spPr bwMode="auto">
            <a:xfrm>
              <a:off x="1921152" y="3954489"/>
              <a:ext cx="4726379" cy="3087585"/>
            </a:xfrm>
            <a:prstGeom prst="rect">
              <a:avLst/>
            </a:prstGeom>
            <a:solidFill>
              <a:srgbClr val="FFF7F3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1600" dir="2700000" algn="ctr" rotWithShape="0">
                <a:schemeClr val="bg1">
                  <a:lumMod val="50000"/>
                  <a:lumOff val="50000"/>
                </a:schemeClr>
              </a:outerShd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282" y="4070689"/>
              <a:ext cx="4586535" cy="3022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664820"/>
            <a:ext cx="4735290" cy="38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1561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7798777" y="4739054"/>
            <a:ext cx="1345223" cy="211894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798777" y="4739054"/>
            <a:ext cx="1345223" cy="211894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/>
          </p:nvPr>
        </p:nvSpPr>
        <p:spPr>
          <a:xfrm>
            <a:off x="2048607" y="96715"/>
            <a:ext cx="4211515" cy="812800"/>
          </a:xfrm>
        </p:spPr>
        <p:txBody>
          <a:bodyPr/>
          <a:lstStyle/>
          <a:p>
            <a:r>
              <a:rPr lang="en-US" sz="2000" dirty="0" smtClean="0"/>
              <a:t>Single sensor calibration procedure (part 5)</a:t>
            </a:r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670" y="1071807"/>
            <a:ext cx="5231422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/>
              <a:t>To perform a </a:t>
            </a:r>
            <a:r>
              <a:rPr lang="en-US" sz="1600" dirty="0" smtClean="0"/>
              <a:t>span Calibration:</a:t>
            </a:r>
            <a:endParaRPr lang="en-US" sz="1600" dirty="0"/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Choose the sensor to be calibrated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Choose “Calibrate” from the menu 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Make sure the calibration adapter, calibration gas and regulator are attached to the instrument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The “Span” calibration screen shows the “</a:t>
            </a:r>
            <a:r>
              <a:rPr lang="en-US" sz="1600" dirty="0" err="1" smtClean="0"/>
              <a:t>CalGas</a:t>
            </a:r>
            <a:r>
              <a:rPr lang="en-US" sz="1600" dirty="0" smtClean="0"/>
              <a:t>” concentration that the instrument will use to adjust the sensor 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Verify the concentration of gas in the cylinder matches the “</a:t>
            </a:r>
            <a:r>
              <a:rPr lang="en-US" sz="1600" dirty="0" err="1" smtClean="0"/>
              <a:t>CalGas</a:t>
            </a:r>
            <a:r>
              <a:rPr lang="en-US" sz="1600" dirty="0" smtClean="0"/>
              <a:t>” value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If needed, you can adjust the “</a:t>
            </a:r>
            <a:r>
              <a:rPr lang="en-US" sz="1600" dirty="0" err="1" smtClean="0"/>
              <a:t>CalGas</a:t>
            </a:r>
            <a:r>
              <a:rPr lang="en-US" sz="1600" dirty="0" smtClean="0"/>
              <a:t>” value by selecting “Gas” then using the arrow (↑↑ or ↓↓) buttons to change the concentration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Press “Exit” after you finish adjusting the “</a:t>
            </a:r>
            <a:r>
              <a:rPr lang="en-US" sz="1600" dirty="0" err="1" smtClean="0"/>
              <a:t>CalGas</a:t>
            </a:r>
            <a:r>
              <a:rPr lang="en-US" sz="1600" dirty="0" smtClean="0"/>
              <a:t>” concentration</a:t>
            </a:r>
            <a:endParaRPr lang="en-US" sz="1600" dirty="0"/>
          </a:p>
        </p:txBody>
      </p:sp>
      <p:pic>
        <p:nvPicPr>
          <p:cNvPr id="10445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7" t="34288" r="54297" b="48959"/>
          <a:stretch>
            <a:fillRect/>
          </a:stretch>
        </p:blipFill>
        <p:spPr bwMode="auto">
          <a:xfrm>
            <a:off x="6400799" y="2052946"/>
            <a:ext cx="2162909" cy="1033153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3" t="34288" r="54297" b="48959"/>
          <a:stretch>
            <a:fillRect/>
          </a:stretch>
        </p:blipFill>
        <p:spPr bwMode="auto">
          <a:xfrm>
            <a:off x="6374424" y="712175"/>
            <a:ext cx="2180492" cy="1063869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4" t="32564" r="29861" b="55770"/>
          <a:stretch/>
        </p:blipFill>
        <p:spPr bwMode="auto">
          <a:xfrm>
            <a:off x="6383211" y="3402621"/>
            <a:ext cx="2189287" cy="1028699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0" t="32393" r="29834" b="55684"/>
          <a:stretch/>
        </p:blipFill>
        <p:spPr bwMode="auto">
          <a:xfrm>
            <a:off x="6383216" y="4765430"/>
            <a:ext cx="2206868" cy="103749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7602908" y="3525715"/>
            <a:ext cx="477224" cy="439614"/>
          </a:xfrm>
          <a:prstGeom prst="ellipse">
            <a:avLst/>
          </a:prstGeom>
          <a:noFill/>
          <a:ln w="38100" cmpd="sng" algn="ctr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588254" y="4917830"/>
            <a:ext cx="477224" cy="439614"/>
          </a:xfrm>
          <a:prstGeom prst="ellipse">
            <a:avLst/>
          </a:prstGeom>
          <a:noFill/>
          <a:ln w="38100" cmpd="sng" algn="ctr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" name="Straight Connector 3"/>
          <p:cNvCxnSpPr>
            <a:endCxn id="13" idx="2"/>
          </p:cNvCxnSpPr>
          <p:nvPr/>
        </p:nvCxnSpPr>
        <p:spPr bwMode="auto">
          <a:xfrm flipV="1">
            <a:off x="5460023" y="3745522"/>
            <a:ext cx="2142885" cy="4220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>
            <a:endCxn id="18" idx="2"/>
          </p:cNvCxnSpPr>
          <p:nvPr/>
        </p:nvCxnSpPr>
        <p:spPr bwMode="auto">
          <a:xfrm>
            <a:off x="5424854" y="4923692"/>
            <a:ext cx="2163400" cy="21394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559167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7798777" y="4739054"/>
            <a:ext cx="1345223" cy="211894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471138" y="4739054"/>
            <a:ext cx="2672862" cy="211894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/>
          </p:nvPr>
        </p:nvSpPr>
        <p:spPr>
          <a:xfrm>
            <a:off x="2048607" y="96715"/>
            <a:ext cx="4211515" cy="812800"/>
          </a:xfrm>
        </p:spPr>
        <p:txBody>
          <a:bodyPr/>
          <a:lstStyle/>
          <a:p>
            <a:r>
              <a:rPr lang="en-US" sz="2000" dirty="0" smtClean="0"/>
              <a:t>Single sensor calibration procedure (part 6)</a:t>
            </a:r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6184" y="1071807"/>
            <a:ext cx="5917224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/>
              <a:t>To perform a </a:t>
            </a:r>
            <a:r>
              <a:rPr lang="en-US" sz="1600" dirty="0" smtClean="0"/>
              <a:t>span Calibration:</a:t>
            </a:r>
            <a:endParaRPr lang="en-US" sz="1600" dirty="0"/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The “Readout” shows the current sensor reading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Open the regulator valve to begin flowing gas to the sensor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The “Readout” number will begin to rise as the sensor is responds to the gas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Press “Start” to begin the calibration adjustment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The “Span” calibration screen will show an hour-glass icon while the sensor is being adjusted, then an “OK” message when the adjustment is complete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Press “Exit” to return the instrument to normal operation.  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Remember to “Save” the new adjustment or the results of the calibration will not be updated to the instrument memory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endParaRPr lang="en-US" sz="1600" dirty="0" smtClean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25256" r="41232" b="62949"/>
          <a:stretch/>
        </p:blipFill>
        <p:spPr bwMode="auto">
          <a:xfrm>
            <a:off x="6822830" y="3569696"/>
            <a:ext cx="1846385" cy="83525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0" t="32436" r="29786" b="55769"/>
          <a:stretch/>
        </p:blipFill>
        <p:spPr bwMode="auto">
          <a:xfrm>
            <a:off x="6849208" y="492371"/>
            <a:ext cx="1811215" cy="877009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7866678" y="413237"/>
            <a:ext cx="477224" cy="439614"/>
          </a:xfrm>
          <a:prstGeom prst="ellipse">
            <a:avLst/>
          </a:prstGeom>
          <a:noFill/>
          <a:ln w="38100" cmpd="sng" algn="ctr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" name="Straight Connector 3"/>
          <p:cNvCxnSpPr>
            <a:endCxn id="13" idx="2"/>
          </p:cNvCxnSpPr>
          <p:nvPr/>
        </p:nvCxnSpPr>
        <p:spPr bwMode="auto">
          <a:xfrm flipV="1">
            <a:off x="5943600" y="633044"/>
            <a:ext cx="1923078" cy="11078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758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6" t="32275" r="29820" b="55770"/>
          <a:stretch/>
        </p:blipFill>
        <p:spPr bwMode="auto">
          <a:xfrm>
            <a:off x="6840416" y="2549781"/>
            <a:ext cx="1837592" cy="88801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5" t="32468" r="29821" b="55770"/>
          <a:stretch/>
        </p:blipFill>
        <p:spPr bwMode="auto">
          <a:xfrm>
            <a:off x="6840416" y="1521075"/>
            <a:ext cx="1828799" cy="89317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Straight Connector 20"/>
          <p:cNvCxnSpPr>
            <a:endCxn id="18" idx="2"/>
          </p:cNvCxnSpPr>
          <p:nvPr/>
        </p:nvCxnSpPr>
        <p:spPr bwMode="auto">
          <a:xfrm flipV="1">
            <a:off x="5873262" y="1691056"/>
            <a:ext cx="1934799" cy="11664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08061" y="1471249"/>
            <a:ext cx="477224" cy="439614"/>
          </a:xfrm>
          <a:prstGeom prst="ellipse">
            <a:avLst/>
          </a:prstGeom>
          <a:noFill/>
          <a:ln w="38100" cmpd="sng" algn="ctr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759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3" t="32436" r="29821" b="55769"/>
          <a:stretch/>
        </p:blipFill>
        <p:spPr bwMode="auto">
          <a:xfrm>
            <a:off x="6805248" y="4545627"/>
            <a:ext cx="1863967" cy="88802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6" t="30384" r="39738" b="57949"/>
          <a:stretch/>
        </p:blipFill>
        <p:spPr bwMode="auto">
          <a:xfrm>
            <a:off x="6814037" y="5602952"/>
            <a:ext cx="1863971" cy="90334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7934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0" y="0"/>
            <a:ext cx="9144000" cy="5965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7" name="Rectangle 2"/>
          <p:cNvSpPr>
            <a:spLocks noChangeArrowheads="1"/>
          </p:cNvSpPr>
          <p:nvPr/>
        </p:nvSpPr>
        <p:spPr bwMode="auto">
          <a:xfrm>
            <a:off x="-133350" y="149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67588" name="Rectangle 3"/>
          <p:cNvSpPr>
            <a:spLocks noChangeArrowheads="1"/>
          </p:cNvSpPr>
          <p:nvPr/>
        </p:nvSpPr>
        <p:spPr bwMode="auto">
          <a:xfrm>
            <a:off x="1690688" y="1190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67589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294063" y="1157288"/>
            <a:ext cx="5051425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Standalone operation:</a:t>
            </a:r>
          </a:p>
          <a:p>
            <a:pPr lvl="2"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No computer required!	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Docking station controlled by  instrument’s control buttons:</a:t>
            </a:r>
          </a:p>
          <a:p>
            <a:pPr lvl="2"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Push  "Test" for Bump Test</a:t>
            </a:r>
          </a:p>
          <a:p>
            <a:pPr lvl="2"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Push "Cal" for Auto Cal</a:t>
            </a:r>
          </a:p>
          <a:p>
            <a:pPr lvl="2"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Push "Cancel" to charge only</a:t>
            </a:r>
          </a:p>
        </p:txBody>
      </p:sp>
      <p:pic>
        <p:nvPicPr>
          <p:cNvPr id="67591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160338"/>
            <a:ext cx="6479398" cy="647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Rectangle 4"/>
          <p:cNvSpPr>
            <a:spLocks noGrp="1" noChangeArrowheads="1"/>
          </p:cNvSpPr>
          <p:nvPr>
            <p:ph type="title"/>
          </p:nvPr>
        </p:nvSpPr>
        <p:spPr>
          <a:xfrm>
            <a:off x="2795954" y="50800"/>
            <a:ext cx="5641609" cy="812800"/>
          </a:xfrm>
        </p:spPr>
        <p:txBody>
          <a:bodyPr/>
          <a:lstStyle/>
          <a:p>
            <a:r>
              <a:rPr lang="en-US" sz="2000" dirty="0" smtClean="0"/>
              <a:t>DS-400 Docking Station for daily bump check and / or periodic calibration</a:t>
            </a:r>
          </a:p>
        </p:txBody>
      </p:sp>
    </p:spTree>
    <p:extLst>
      <p:ext uri="{BB962C8B-B14F-4D97-AF65-F5344CB8AC3E}">
        <p14:creationId xmlns:p14="http://schemas.microsoft.com/office/powerpoint/2010/main" val="18407255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ChangeArrowheads="1"/>
          </p:cNvSpPr>
          <p:nvPr/>
        </p:nvSpPr>
        <p:spPr bwMode="auto">
          <a:xfrm>
            <a:off x="-133350" y="149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1690688" y="1190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68613" name="Rectangle 4"/>
          <p:cNvSpPr>
            <a:spLocks noGrp="1" noChangeArrowheads="1"/>
          </p:cNvSpPr>
          <p:nvPr>
            <p:ph type="title"/>
          </p:nvPr>
        </p:nvSpPr>
        <p:spPr>
          <a:xfrm>
            <a:off x="3156438" y="50800"/>
            <a:ext cx="5397012" cy="812800"/>
          </a:xfrm>
        </p:spPr>
        <p:txBody>
          <a:bodyPr/>
          <a:lstStyle/>
          <a:p>
            <a:r>
              <a:rPr lang="en-US" sz="2000" dirty="0" smtClean="0"/>
              <a:t>DS-404 Multi-inlet Docking Station for bump check and periodic calibration</a:t>
            </a:r>
          </a:p>
        </p:txBody>
      </p:sp>
      <p:sp>
        <p:nvSpPr>
          <p:cNvPr id="68614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5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974856" y="1157288"/>
            <a:ext cx="4755906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Inlets for 4 cylinders of gas</a:t>
            </a:r>
            <a:endParaRPr lang="de-DE" sz="1800" dirty="0" smtClean="0"/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Automatic Bump and Cal for 5, 6 and 7 channel instruments</a:t>
            </a:r>
            <a:endParaRPr lang="en-GB" sz="1800" dirty="0" smtClean="0"/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Supports: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Quad mix (O</a:t>
            </a:r>
            <a:r>
              <a:rPr lang="en-GB" sz="1800" baseline="-25000" dirty="0" smtClean="0"/>
              <a:t>2</a:t>
            </a:r>
            <a:r>
              <a:rPr lang="en-GB" sz="1800" dirty="0" smtClean="0"/>
              <a:t>, LEL, CO, H</a:t>
            </a:r>
            <a:r>
              <a:rPr lang="en-GB" sz="1800" baseline="-25000" dirty="0" smtClean="0"/>
              <a:t>2</a:t>
            </a:r>
            <a:r>
              <a:rPr lang="en-GB" sz="1800" dirty="0" smtClean="0"/>
              <a:t>S)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5-mix with SO</a:t>
            </a:r>
            <a:r>
              <a:rPr lang="en-GB" sz="1800" baseline="-25000" dirty="0" smtClean="0"/>
              <a:t>2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5-mix with CO</a:t>
            </a:r>
            <a:r>
              <a:rPr lang="en-GB" sz="1800" baseline="-25000" dirty="0" smtClean="0"/>
              <a:t>2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Isobutylene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HCN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NO</a:t>
            </a:r>
            <a:r>
              <a:rPr lang="en-GB" sz="1800" baseline="-25000" dirty="0" smtClean="0"/>
              <a:t>2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And other individual gases</a:t>
            </a:r>
            <a:endParaRPr lang="de-DE" sz="1800" dirty="0" smtClean="0"/>
          </a:p>
        </p:txBody>
      </p:sp>
      <p:grpSp>
        <p:nvGrpSpPr>
          <p:cNvPr id="68616" name="Group 5"/>
          <p:cNvGrpSpPr>
            <a:grpSpLocks/>
          </p:cNvGrpSpPr>
          <p:nvPr/>
        </p:nvGrpSpPr>
        <p:grpSpPr bwMode="auto">
          <a:xfrm>
            <a:off x="-1" y="365124"/>
            <a:ext cx="4202723" cy="6070845"/>
            <a:chOff x="123824" y="365238"/>
            <a:chExt cx="4316141" cy="6364516"/>
          </a:xfrm>
        </p:grpSpPr>
        <p:pic>
          <p:nvPicPr>
            <p:cNvPr id="68617" name="Picture 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8" t="903"/>
            <a:stretch>
              <a:fillRect/>
            </a:stretch>
          </p:blipFill>
          <p:spPr bwMode="auto">
            <a:xfrm>
              <a:off x="123824" y="365238"/>
              <a:ext cx="4316141" cy="636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8" name="Oval 4"/>
            <p:cNvSpPr>
              <a:spLocks noChangeArrowheads="1"/>
            </p:cNvSpPr>
            <p:nvPr/>
          </p:nvSpPr>
          <p:spPr bwMode="auto">
            <a:xfrm>
              <a:off x="1414463" y="966788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19" name="Oval 11"/>
            <p:cNvSpPr>
              <a:spLocks noChangeArrowheads="1"/>
            </p:cNvSpPr>
            <p:nvPr/>
          </p:nvSpPr>
          <p:spPr bwMode="auto">
            <a:xfrm>
              <a:off x="1407336" y="971566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0" name="Oval 12"/>
            <p:cNvSpPr>
              <a:spLocks noChangeArrowheads="1"/>
            </p:cNvSpPr>
            <p:nvPr/>
          </p:nvSpPr>
          <p:spPr bwMode="auto">
            <a:xfrm>
              <a:off x="1409717" y="988233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1" name="Oval 13"/>
            <p:cNvSpPr>
              <a:spLocks noChangeArrowheads="1"/>
            </p:cNvSpPr>
            <p:nvPr/>
          </p:nvSpPr>
          <p:spPr bwMode="auto">
            <a:xfrm>
              <a:off x="1409717" y="995376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2" name="Oval 14"/>
            <p:cNvSpPr>
              <a:spLocks noChangeArrowheads="1"/>
            </p:cNvSpPr>
            <p:nvPr/>
          </p:nvSpPr>
          <p:spPr bwMode="auto">
            <a:xfrm>
              <a:off x="1419241" y="973947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3" name="Oval 15"/>
            <p:cNvSpPr>
              <a:spLocks noChangeArrowheads="1"/>
            </p:cNvSpPr>
            <p:nvPr/>
          </p:nvSpPr>
          <p:spPr bwMode="auto">
            <a:xfrm>
              <a:off x="1295429" y="988233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4" name="Oval 16"/>
            <p:cNvSpPr>
              <a:spLocks noChangeArrowheads="1"/>
            </p:cNvSpPr>
            <p:nvPr/>
          </p:nvSpPr>
          <p:spPr bwMode="auto">
            <a:xfrm>
              <a:off x="1293048" y="988233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5" name="Oval 17"/>
            <p:cNvSpPr>
              <a:spLocks noChangeArrowheads="1"/>
            </p:cNvSpPr>
            <p:nvPr/>
          </p:nvSpPr>
          <p:spPr bwMode="auto">
            <a:xfrm>
              <a:off x="1295429" y="992995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6" name="Oval 18"/>
            <p:cNvSpPr>
              <a:spLocks noChangeArrowheads="1"/>
            </p:cNvSpPr>
            <p:nvPr/>
          </p:nvSpPr>
          <p:spPr bwMode="auto">
            <a:xfrm>
              <a:off x="2157351" y="964423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7" name="Oval 19"/>
            <p:cNvSpPr>
              <a:spLocks noChangeArrowheads="1"/>
            </p:cNvSpPr>
            <p:nvPr/>
          </p:nvSpPr>
          <p:spPr bwMode="auto">
            <a:xfrm>
              <a:off x="2331164" y="983471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8" name="Oval 21"/>
            <p:cNvSpPr>
              <a:spLocks noChangeArrowheads="1"/>
            </p:cNvSpPr>
            <p:nvPr/>
          </p:nvSpPr>
          <p:spPr bwMode="auto">
            <a:xfrm>
              <a:off x="2333545" y="990614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9" name="Oval 22"/>
            <p:cNvSpPr>
              <a:spLocks noChangeArrowheads="1"/>
            </p:cNvSpPr>
            <p:nvPr/>
          </p:nvSpPr>
          <p:spPr bwMode="auto">
            <a:xfrm>
              <a:off x="2438309" y="973947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0" name="Oval 23"/>
            <p:cNvSpPr>
              <a:spLocks noChangeArrowheads="1"/>
            </p:cNvSpPr>
            <p:nvPr/>
          </p:nvSpPr>
          <p:spPr bwMode="auto">
            <a:xfrm>
              <a:off x="2431166" y="981090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1" name="Oval 24"/>
            <p:cNvSpPr>
              <a:spLocks noChangeArrowheads="1"/>
            </p:cNvSpPr>
            <p:nvPr/>
          </p:nvSpPr>
          <p:spPr bwMode="auto">
            <a:xfrm>
              <a:off x="2428785" y="990614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2" name="Oval 25"/>
            <p:cNvSpPr>
              <a:spLocks noChangeArrowheads="1"/>
            </p:cNvSpPr>
            <p:nvPr/>
          </p:nvSpPr>
          <p:spPr bwMode="auto">
            <a:xfrm>
              <a:off x="2438309" y="990614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3" name="Oval 26"/>
            <p:cNvSpPr>
              <a:spLocks noChangeArrowheads="1"/>
            </p:cNvSpPr>
            <p:nvPr/>
          </p:nvSpPr>
          <p:spPr bwMode="auto">
            <a:xfrm>
              <a:off x="2416880" y="985852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4" name="Oval 27"/>
            <p:cNvSpPr>
              <a:spLocks noChangeArrowheads="1"/>
            </p:cNvSpPr>
            <p:nvPr/>
          </p:nvSpPr>
          <p:spPr bwMode="auto">
            <a:xfrm>
              <a:off x="2424023" y="962042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5" name="Oval 28"/>
            <p:cNvSpPr>
              <a:spLocks noChangeArrowheads="1"/>
            </p:cNvSpPr>
            <p:nvPr/>
          </p:nvSpPr>
          <p:spPr bwMode="auto">
            <a:xfrm>
              <a:off x="2421642" y="966804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6" name="Oval 29"/>
            <p:cNvSpPr>
              <a:spLocks noChangeArrowheads="1"/>
            </p:cNvSpPr>
            <p:nvPr/>
          </p:nvSpPr>
          <p:spPr bwMode="auto">
            <a:xfrm>
              <a:off x="1783534" y="978709"/>
              <a:ext cx="18288" cy="182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479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-133350" y="149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69636" name="Rectangle 3"/>
          <p:cNvSpPr>
            <a:spLocks noChangeArrowheads="1"/>
          </p:cNvSpPr>
          <p:nvPr/>
        </p:nvSpPr>
        <p:spPr bwMode="auto">
          <a:xfrm>
            <a:off x="1690688" y="1190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4941277" y="1156311"/>
            <a:ext cx="391025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lvl1pPr marL="457200" indent="-45720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 eaLnBrk="1" hangingPunct="1">
              <a:spcAft>
                <a:spcPts val="24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Standalone operation: DS-400 does not require connection to an external </a:t>
            </a:r>
            <a:r>
              <a:rPr lang="en-GB" sz="1800" i="1" dirty="0" smtClean="0">
                <a:solidFill>
                  <a:schemeClr val="bg1"/>
                </a:solidFill>
                <a:cs typeface="Arial" charset="0"/>
              </a:rPr>
              <a:t>computer</a:t>
            </a:r>
          </a:p>
          <a:p>
            <a:pPr marL="285750" indent="-285750" algn="l" eaLnBrk="1" hangingPunct="1">
              <a:spcAft>
                <a:spcPts val="24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Test results and other messages displayed on instrument LCD</a:t>
            </a:r>
          </a:p>
          <a:p>
            <a:pPr marL="285750" indent="-285750" algn="l" eaLnBrk="1" hangingPunct="1">
              <a:spcAft>
                <a:spcPts val="2400"/>
              </a:spcAft>
              <a:buFont typeface="Arial" pitchFamily="34" charset="0"/>
              <a:buChar char="•"/>
            </a:pPr>
            <a:endParaRPr lang="en-GB" sz="1800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>
          <a:xfrm>
            <a:off x="2189285" y="50800"/>
            <a:ext cx="6248278" cy="812800"/>
          </a:xfrm>
        </p:spPr>
        <p:txBody>
          <a:bodyPr/>
          <a:lstStyle/>
          <a:p>
            <a:r>
              <a:rPr lang="en-US" sz="2000" dirty="0" smtClean="0"/>
              <a:t>Using DS400 Docking Station for daily bump check and / or periodic calibration</a:t>
            </a:r>
          </a:p>
        </p:txBody>
      </p:sp>
      <p:sp>
        <p:nvSpPr>
          <p:cNvPr id="69639" name="Line 7"/>
          <p:cNvSpPr>
            <a:spLocks noChangeShapeType="1"/>
          </p:cNvSpPr>
          <p:nvPr/>
        </p:nvSpPr>
        <p:spPr bwMode="auto">
          <a:xfrm>
            <a:off x="0" y="976313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9640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114425"/>
            <a:ext cx="486092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39786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-133350" y="149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1690688" y="1190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>
          <a:xfrm>
            <a:off x="2118945" y="50800"/>
            <a:ext cx="6318617" cy="812800"/>
          </a:xfrm>
        </p:spPr>
        <p:txBody>
          <a:bodyPr/>
          <a:lstStyle/>
          <a:p>
            <a:r>
              <a:rPr lang="en-US" sz="2000" dirty="0" smtClean="0"/>
              <a:t>Using DS-400 Docking Station for daily bump check and / or periodic calibration</a:t>
            </a: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44514" y="1219689"/>
            <a:ext cx="3526324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800" dirty="0" smtClean="0"/>
              <a:t>Using DS-400 allows instrument to record "Bump Test" as specific event in instrument's memory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800" dirty="0" smtClean="0"/>
              <a:t>It is possible to set a "Bump Test Due" date in the instrument's memory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800" dirty="0" smtClean="0"/>
              <a:t>Only way to reset next "Bump Test Due" date is by means of DS-400 Docking Station</a:t>
            </a:r>
          </a:p>
        </p:txBody>
      </p:sp>
      <p:pic>
        <p:nvPicPr>
          <p:cNvPr id="7066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714375"/>
            <a:ext cx="476885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92429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-133350" y="149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690688" y="1190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>
          <a:xfrm>
            <a:off x="2875085" y="50800"/>
            <a:ext cx="5562477" cy="812800"/>
          </a:xfrm>
        </p:spPr>
        <p:txBody>
          <a:bodyPr/>
          <a:lstStyle/>
          <a:p>
            <a:r>
              <a:rPr lang="en-US" sz="2000" dirty="0" smtClean="0"/>
              <a:t>Using DS-400 Docking Station for daily bump check and / or periodic calibration</a:t>
            </a:r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68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485900"/>
            <a:ext cx="442912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705100" y="1092200"/>
            <a:ext cx="6000750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Make sure DS-400 attached to test gas and power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Make sure the instrument is located in fresh air, turn on, and allow to warm up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Note instrument readings, and perform fresh air zero if necessary</a:t>
            </a:r>
            <a:r>
              <a:rPr lang="en-GB" sz="1800" dirty="0" smtClean="0"/>
              <a:t> 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Place instrument in DS-400 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Docking station controlled by  instrument’s control buttons:</a:t>
            </a:r>
            <a:endParaRPr lang="en-US" sz="1800" dirty="0" smtClean="0"/>
          </a:p>
          <a:p>
            <a:pPr lvl="4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Push  "Test" for Bump Test</a:t>
            </a:r>
          </a:p>
          <a:p>
            <a:pPr lvl="4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Push "Cal" for Auto Cal</a:t>
            </a:r>
          </a:p>
          <a:p>
            <a:pPr lvl="4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Push "Cancel" to charge only</a:t>
            </a:r>
          </a:p>
        </p:txBody>
      </p:sp>
    </p:spTree>
    <p:extLst>
      <p:ext uri="{BB962C8B-B14F-4D97-AF65-F5344CB8AC3E}">
        <p14:creationId xmlns:p14="http://schemas.microsoft.com/office/powerpoint/2010/main" val="5770515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Line 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681163" y="101600"/>
            <a:ext cx="6686550" cy="812800"/>
          </a:xfrm>
        </p:spPr>
        <p:txBody>
          <a:bodyPr/>
          <a:lstStyle/>
          <a:p>
            <a:r>
              <a:rPr lang="en-US" sz="2000" dirty="0" smtClean="0"/>
              <a:t>How to do bump test  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44488" y="1054100"/>
            <a:ext cx="4010025" cy="4508500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Make sure instrument turned on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Best if instrument allowed to warm-up at least 5 minutes before bump test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Make sure Docking Station plugged in and connected to gas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Higher inlet is for fresh air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Lower inlet is for span gas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Place instrument in Docking Station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Instrument display will indicate status and results of test</a:t>
            </a:r>
          </a:p>
        </p:txBody>
      </p:sp>
      <p:pic>
        <p:nvPicPr>
          <p:cNvPr id="72709" name="Picture 3" descr="DSCF02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222375"/>
            <a:ext cx="4394200" cy="38290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7836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>
            <a:spLocks noChangeArrowheads="1"/>
          </p:cNvSpPr>
          <p:nvPr/>
        </p:nvSpPr>
        <p:spPr bwMode="auto">
          <a:xfrm>
            <a:off x="0" y="1179514"/>
            <a:ext cx="9144000" cy="466737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2" name="Line 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3" name="Rectangle 3"/>
          <p:cNvSpPr>
            <a:spLocks noGrp="1" noChangeArrowheads="1"/>
          </p:cNvSpPr>
          <p:nvPr>
            <p:ph type="title"/>
          </p:nvPr>
        </p:nvSpPr>
        <p:spPr>
          <a:xfrm>
            <a:off x="1681163" y="101600"/>
            <a:ext cx="4286250" cy="812800"/>
          </a:xfrm>
        </p:spPr>
        <p:txBody>
          <a:bodyPr/>
          <a:lstStyle/>
          <a:p>
            <a:r>
              <a:rPr lang="en-US" sz="2000" dirty="0" smtClean="0"/>
              <a:t>How to do bump test  </a:t>
            </a:r>
          </a:p>
        </p:txBody>
      </p:sp>
      <p:sp>
        <p:nvSpPr>
          <p:cNvPr id="7373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44489" y="1168400"/>
            <a:ext cx="5528774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800" dirty="0" smtClean="0"/>
              <a:t>After 10 second count-down;  Docking Station automatically performs bump test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800" dirty="0" smtClean="0"/>
              <a:t>Instrument screen shows a check mark besides each sensor as bump check completed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800" dirty="0" smtClean="0"/>
              <a:t>If instrument is not removed from Docking Station; 5 minutes after test completed instrument automatically turns off and goes into charging mode</a:t>
            </a:r>
          </a:p>
        </p:txBody>
      </p:sp>
      <p:pic>
        <p:nvPicPr>
          <p:cNvPr id="73735" name="Picture 5" descr="041206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8"/>
          <a:stretch>
            <a:fillRect/>
          </a:stretch>
        </p:blipFill>
        <p:spPr bwMode="auto">
          <a:xfrm>
            <a:off x="6235700" y="0"/>
            <a:ext cx="290830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6" descr="041206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1"/>
          <a:stretch>
            <a:fillRect/>
          </a:stretch>
        </p:blipFill>
        <p:spPr bwMode="auto">
          <a:xfrm>
            <a:off x="6240463" y="2382838"/>
            <a:ext cx="290353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7" descr="G460_04120605_kl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4865688"/>
            <a:ext cx="291782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8" name="Line 8"/>
          <p:cNvSpPr>
            <a:spLocks noChangeShapeType="1"/>
          </p:cNvSpPr>
          <p:nvPr/>
        </p:nvSpPr>
        <p:spPr bwMode="auto">
          <a:xfrm>
            <a:off x="6238875" y="0"/>
            <a:ext cx="14288" cy="6858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6601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1277939"/>
            <a:ext cx="9144000" cy="500856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6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4757" name="Picture 5" descr="041206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8"/>
          <a:stretch>
            <a:fillRect/>
          </a:stretch>
        </p:blipFill>
        <p:spPr bwMode="auto">
          <a:xfrm>
            <a:off x="6235700" y="0"/>
            <a:ext cx="290830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6" descr="041206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1"/>
          <a:stretch>
            <a:fillRect/>
          </a:stretch>
        </p:blipFill>
        <p:spPr bwMode="auto">
          <a:xfrm>
            <a:off x="6240463" y="2382838"/>
            <a:ext cx="290353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7" descr="G460_04120605_kl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4865688"/>
            <a:ext cx="291782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11163" y="227013"/>
            <a:ext cx="5599112" cy="701675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sz="2000" dirty="0" smtClean="0"/>
              <a:t>DS400 Docking Station</a:t>
            </a:r>
          </a:p>
        </p:txBody>
      </p:sp>
      <p:sp>
        <p:nvSpPr>
          <p:cNvPr id="74761" name="Line 9"/>
          <p:cNvSpPr>
            <a:spLocks noChangeShapeType="1"/>
          </p:cNvSpPr>
          <p:nvPr/>
        </p:nvSpPr>
        <p:spPr bwMode="auto">
          <a:xfrm>
            <a:off x="6238875" y="0"/>
            <a:ext cx="14288" cy="6858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551840" y="1157898"/>
            <a:ext cx="5312629" cy="5284788"/>
          </a:xfrm>
          <a:noFill/>
        </p:spPr>
        <p:txBody>
          <a:bodyPr/>
          <a:lstStyle/>
          <a:p>
            <a:pPr marL="381000" indent="-381000" algn="l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de-DE" sz="1600" dirty="0" smtClean="0"/>
              <a:t> Bump-Test includes: </a:t>
            </a:r>
          </a:p>
          <a:p>
            <a:pPr marL="838200" lvl="1" indent="-381000" algn="l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de-DE" sz="1600" dirty="0" smtClean="0"/>
              <a:t>Visual alarm function </a:t>
            </a:r>
          </a:p>
          <a:p>
            <a:pPr marL="838200" lvl="1" indent="-381000" algn="l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de-DE" sz="1600" dirty="0" smtClean="0"/>
              <a:t>Audible alarm function </a:t>
            </a:r>
          </a:p>
          <a:p>
            <a:pPr marL="838200" lvl="1" indent="-381000" algn="l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de-DE" sz="1600" dirty="0" smtClean="0"/>
              <a:t>Time for activation to alarm 1 </a:t>
            </a:r>
          </a:p>
          <a:p>
            <a:pPr marL="838200" lvl="1" indent="-381000" algn="l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de-DE" sz="1600" dirty="0" smtClean="0"/>
              <a:t>Time for activationto alarm 2 </a:t>
            </a:r>
          </a:p>
          <a:p>
            <a:pPr marL="838200" lvl="1" indent="-381000" algn="l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de-DE" sz="1600" dirty="0" smtClean="0"/>
              <a:t>Time to t50</a:t>
            </a:r>
          </a:p>
          <a:p>
            <a:pPr marL="381000" indent="-381000" algn="l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de-DE" sz="1600" dirty="0" smtClean="0"/>
              <a:t> Calibration Test Includes:</a:t>
            </a:r>
          </a:p>
          <a:p>
            <a:pPr marL="838200" lvl="1" indent="-381000" algn="l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de-DE" sz="1600" dirty="0" smtClean="0"/>
              <a:t>Fresh air zero adjustment</a:t>
            </a:r>
          </a:p>
          <a:p>
            <a:pPr marL="838200" lvl="1" indent="-381000" algn="l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de-DE" sz="1600" dirty="0" smtClean="0"/>
              <a:t>Span calibration adjustment</a:t>
            </a:r>
          </a:p>
          <a:p>
            <a:pPr marL="381000" indent="-381000" algn="l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de-DE" sz="1600" dirty="0" smtClean="0"/>
              <a:t> All test results:</a:t>
            </a:r>
          </a:p>
          <a:p>
            <a:pPr marL="838200" lvl="1" indent="-381000" algn="l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de-DE" sz="1600" dirty="0" smtClean="0"/>
              <a:t>Stored to instrument memory</a:t>
            </a:r>
          </a:p>
          <a:p>
            <a:pPr marL="838200" lvl="1" indent="-381000" algn="l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de-DE" sz="1600" dirty="0" smtClean="0"/>
              <a:t>Stored to flash memory card in Docking Station 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97976595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951413" y="125291"/>
            <a:ext cx="3659187" cy="812800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sz="2000" dirty="0" smtClean="0"/>
              <a:t>Immediately Dangerous to Life and Health</a:t>
            </a:r>
          </a:p>
        </p:txBody>
      </p:sp>
      <p:sp>
        <p:nvSpPr>
          <p:cNvPr id="40963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698500" y="1328738"/>
            <a:ext cx="6934200" cy="38100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IDLH is not part of permissible exposure limit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IDLH is maximum concentration from which it is possible for an unprotected worker to escape without suffering injury or irreversible health effects during a maximum 30-minute exposure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Primarily used to define the level and type of respiratory protection required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Unprotected workers may NEVER be deliberately exposed to IDLH or ANY concentrations which exceed the permissible exposure limit</a:t>
            </a:r>
          </a:p>
        </p:txBody>
      </p:sp>
      <p:sp>
        <p:nvSpPr>
          <p:cNvPr id="40964" name="Line 1030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00309"/>
      </p:ext>
    </p:extLst>
  </p:cSld>
  <p:clrMapOvr>
    <a:masterClrMapping/>
  </p:clrMapOvr>
  <p:transition spd="slow">
    <p:split orient="vert"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>
          <a:xfrm>
            <a:off x="2400300" y="101600"/>
            <a:ext cx="3567114" cy="812800"/>
          </a:xfrm>
        </p:spPr>
        <p:txBody>
          <a:bodyPr/>
          <a:lstStyle/>
          <a:p>
            <a:r>
              <a:rPr lang="en-US" sz="2000" dirty="0" smtClean="0"/>
              <a:t>What to do if instrument fails bump test  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18747" y="1203569"/>
            <a:ext cx="5336931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Red color warning screen and message indicates bump test failed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This means instrument needs to be “</a:t>
            </a:r>
            <a:r>
              <a:rPr lang="en-US" sz="1800" dirty="0" err="1" smtClean="0"/>
              <a:t>Autocal</a:t>
            </a:r>
            <a:r>
              <a:rPr lang="en-US" sz="1800" dirty="0" smtClean="0"/>
              <a:t>” adjusted before further use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Remove instrument from Dock, and press “Reset” (center) control button to clear alarm message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Place instrument back in Dock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Before end of count down press </a:t>
            </a:r>
            <a:r>
              <a:rPr lang="en-US" sz="1800" dirty="0" err="1" smtClean="0"/>
              <a:t>Autocal</a:t>
            </a:r>
            <a:r>
              <a:rPr lang="en-US" sz="1800" dirty="0" smtClean="0"/>
              <a:t> button 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endParaRPr lang="en-US" sz="1800" dirty="0" smtClean="0"/>
          </a:p>
        </p:txBody>
      </p:sp>
      <p:pic>
        <p:nvPicPr>
          <p:cNvPr id="75781" name="Picture 5" descr="041206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8"/>
          <a:stretch>
            <a:fillRect/>
          </a:stretch>
        </p:blipFill>
        <p:spPr bwMode="auto">
          <a:xfrm>
            <a:off x="6235700" y="0"/>
            <a:ext cx="290830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6" descr="041206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1"/>
          <a:stretch>
            <a:fillRect/>
          </a:stretch>
        </p:blipFill>
        <p:spPr bwMode="auto">
          <a:xfrm>
            <a:off x="6240463" y="2382838"/>
            <a:ext cx="290353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7" descr="G460_04120605_kl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4865688"/>
            <a:ext cx="291782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4" name="Line 8"/>
          <p:cNvSpPr>
            <a:spLocks noChangeShapeType="1"/>
          </p:cNvSpPr>
          <p:nvPr/>
        </p:nvSpPr>
        <p:spPr bwMode="auto">
          <a:xfrm>
            <a:off x="6238875" y="0"/>
            <a:ext cx="14288" cy="6858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0274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DS-400 charging tray options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8463" y="1082675"/>
            <a:ext cx="3722687" cy="432435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DS-400 Docking Stations can be equipped with a "single" or "double" charging tray for recharging the instrument and pump battery pack at the same time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The trays are designed to be easily interchanged </a:t>
            </a:r>
          </a:p>
        </p:txBody>
      </p:sp>
      <p:sp>
        <p:nvSpPr>
          <p:cNvPr id="77828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7829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5876">
            <a:off x="3746500" y="1152525"/>
            <a:ext cx="47656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1825"/>
            <a:ext cx="5114925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57738" y="4479925"/>
            <a:ext cx="3309937" cy="8302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600" i="1" dirty="0">
                <a:solidFill>
                  <a:schemeClr val="bg1"/>
                </a:solidFill>
              </a:rPr>
              <a:t>The charging tray is secured in the Docking Station housing by a single Phillips screw</a:t>
            </a:r>
          </a:p>
        </p:txBody>
      </p:sp>
      <p:cxnSp>
        <p:nvCxnSpPr>
          <p:cNvPr id="77832" name="Straight Arrow Connector 4"/>
          <p:cNvCxnSpPr>
            <a:cxnSpLocks noChangeShapeType="1"/>
            <a:stCxn id="3" idx="1"/>
          </p:cNvCxnSpPr>
          <p:nvPr/>
        </p:nvCxnSpPr>
        <p:spPr bwMode="auto">
          <a:xfrm flipH="1" flipV="1">
            <a:off x="3287713" y="4884738"/>
            <a:ext cx="1470025" cy="9525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122560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930662" y="5310554"/>
            <a:ext cx="1213338" cy="154744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88841"/>
            <a:ext cx="3368675" cy="1157288"/>
          </a:xfrm>
        </p:spPr>
        <p:txBody>
          <a:bodyPr/>
          <a:lstStyle/>
          <a:p>
            <a:r>
              <a:rPr lang="en-US" sz="2000" dirty="0" smtClean="0"/>
              <a:t>Removing or changing the DS-400 charging tray</a:t>
            </a:r>
          </a:p>
        </p:txBody>
      </p:sp>
      <p:sp>
        <p:nvSpPr>
          <p:cNvPr id="78852" name="Line 5"/>
          <p:cNvSpPr>
            <a:spLocks noChangeShapeType="1"/>
          </p:cNvSpPr>
          <p:nvPr/>
        </p:nvSpPr>
        <p:spPr bwMode="auto">
          <a:xfrm>
            <a:off x="0" y="222885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6388" y="2433638"/>
            <a:ext cx="3038475" cy="186055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smtClean="0"/>
              <a:t>Remove the charging tray screw;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smtClean="0"/>
              <a:t>Lift the tray from the front and pull up and forward</a:t>
            </a:r>
          </a:p>
        </p:txBody>
      </p:sp>
      <p:grpSp>
        <p:nvGrpSpPr>
          <p:cNvPr id="78854" name="Group 11"/>
          <p:cNvGrpSpPr>
            <a:grpSpLocks/>
          </p:cNvGrpSpPr>
          <p:nvPr/>
        </p:nvGrpSpPr>
        <p:grpSpPr bwMode="auto">
          <a:xfrm>
            <a:off x="3587750" y="161925"/>
            <a:ext cx="5289550" cy="5799138"/>
            <a:chOff x="3819646" y="162046"/>
            <a:chExt cx="5058136" cy="5712105"/>
          </a:xfrm>
        </p:grpSpPr>
        <p:sp>
          <p:nvSpPr>
            <p:cNvPr id="10" name="Rectangle 9"/>
            <p:cNvSpPr/>
            <p:nvPr/>
          </p:nvSpPr>
          <p:spPr bwMode="auto">
            <a:xfrm>
              <a:off x="3819646" y="229285"/>
              <a:ext cx="5058136" cy="5644866"/>
            </a:xfrm>
            <a:prstGeom prst="rect">
              <a:avLst/>
            </a:prstGeom>
            <a:solidFill>
              <a:srgbClr val="FFFFFF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1600" dir="2700000" algn="ctr" rotWithShape="0">
                <a:schemeClr val="bg1">
                  <a:lumMod val="50000"/>
                  <a:lumOff val="50000"/>
                </a:schemeClr>
              </a:outerShdw>
            </a:effectLst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78858" name="Picture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1063" y="2498228"/>
              <a:ext cx="5025722" cy="33759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59" name="Picture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1062" y="162046"/>
              <a:ext cx="4628446" cy="3109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78855" name="Straight Arrow Connector 18"/>
          <p:cNvCxnSpPr>
            <a:cxnSpLocks noChangeShapeType="1"/>
          </p:cNvCxnSpPr>
          <p:nvPr/>
        </p:nvCxnSpPr>
        <p:spPr bwMode="auto">
          <a:xfrm flipH="1">
            <a:off x="6713538" y="1597025"/>
            <a:ext cx="496887" cy="139700"/>
          </a:xfrm>
          <a:prstGeom prst="straightConnector1">
            <a:avLst/>
          </a:prstGeom>
          <a:noFill/>
          <a:ln w="3175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7213600" y="1136650"/>
            <a:ext cx="1398588" cy="5842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600" i="1" dirty="0">
                <a:solidFill>
                  <a:schemeClr val="bg1"/>
                </a:solidFill>
              </a:rPr>
              <a:t>Charging tray screw</a:t>
            </a:r>
          </a:p>
        </p:txBody>
      </p:sp>
    </p:spTree>
    <p:extLst>
      <p:ext uri="{BB962C8B-B14F-4D97-AF65-F5344CB8AC3E}">
        <p14:creationId xmlns:p14="http://schemas.microsoft.com/office/powerpoint/2010/main" val="5173046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930662" y="5222631"/>
            <a:ext cx="1213338" cy="1635369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81163" y="101600"/>
            <a:ext cx="5394325" cy="8128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Pump Start-up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8573" y="1100382"/>
            <a:ext cx="4789488" cy="45085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Make sure the pump is properly attached to the instrument 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Attach the tubing and sample probe assembly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Turn the instrument on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After the instrument has completed the self test and warm-up sequence, use  the on / off slide switch turn the     pump on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The instrument will                      display pump battery                      status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Block the inlet to verify that the low flow alarm activates properly</a:t>
            </a:r>
          </a:p>
        </p:txBody>
      </p:sp>
      <p:sp>
        <p:nvSpPr>
          <p:cNvPr id="82948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2949" name="Group 3"/>
          <p:cNvGrpSpPr>
            <a:grpSpLocks/>
          </p:cNvGrpSpPr>
          <p:nvPr/>
        </p:nvGrpSpPr>
        <p:grpSpPr bwMode="auto">
          <a:xfrm>
            <a:off x="2154115" y="506413"/>
            <a:ext cx="10961688" cy="6201543"/>
            <a:chOff x="1172" y="72"/>
            <a:chExt cx="7173" cy="4082"/>
          </a:xfrm>
        </p:grpSpPr>
        <p:pic>
          <p:nvPicPr>
            <p:cNvPr id="82950" name="Picture 4" descr="V3 G450 with smart pump IMG_4865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3" b="2187"/>
            <a:stretch/>
          </p:blipFill>
          <p:spPr bwMode="auto">
            <a:xfrm rot="923451">
              <a:off x="1709" y="874"/>
              <a:ext cx="4154" cy="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51" name="Rectangle 5"/>
            <p:cNvSpPr>
              <a:spLocks noChangeArrowheads="1"/>
            </p:cNvSpPr>
            <p:nvPr/>
          </p:nvSpPr>
          <p:spPr bwMode="auto">
            <a:xfrm>
              <a:off x="1172" y="603"/>
              <a:ext cx="5416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bIns="0">
              <a:spAutoFit/>
            </a:bodyPr>
            <a:lstStyle/>
            <a:p>
              <a:endParaRPr lang="en-US"/>
            </a:p>
          </p:txBody>
        </p:sp>
        <p:sp>
          <p:nvSpPr>
            <p:cNvPr id="82952" name="Rectangle 6"/>
            <p:cNvSpPr>
              <a:spLocks noChangeArrowheads="1"/>
            </p:cNvSpPr>
            <p:nvPr/>
          </p:nvSpPr>
          <p:spPr bwMode="auto">
            <a:xfrm>
              <a:off x="2929" y="579"/>
              <a:ext cx="5416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bIns="0">
              <a:spAutoFit/>
            </a:bodyPr>
            <a:lstStyle/>
            <a:p>
              <a:endParaRPr lang="en-US"/>
            </a:p>
          </p:txBody>
        </p:sp>
        <p:pic>
          <p:nvPicPr>
            <p:cNvPr id="82953" name="Picture 7" descr="V5 Vertical smart pump IMG_4877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28" t="13004" r="16588" b="7068"/>
            <a:stretch>
              <a:fillRect/>
            </a:stretch>
          </p:blipFill>
          <p:spPr bwMode="auto">
            <a:xfrm>
              <a:off x="4124" y="72"/>
              <a:ext cx="1432" cy="2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2373422"/>
      </p:ext>
    </p:extLst>
  </p:cSld>
  <p:clrMapOvr>
    <a:masterClrMapping/>
  </p:clrMapOvr>
  <p:transition spd="slow">
    <p:split orient="vert"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7930662" y="5222631"/>
            <a:ext cx="1213338" cy="1635369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3972" name="Picture 4" descr="V3 G450 with smart pump IMG_486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"/>
          <a:stretch>
            <a:fillRect/>
          </a:stretch>
        </p:blipFill>
        <p:spPr bwMode="auto">
          <a:xfrm rot="923451">
            <a:off x="2976563" y="1592263"/>
            <a:ext cx="6481762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8615" y="66432"/>
            <a:ext cx="3268785" cy="812800"/>
          </a:xfrm>
        </p:spPr>
        <p:txBody>
          <a:bodyPr/>
          <a:lstStyle/>
          <a:p>
            <a:pPr>
              <a:defRPr/>
            </a:pPr>
            <a:r>
              <a:rPr lang="en-US" sz="2000" kern="1200" dirty="0" smtClean="0">
                <a:solidFill>
                  <a:srgbClr val="000000"/>
                </a:solidFill>
                <a:ea typeface="+mn-ea"/>
                <a:cs typeface="+mn-cs"/>
              </a:rPr>
              <a:t>Using the motorized sample pump</a:t>
            </a:r>
            <a:endParaRPr lang="en-US" sz="2000" dirty="0"/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2286000" y="1198563"/>
            <a:ext cx="82772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4970463" y="1162050"/>
            <a:ext cx="82772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pic>
        <p:nvPicPr>
          <p:cNvPr id="83975" name="Picture 7" descr="V5 Vertical smart pump IMG_487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8" t="13004" r="16588" b="7068"/>
          <a:stretch>
            <a:fillRect/>
          </a:stretch>
        </p:blipFill>
        <p:spPr bwMode="auto">
          <a:xfrm>
            <a:off x="6797675" y="392113"/>
            <a:ext cx="2187575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776" y="983764"/>
            <a:ext cx="4790220" cy="45085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dirty="0" smtClean="0"/>
              <a:t>Sampling Rules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dirty="0" smtClean="0">
                <a:ea typeface="+mn-ea"/>
                <a:cs typeface="+mn-cs"/>
              </a:rPr>
              <a:t>Maximum recommended sampling distance 300 feet (100 meters) with </a:t>
            </a:r>
          </a:p>
          <a:p>
            <a:pPr lvl="2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dirty="0" smtClean="0">
                <a:ea typeface="+mn-ea"/>
                <a:cs typeface="+mn-cs"/>
              </a:rPr>
              <a:t>1 second per foot of tubing     (3 seconds per meter)</a:t>
            </a:r>
            <a:endParaRPr lang="en-US" sz="1800" dirty="0">
              <a:ea typeface="+mn-ea"/>
              <a:cs typeface="+mn-cs"/>
            </a:endParaRPr>
          </a:p>
          <a:p>
            <a:pPr lvl="2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dirty="0" smtClean="0">
                <a:ea typeface="+mn-ea"/>
                <a:cs typeface="+mn-cs"/>
              </a:rPr>
              <a:t>2 minutes sample time (sensor response)</a:t>
            </a:r>
            <a:endParaRPr lang="en-US" sz="1800" dirty="0" smtClean="0"/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dirty="0" smtClean="0"/>
              <a:t>Confined Space sampling: </a:t>
            </a:r>
            <a:endParaRPr lang="en-US" sz="1800" dirty="0"/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dirty="0" smtClean="0">
                <a:ea typeface="+mn-ea"/>
                <a:cs typeface="+mn-cs"/>
              </a:rPr>
              <a:t>Top, Middle, Bottom (at a minimum, sample at                                   every 4 ft. interval )	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54779179"/>
      </p:ext>
    </p:extLst>
  </p:cSld>
  <p:clrMapOvr>
    <a:masterClrMapping/>
  </p:clrMapOvr>
  <p:transition>
    <p:random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332776" y="-65454"/>
            <a:ext cx="4011124" cy="8128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Performing a gas test</a:t>
            </a:r>
          </a:p>
        </p:txBody>
      </p:sp>
      <p:sp>
        <p:nvSpPr>
          <p:cNvPr id="84995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2286000" y="1198563"/>
            <a:ext cx="82772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4970463" y="1162050"/>
            <a:ext cx="82772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850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9192" y="1072785"/>
            <a:ext cx="6149000" cy="45085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en-US" sz="1600" dirty="0" smtClean="0"/>
              <a:t>Perform proper instrument start up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en-US" sz="1600" dirty="0" smtClean="0"/>
              <a:t>Make sure instrument has been properly bump-tested before use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en-US" sz="1600" dirty="0" smtClean="0"/>
              <a:t>Perform proper pump start up (if applicable)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en-US" sz="1600" dirty="0" smtClean="0"/>
              <a:t>Make sure sample probe assembly is used whenever using the motorized sampling pump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en-US" sz="1600" dirty="0" smtClean="0"/>
              <a:t>Make sure sample probe assembly is equipped with hydrophobic barrier and particulate filters – replace if discolored or dirty, or if the flow is being blocked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en-US" sz="1600" dirty="0" smtClean="0"/>
              <a:t>Test all areas as required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en-US" sz="1600" dirty="0" smtClean="0"/>
              <a:t>Fill in Gas Test Sheet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endParaRPr lang="en-US" sz="1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47" b="11699"/>
          <a:stretch/>
        </p:blipFill>
        <p:spPr>
          <a:xfrm>
            <a:off x="3323493" y="1992921"/>
            <a:ext cx="5539154" cy="395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90777"/>
      </p:ext>
    </p:extLst>
  </p:cSld>
  <p:clrMapOvr>
    <a:masterClrMapping/>
  </p:clrMapOvr>
  <p:transition spd="slow">
    <p:split orient="vert"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5539153" y="101600"/>
            <a:ext cx="2898409" cy="8128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Time required for proper testing 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4488" y="1077913"/>
            <a:ext cx="8407400" cy="4508500"/>
          </a:xfrm>
        </p:spPr>
        <p:txBody>
          <a:bodyPr/>
          <a:lstStyle/>
          <a:p>
            <a:pPr marL="342900" lvl="1" indent="-342900" eaLnBrk="1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600" dirty="0"/>
              <a:t>Wait until the </a:t>
            </a:r>
            <a:r>
              <a:rPr lang="en-US" sz="1600" dirty="0" smtClean="0"/>
              <a:t>sensor readings have </a:t>
            </a:r>
            <a:r>
              <a:rPr lang="en-US" sz="1600" dirty="0"/>
              <a:t>completely stabilized!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600" dirty="0" smtClean="0"/>
              <a:t>Remember that you may need up to 2-minutes – or even </a:t>
            </a:r>
            <a:r>
              <a:rPr lang="en-US" sz="1600" dirty="0"/>
              <a:t>longer – for </a:t>
            </a:r>
            <a:r>
              <a:rPr lang="en-US" sz="1600" dirty="0" smtClean="0"/>
              <a:t>the sensors to finish stabilizing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600" dirty="0" smtClean="0"/>
              <a:t>If tubing or a wand is used as well you have to add an additional 1-sec per foot of tubing for the gas to reach the sensors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600" dirty="0" smtClean="0"/>
              <a:t>So, if you were testing a vessel that was 10 feet deep and using 10 feet of tubing, how long would it take to sample and test the atmosphere in the bottom of the vessel?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600" dirty="0" smtClean="0"/>
              <a:t>2 minutes + (1 sec. x 10 feet) = 2.17 minutes</a:t>
            </a:r>
            <a:endParaRPr lang="en-US" sz="1600" dirty="0"/>
          </a:p>
        </p:txBody>
      </p:sp>
      <p:sp>
        <p:nvSpPr>
          <p:cNvPr id="8602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00063" y="4957038"/>
            <a:ext cx="2852737" cy="954087"/>
          </a:xfrm>
          <a:prstGeom prst="rect">
            <a:avLst/>
          </a:prstGeom>
          <a:solidFill>
            <a:srgbClr val="FFE4C9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400" i="1" dirty="0">
                <a:solidFill>
                  <a:schemeClr val="bg1"/>
                </a:solidFill>
              </a:rPr>
              <a:t>The time it takes for the sensors to finish stabilizing after the gas begins to reach the sensors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3800" y="4761775"/>
            <a:ext cx="2187575" cy="954088"/>
          </a:xfrm>
          <a:prstGeom prst="rect">
            <a:avLst/>
          </a:prstGeom>
          <a:solidFill>
            <a:srgbClr val="FFE4C9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400" i="1" dirty="0">
                <a:solidFill>
                  <a:schemeClr val="bg1"/>
                </a:solidFill>
              </a:rPr>
              <a:t>The time it takes for the pump to pull the sample through a 3.5 meter length of tubing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80541" y="4625861"/>
            <a:ext cx="1577975" cy="522287"/>
          </a:xfrm>
          <a:prstGeom prst="rect">
            <a:avLst/>
          </a:prstGeom>
          <a:solidFill>
            <a:srgbClr val="FFE4C9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400" i="1" dirty="0">
                <a:solidFill>
                  <a:schemeClr val="bg1"/>
                </a:solidFill>
              </a:rPr>
              <a:t>Time required for each test</a:t>
            </a:r>
          </a:p>
        </p:txBody>
      </p:sp>
      <p:cxnSp>
        <p:nvCxnSpPr>
          <p:cNvPr id="86024" name="Straight Arrow Connector 4"/>
          <p:cNvCxnSpPr>
            <a:cxnSpLocks noChangeShapeType="1"/>
            <a:stCxn id="2" idx="0"/>
          </p:cNvCxnSpPr>
          <p:nvPr/>
        </p:nvCxnSpPr>
        <p:spPr bwMode="auto">
          <a:xfrm flipH="1" flipV="1">
            <a:off x="1741488" y="4403000"/>
            <a:ext cx="185737" cy="554038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025" name="Straight Arrow Connector 9"/>
          <p:cNvCxnSpPr>
            <a:cxnSpLocks noChangeShapeType="1"/>
          </p:cNvCxnSpPr>
          <p:nvPr/>
        </p:nvCxnSpPr>
        <p:spPr bwMode="auto">
          <a:xfrm flipH="1" flipV="1">
            <a:off x="3692769" y="4352192"/>
            <a:ext cx="410920" cy="409583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026" name="Straight Arrow Connector 12"/>
          <p:cNvCxnSpPr>
            <a:cxnSpLocks noChangeShapeType="1"/>
          </p:cNvCxnSpPr>
          <p:nvPr/>
        </p:nvCxnSpPr>
        <p:spPr bwMode="auto">
          <a:xfrm flipH="1" flipV="1">
            <a:off x="5477608" y="4325815"/>
            <a:ext cx="1004644" cy="46710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6398766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 autoUpdateAnimBg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6"/>
          <p:cNvSpPr>
            <a:spLocks noChangeArrowheads="1"/>
          </p:cNvSpPr>
          <p:nvPr/>
        </p:nvSpPr>
        <p:spPr bwMode="auto">
          <a:xfrm>
            <a:off x="1041522" y="1789121"/>
            <a:ext cx="3196370" cy="1631087"/>
          </a:xfrm>
          <a:prstGeom prst="rect">
            <a:avLst/>
          </a:prstGeom>
          <a:solidFill>
            <a:srgbClr val="FF6D6D"/>
          </a:solidFill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G450 / G460 Advanced Operation</a:t>
            </a:r>
          </a:p>
        </p:txBody>
      </p:sp>
      <p:sp>
        <p:nvSpPr>
          <p:cNvPr id="8704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213336" y="1916723"/>
            <a:ext cx="2919047" cy="1459524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WARNING:  Advanced user options and setup choices should only be accessed or changed by authorized personnel</a:t>
            </a:r>
          </a:p>
        </p:txBody>
      </p:sp>
      <p:sp>
        <p:nvSpPr>
          <p:cNvPr id="87043" name="Line 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3" t="15962" r="35000" b="10625"/>
          <a:stretch/>
        </p:blipFill>
        <p:spPr>
          <a:xfrm>
            <a:off x="4475284" y="1477108"/>
            <a:ext cx="4281854" cy="447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8108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7930662" y="5222631"/>
            <a:ext cx="1213338" cy="1635369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5732584" y="0"/>
            <a:ext cx="2916115" cy="1066800"/>
          </a:xfrm>
          <a:noFill/>
        </p:spPr>
        <p:txBody>
          <a:bodyPr anchor="ctr"/>
          <a:lstStyle/>
          <a:p>
            <a:r>
              <a:rPr lang="en-US" sz="2000" dirty="0" smtClean="0"/>
              <a:t>Advanced user options: Service Mode</a:t>
            </a:r>
          </a:p>
        </p:txBody>
      </p:sp>
      <p:sp>
        <p:nvSpPr>
          <p:cNvPr id="8806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182688" y="1219200"/>
            <a:ext cx="4071937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From “Main menu” screen choose “Service”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The LCD will ask you for a security code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Enter “0 0 1 1”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The “Service menu” screen should appear with the following choices: “System” and “Sensors”</a:t>
            </a:r>
          </a:p>
        </p:txBody>
      </p:sp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3" t="50456" r="49776" b="23589"/>
          <a:stretch>
            <a:fillRect/>
          </a:stretch>
        </p:blipFill>
        <p:spPr bwMode="auto">
          <a:xfrm>
            <a:off x="5873261" y="2773363"/>
            <a:ext cx="2931013" cy="1480169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7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31358" r="49236" b="43402"/>
          <a:stretch>
            <a:fillRect/>
          </a:stretch>
        </p:blipFill>
        <p:spPr bwMode="auto">
          <a:xfrm>
            <a:off x="5864469" y="4476750"/>
            <a:ext cx="2928694" cy="1414798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7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5" t="62007" r="59019" b="18080"/>
          <a:stretch>
            <a:fillRect/>
          </a:stretch>
        </p:blipFill>
        <p:spPr bwMode="auto">
          <a:xfrm>
            <a:off x="5890846" y="1125538"/>
            <a:ext cx="2911842" cy="1442928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091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Grp="1" noChangeArrowheads="1"/>
          </p:cNvSpPr>
          <p:nvPr>
            <p:ph type="title"/>
          </p:nvPr>
        </p:nvSpPr>
        <p:spPr>
          <a:xfrm>
            <a:off x="1714500" y="0"/>
            <a:ext cx="3496408" cy="1066800"/>
          </a:xfrm>
          <a:noFill/>
        </p:spPr>
        <p:txBody>
          <a:bodyPr anchor="ctr"/>
          <a:lstStyle/>
          <a:p>
            <a:r>
              <a:rPr lang="en-US" sz="2000" dirty="0" smtClean="0"/>
              <a:t>Making a change and leaving "Service Mode"</a:t>
            </a:r>
          </a:p>
        </p:txBody>
      </p:sp>
      <p:sp>
        <p:nvSpPr>
          <p:cNvPr id="89091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25842" y="1203569"/>
            <a:ext cx="4418012" cy="33337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800" dirty="0" smtClean="0"/>
              <a:t>Use arrow keys to select (highlight) option or setting you intend to change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800" dirty="0" smtClean="0"/>
              <a:t>Press "Edit", then use arrow keys to change setting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800" dirty="0" smtClean="0"/>
              <a:t>Press "Exit" to return to normal operation (you may need to press "Exit" several times)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800" dirty="0" smtClean="0"/>
              <a:t>You MUST press "Yes" to save the changes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sz="1800" dirty="0" smtClean="0"/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sz="1800" dirty="0" smtClean="0"/>
          </a:p>
        </p:txBody>
      </p:sp>
      <p:pic>
        <p:nvPicPr>
          <p:cNvPr id="8909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8" t="26193" r="48209" b="57140"/>
          <a:stretch>
            <a:fillRect/>
          </a:stretch>
        </p:blipFill>
        <p:spPr bwMode="auto">
          <a:xfrm>
            <a:off x="5495193" y="2348525"/>
            <a:ext cx="3021990" cy="149285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2" t="26172" r="48372" b="57335"/>
          <a:stretch>
            <a:fillRect/>
          </a:stretch>
        </p:blipFill>
        <p:spPr bwMode="auto">
          <a:xfrm>
            <a:off x="5521570" y="653196"/>
            <a:ext cx="3008434" cy="1454143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5" name="Oval 12"/>
          <p:cNvSpPr>
            <a:spLocks noChangeArrowheads="1"/>
          </p:cNvSpPr>
          <p:nvPr/>
        </p:nvSpPr>
        <p:spPr bwMode="auto">
          <a:xfrm>
            <a:off x="6943482" y="773724"/>
            <a:ext cx="740996" cy="687388"/>
          </a:xfrm>
          <a:prstGeom prst="ellipse">
            <a:avLst/>
          </a:prstGeom>
          <a:noFill/>
          <a:ln w="76200" cmpd="sng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909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2" t="25957" r="48225" b="57443"/>
          <a:stretch>
            <a:fillRect/>
          </a:stretch>
        </p:blipFill>
        <p:spPr bwMode="auto">
          <a:xfrm>
            <a:off x="5468814" y="4098275"/>
            <a:ext cx="3086101" cy="1493452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7025543" y="2438401"/>
            <a:ext cx="740996" cy="687388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4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Line 3"/>
          <p:cNvSpPr>
            <a:spLocks noChangeShapeType="1"/>
          </p:cNvSpPr>
          <p:nvPr/>
        </p:nvSpPr>
        <p:spPr bwMode="auto">
          <a:xfrm flipV="1">
            <a:off x="0" y="1456593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590" y="1134670"/>
            <a:ext cx="1569941" cy="3216950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7" t="14149" r="27539" b="8940"/>
          <a:stretch>
            <a:fillRect/>
          </a:stretch>
        </p:blipFill>
        <p:spPr bwMode="auto">
          <a:xfrm>
            <a:off x="3894993" y="923190"/>
            <a:ext cx="2676086" cy="3483579"/>
          </a:xfrm>
          <a:prstGeom prst="rect">
            <a:avLst/>
          </a:prstGeom>
          <a:noFill/>
          <a:ln w="22225" algn="ctr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6926" y="297716"/>
            <a:ext cx="7772400" cy="407988"/>
          </a:xfrm>
        </p:spPr>
        <p:txBody>
          <a:bodyPr/>
          <a:lstStyle/>
          <a:p>
            <a:pPr eaLnBrk="1" hangingPunct="1"/>
            <a:r>
              <a:rPr lang="en-US" sz="2000" dirty="0" smtClean="0"/>
              <a:t>G460 confined space training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25321" y="1582611"/>
            <a:ext cx="3358655" cy="1591412"/>
          </a:xfrm>
        </p:spPr>
        <p:txBody>
          <a:bodyPr/>
          <a:lstStyle/>
          <a:p>
            <a:pPr marL="285750" indent="-285750" algn="l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1800" dirty="0" smtClean="0"/>
              <a:t>This training presentation does not replace the G460                                  Owner’s Manual</a:t>
            </a:r>
          </a:p>
          <a:p>
            <a:pPr marL="285750" indent="-285750" algn="l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1800" dirty="0" smtClean="0"/>
              <a:t>Make sure the G460 instrument is used and maintained in conformance with all confined space program requirements</a:t>
            </a:r>
          </a:p>
          <a:p>
            <a:pPr marL="285750" indent="-285750" algn="l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1800" dirty="0" smtClean="0"/>
              <a:t>Read and understand the G460 Owner’s Manual before use! </a:t>
            </a:r>
          </a:p>
          <a:p>
            <a:pPr marL="342900" indent="-342900" algn="l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-5739" r="36154" b="12355"/>
          <a:stretch/>
        </p:blipFill>
        <p:spPr>
          <a:xfrm>
            <a:off x="5627639" y="844062"/>
            <a:ext cx="3067952" cy="420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914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4603">
            <a:off x="1885965" y="4712706"/>
            <a:ext cx="3376453" cy="1151863"/>
          </a:xfrm>
          <a:prstGeom prst="rect">
            <a:avLst/>
          </a:prstGeom>
          <a:effectLst>
            <a:outerShdw blurRad="292100"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</p:pic>
      <p:cxnSp>
        <p:nvCxnSpPr>
          <p:cNvPr id="24" name="Straight Connector 23"/>
          <p:cNvCxnSpPr/>
          <p:nvPr/>
        </p:nvCxnSpPr>
        <p:spPr bwMode="auto">
          <a:xfrm flipV="1">
            <a:off x="4506671" y="3111332"/>
            <a:ext cx="3046035" cy="204807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4243942" y="1971301"/>
            <a:ext cx="1503715" cy="2937587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93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336955" y="-273129"/>
            <a:ext cx="5272641" cy="967179"/>
          </a:xfrm>
        </p:spPr>
        <p:txBody>
          <a:bodyPr/>
          <a:lstStyle/>
          <a:p>
            <a:pPr eaLnBrk="1" hangingPunct="1"/>
            <a:r>
              <a:rPr lang="en-US" sz="2000" dirty="0" smtClean="0"/>
              <a:t>Meaning of parts-per-million (ppm)</a:t>
            </a:r>
          </a:p>
        </p:txBody>
      </p:sp>
      <p:sp>
        <p:nvSpPr>
          <p:cNvPr id="3994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85111" y="1221345"/>
            <a:ext cx="4536270" cy="45085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100% by volume = 1,000,000 ppm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1</a:t>
            </a:r>
            <a:r>
              <a:rPr lang="en-US" sz="1800" dirty="0" smtClean="0"/>
              <a:t>% </a:t>
            </a:r>
            <a:r>
              <a:rPr lang="en-US" sz="1800" dirty="0"/>
              <a:t>by </a:t>
            </a:r>
            <a:r>
              <a:rPr lang="en-US" sz="1800" dirty="0" smtClean="0"/>
              <a:t>volume = 10,000 ppm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1.0 </a:t>
            </a:r>
            <a:r>
              <a:rPr lang="en-US" sz="1800" dirty="0"/>
              <a:t>ppm the same as: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One centimeter </a:t>
            </a:r>
            <a:r>
              <a:rPr lang="en-US" sz="1800" dirty="0"/>
              <a:t>in </a:t>
            </a:r>
            <a:r>
              <a:rPr lang="en-US" sz="1800" dirty="0" smtClean="0"/>
              <a:t>10 kilometers</a:t>
            </a:r>
            <a:endParaRPr lang="en-US" sz="1800" dirty="0"/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One minute in two years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One </a:t>
            </a:r>
            <a:r>
              <a:rPr lang="en-US" sz="1800" dirty="0"/>
              <a:t>cent in $10,000 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5" name="Line 1030"/>
          <p:cNvSpPr>
            <a:spLocks noChangeShapeType="1"/>
          </p:cNvSpPr>
          <p:nvPr/>
        </p:nvSpPr>
        <p:spPr bwMode="auto">
          <a:xfrm flipV="1">
            <a:off x="0" y="947739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8" t="15065" r="18411" b="10996"/>
          <a:stretch/>
        </p:blipFill>
        <p:spPr bwMode="auto">
          <a:xfrm>
            <a:off x="4571999" y="814865"/>
            <a:ext cx="3871357" cy="3697757"/>
          </a:xfrm>
          <a:prstGeom prst="rect">
            <a:avLst/>
          </a:prstGeom>
          <a:solidFill>
            <a:srgbClr val="FFFF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317500"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</p:pic>
      <p:sp>
        <p:nvSpPr>
          <p:cNvPr id="3" name="Oval 2"/>
          <p:cNvSpPr>
            <a:spLocks noChangeAspect="1"/>
          </p:cNvSpPr>
          <p:nvPr/>
        </p:nvSpPr>
        <p:spPr bwMode="auto">
          <a:xfrm>
            <a:off x="5723910" y="1131203"/>
            <a:ext cx="2244438" cy="2241385"/>
          </a:xfrm>
          <a:prstGeom prst="ellipse">
            <a:avLst/>
          </a:prstGeom>
          <a:solidFill>
            <a:srgbClr val="FFF7F3">
              <a:alpha val="20000"/>
            </a:srgbClr>
          </a:solidFill>
          <a:ln w="31750" cap="flat" cmpd="sng" algn="ctr">
            <a:solidFill>
              <a:srgbClr val="FFF7F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 bwMode="auto">
          <a:xfrm>
            <a:off x="4203864" y="4833254"/>
            <a:ext cx="354762" cy="354280"/>
          </a:xfrm>
          <a:prstGeom prst="ellipse">
            <a:avLst/>
          </a:prstGeom>
          <a:solidFill>
            <a:schemeClr val="bg1">
              <a:alpha val="2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flipV="1">
            <a:off x="4560125" y="1995052"/>
            <a:ext cx="1175657" cy="228006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F7F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5450774" y="3158834"/>
            <a:ext cx="2054431" cy="136566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F7F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0877073"/>
      </p:ext>
    </p:extLst>
  </p:cSld>
  <p:clrMapOvr>
    <a:masterClrMapping/>
  </p:clrMapOvr>
  <p:transition spd="slow">
    <p:split orient="vert"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122738" y="0"/>
            <a:ext cx="4525962" cy="1066800"/>
          </a:xfrm>
          <a:noFill/>
        </p:spPr>
        <p:txBody>
          <a:bodyPr anchor="ctr"/>
          <a:lstStyle/>
          <a:p>
            <a:r>
              <a:rPr lang="en-US" sz="2000" dirty="0" smtClean="0"/>
              <a:t>Advanced user options: </a:t>
            </a:r>
            <a:br>
              <a:rPr lang="en-US" sz="2000" dirty="0" smtClean="0"/>
            </a:br>
            <a:r>
              <a:rPr lang="en-US" sz="2000" dirty="0" smtClean="0"/>
              <a:t>Service Mode “System” menu</a:t>
            </a:r>
          </a:p>
        </p:txBody>
      </p:sp>
      <p:sp>
        <p:nvSpPr>
          <p:cNvPr id="90115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00294" y="1139214"/>
            <a:ext cx="5499344" cy="4508500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1600" dirty="0" smtClean="0"/>
              <a:t>Use “System” choice to:</a:t>
            </a:r>
          </a:p>
          <a:p>
            <a:pPr lvl="1">
              <a:spcBef>
                <a:spcPct val="0"/>
              </a:spcBef>
              <a:spcAft>
                <a:spcPts val="1000"/>
              </a:spcAft>
            </a:pPr>
            <a:r>
              <a:rPr lang="en-US" sz="1600" dirty="0" smtClean="0"/>
              <a:t>Set “Bump test” due date</a:t>
            </a:r>
          </a:p>
          <a:p>
            <a:pPr lvl="1">
              <a:spcBef>
                <a:spcPct val="0"/>
              </a:spcBef>
              <a:spcAft>
                <a:spcPts val="1000"/>
              </a:spcAft>
            </a:pPr>
            <a:r>
              <a:rPr lang="en-US" sz="1600" dirty="0" smtClean="0"/>
              <a:t>Set “Calibration” due date</a:t>
            </a:r>
          </a:p>
          <a:p>
            <a:pPr lvl="1">
              <a:spcBef>
                <a:spcPct val="0"/>
              </a:spcBef>
              <a:spcAft>
                <a:spcPts val="1000"/>
              </a:spcAft>
            </a:pPr>
            <a:r>
              <a:rPr lang="en-US" sz="1600" dirty="0" smtClean="0"/>
              <a:t>Set interval for “Inspection” due date</a:t>
            </a:r>
          </a:p>
          <a:p>
            <a:pPr lvl="1">
              <a:spcBef>
                <a:spcPct val="0"/>
              </a:spcBef>
              <a:spcAft>
                <a:spcPts val="1000"/>
              </a:spcAft>
            </a:pPr>
            <a:r>
              <a:rPr lang="en-US" sz="1600" dirty="0" smtClean="0"/>
              <a:t>Set “Time”</a:t>
            </a:r>
          </a:p>
          <a:p>
            <a:pPr lvl="1">
              <a:spcBef>
                <a:spcPct val="0"/>
              </a:spcBef>
              <a:spcAft>
                <a:spcPts val="1000"/>
              </a:spcAft>
            </a:pPr>
            <a:r>
              <a:rPr lang="en-US" sz="1600" dirty="0" smtClean="0"/>
              <a:t>Set system “Options” (language, vibrating alarm, alarm latch, SD card check, display zoom, auto-save setup changes)</a:t>
            </a:r>
          </a:p>
          <a:p>
            <a:pPr lvl="1">
              <a:spcBef>
                <a:spcPct val="0"/>
              </a:spcBef>
              <a:spcAft>
                <a:spcPts val="1000"/>
              </a:spcAft>
            </a:pPr>
            <a:r>
              <a:rPr lang="en-US" sz="1600" dirty="0" smtClean="0"/>
              <a:t>“Sensor-Enable” to turn sensors off or on</a:t>
            </a:r>
          </a:p>
          <a:p>
            <a:pPr lvl="1">
              <a:spcBef>
                <a:spcPct val="0"/>
              </a:spcBef>
              <a:spcAft>
                <a:spcPts val="1000"/>
              </a:spcAft>
            </a:pPr>
            <a:r>
              <a:rPr lang="en-US" sz="1600" dirty="0" smtClean="0"/>
              <a:t>“</a:t>
            </a:r>
            <a:r>
              <a:rPr lang="en-US" sz="1600" dirty="0" err="1" smtClean="0"/>
              <a:t>AutoCal</a:t>
            </a:r>
            <a:r>
              <a:rPr lang="en-US" sz="1600" dirty="0" smtClean="0"/>
              <a:t> – Air” specify which sensors adjusted during the “</a:t>
            </a:r>
            <a:r>
              <a:rPr lang="en-US" sz="1600" dirty="0" err="1" smtClean="0"/>
              <a:t>AutoCal</a:t>
            </a:r>
            <a:r>
              <a:rPr lang="en-US" sz="1600" dirty="0" smtClean="0"/>
              <a:t> – Air” procedure</a:t>
            </a:r>
          </a:p>
          <a:p>
            <a:pPr lvl="1">
              <a:spcBef>
                <a:spcPct val="0"/>
              </a:spcBef>
              <a:spcAft>
                <a:spcPts val="1000"/>
              </a:spcAft>
            </a:pPr>
            <a:r>
              <a:rPr lang="en-US" sz="1600" dirty="0" smtClean="0"/>
              <a:t>“</a:t>
            </a:r>
            <a:r>
              <a:rPr lang="en-US" sz="1600" dirty="0" err="1" smtClean="0"/>
              <a:t>Autocal</a:t>
            </a:r>
            <a:r>
              <a:rPr lang="en-US" sz="1600" dirty="0" smtClean="0"/>
              <a:t> – Gas” specify which sensors adjusted during the “</a:t>
            </a:r>
            <a:r>
              <a:rPr lang="en-US" sz="1600" dirty="0" err="1" smtClean="0"/>
              <a:t>AutoCal</a:t>
            </a:r>
            <a:r>
              <a:rPr lang="en-US" sz="1600" dirty="0" smtClean="0"/>
              <a:t> – Gas” procedure</a:t>
            </a:r>
          </a:p>
          <a:p>
            <a:pPr lvl="1">
              <a:spcBef>
                <a:spcPct val="0"/>
              </a:spcBef>
              <a:spcAft>
                <a:spcPts val="1000"/>
              </a:spcAft>
            </a:pPr>
            <a:r>
              <a:rPr lang="en-US" sz="1600" dirty="0" smtClean="0"/>
              <a:t>“Information” verify firmware version currently installed</a:t>
            </a:r>
          </a:p>
        </p:txBody>
      </p:sp>
      <p:pic>
        <p:nvPicPr>
          <p:cNvPr id="901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31358" r="49236" b="43402"/>
          <a:stretch>
            <a:fillRect/>
          </a:stretch>
        </p:blipFill>
        <p:spPr bwMode="auto">
          <a:xfrm>
            <a:off x="6149620" y="1215175"/>
            <a:ext cx="2492970" cy="1228648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23372" r="49234" b="49357"/>
          <a:stretch/>
        </p:blipFill>
        <p:spPr bwMode="auto">
          <a:xfrm>
            <a:off x="6040316" y="2663191"/>
            <a:ext cx="2602523" cy="133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50762" r="49234" b="21745"/>
          <a:stretch/>
        </p:blipFill>
        <p:spPr bwMode="auto">
          <a:xfrm>
            <a:off x="6060831" y="4202722"/>
            <a:ext cx="2602523" cy="134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87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9" t="38194" r="59975" b="41841"/>
          <a:stretch>
            <a:fillRect/>
          </a:stretch>
        </p:blipFill>
        <p:spPr bwMode="auto">
          <a:xfrm>
            <a:off x="5762870" y="3161811"/>
            <a:ext cx="2894013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122738" y="0"/>
            <a:ext cx="4525962" cy="1066800"/>
          </a:xfrm>
          <a:noFill/>
        </p:spPr>
        <p:txBody>
          <a:bodyPr anchor="ctr"/>
          <a:lstStyle/>
          <a:p>
            <a:r>
              <a:rPr lang="en-US" sz="2000" dirty="0" smtClean="0"/>
              <a:t>Advanced user options: </a:t>
            </a:r>
            <a:br>
              <a:rPr lang="en-US" sz="2000" dirty="0" smtClean="0"/>
            </a:br>
            <a:r>
              <a:rPr lang="en-US" sz="2000" dirty="0" smtClean="0"/>
              <a:t>Service Mode “Sensor” menu</a:t>
            </a:r>
          </a:p>
        </p:txBody>
      </p:sp>
      <p:sp>
        <p:nvSpPr>
          <p:cNvPr id="91139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66165" y="1515207"/>
            <a:ext cx="4583112" cy="2327032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1800" dirty="0" smtClean="0"/>
              <a:t>Use the “Sensors” choice to change settings for individual sensors</a:t>
            </a:r>
          </a:p>
          <a:p>
            <a:pPr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1800" dirty="0" smtClean="0"/>
              <a:t>Each sensor has unique list of options and setting choices</a:t>
            </a:r>
          </a:p>
        </p:txBody>
      </p:sp>
      <p:sp>
        <p:nvSpPr>
          <p:cNvPr id="91142" name="Rectangle 7"/>
          <p:cNvSpPr>
            <a:spLocks noChangeArrowheads="1"/>
          </p:cNvSpPr>
          <p:nvPr/>
        </p:nvSpPr>
        <p:spPr bwMode="auto">
          <a:xfrm>
            <a:off x="5762869" y="3174267"/>
            <a:ext cx="2817813" cy="140652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1143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0" t="38194" r="15105" b="41841"/>
          <a:stretch>
            <a:fillRect/>
          </a:stretch>
        </p:blipFill>
        <p:spPr bwMode="auto">
          <a:xfrm>
            <a:off x="867142" y="3885347"/>
            <a:ext cx="4089400" cy="1411287"/>
          </a:xfrm>
          <a:prstGeom prst="rect">
            <a:avLst/>
          </a:prstGeom>
          <a:solidFill>
            <a:srgbClr val="FFFFFF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2"/>
            </a:outerShdw>
          </a:effectLst>
          <a:extLst/>
        </p:spPr>
      </p:pic>
      <p:pic>
        <p:nvPicPr>
          <p:cNvPr id="9114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4" t="34114" r="54492" b="48698"/>
          <a:stretch>
            <a:fillRect/>
          </a:stretch>
        </p:blipFill>
        <p:spPr bwMode="auto">
          <a:xfrm>
            <a:off x="5785827" y="1345223"/>
            <a:ext cx="2735263" cy="1398588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4956542" y="3833447"/>
            <a:ext cx="723289" cy="46739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9163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7789985" y="4703885"/>
            <a:ext cx="1354015" cy="215411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2162" name="Rectangle 13"/>
          <p:cNvSpPr>
            <a:spLocks noChangeArrowheads="1"/>
          </p:cNvSpPr>
          <p:nvPr/>
        </p:nvSpPr>
        <p:spPr bwMode="auto">
          <a:xfrm>
            <a:off x="592138" y="2242039"/>
            <a:ext cx="4532312" cy="1820008"/>
          </a:xfrm>
          <a:prstGeom prst="rect">
            <a:avLst/>
          </a:prstGeom>
          <a:solidFill>
            <a:srgbClr val="FF6D6D"/>
          </a:solidFill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endParaRPr lang="en-US" sz="1600" dirty="0"/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0"/>
            <a:ext cx="6380162" cy="1066800"/>
          </a:xfrm>
          <a:noFill/>
        </p:spPr>
        <p:txBody>
          <a:bodyPr anchor="ctr"/>
          <a:lstStyle/>
          <a:p>
            <a:r>
              <a:rPr lang="en-US" sz="2000" dirty="0" smtClean="0"/>
              <a:t>Advanced user options: </a:t>
            </a:r>
            <a:br>
              <a:rPr lang="en-US" sz="2000" dirty="0" smtClean="0"/>
            </a:br>
            <a:r>
              <a:rPr lang="en-US" sz="2000" dirty="0" smtClean="0"/>
              <a:t>Oxygen “Sensor” menu</a:t>
            </a:r>
          </a:p>
        </p:txBody>
      </p:sp>
      <p:sp>
        <p:nvSpPr>
          <p:cNvPr id="92164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00050" y="1435100"/>
            <a:ext cx="4583113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r>
              <a:rPr lang="en-US" sz="1800" dirty="0" smtClean="0"/>
              <a:t>“Adjust Zero Point”</a:t>
            </a:r>
          </a:p>
          <a:p>
            <a:pPr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endParaRPr lang="en-US" sz="1800" dirty="0" smtClean="0"/>
          </a:p>
          <a:p>
            <a:pPr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en-US" sz="1800" dirty="0" smtClean="0"/>
              <a:t>     </a:t>
            </a:r>
            <a:r>
              <a:rPr lang="en-US" sz="1600" dirty="0" smtClean="0"/>
              <a:t>WARNING: In the “Adjust Zero Point” procedure readings of the 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sensor are adjusted while the sensor is exposed to pure nitrogen (0.0% oxygen).  Never attempt to “Adjust Zero Point” while the sensor is located in fresh air</a:t>
            </a:r>
          </a:p>
        </p:txBody>
      </p:sp>
      <p:pic>
        <p:nvPicPr>
          <p:cNvPr id="9216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37196" r="60709" b="43294"/>
          <a:stretch>
            <a:fillRect/>
          </a:stretch>
        </p:blipFill>
        <p:spPr bwMode="auto">
          <a:xfrm>
            <a:off x="5924550" y="2819400"/>
            <a:ext cx="2898775" cy="1427163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7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t="64626" r="60986" b="16037"/>
          <a:stretch>
            <a:fillRect/>
          </a:stretch>
        </p:blipFill>
        <p:spPr bwMode="auto">
          <a:xfrm>
            <a:off x="5926138" y="1174750"/>
            <a:ext cx="2882900" cy="1414463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8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7" t="58636" r="60855" b="21875"/>
          <a:stretch>
            <a:fillRect/>
          </a:stretch>
        </p:blipFill>
        <p:spPr bwMode="auto">
          <a:xfrm>
            <a:off x="5938838" y="4473575"/>
            <a:ext cx="2870200" cy="142557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10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789985" y="4703885"/>
            <a:ext cx="1354015" cy="215411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3186" name="Rectangle 3"/>
          <p:cNvSpPr>
            <a:spLocks noGrp="1" noChangeArrowheads="1"/>
          </p:cNvSpPr>
          <p:nvPr>
            <p:ph type="title"/>
          </p:nvPr>
        </p:nvSpPr>
        <p:spPr>
          <a:xfrm>
            <a:off x="2268538" y="0"/>
            <a:ext cx="6380162" cy="1066800"/>
          </a:xfrm>
          <a:noFill/>
        </p:spPr>
        <p:txBody>
          <a:bodyPr anchor="ctr"/>
          <a:lstStyle/>
          <a:p>
            <a:r>
              <a:rPr lang="en-US" sz="2000" dirty="0" smtClean="0"/>
              <a:t>Advanced user options: </a:t>
            </a:r>
            <a:br>
              <a:rPr lang="en-US" sz="2000" dirty="0" smtClean="0"/>
            </a:br>
            <a:r>
              <a:rPr lang="en-US" sz="2000" dirty="0" smtClean="0"/>
              <a:t>Oxygen “Sensor” menu</a:t>
            </a:r>
          </a:p>
        </p:txBody>
      </p:sp>
      <p:sp>
        <p:nvSpPr>
          <p:cNvPr id="93187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8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76263" y="1214438"/>
            <a:ext cx="4583112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1800" dirty="0" smtClean="0"/>
              <a:t>“Calibration”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1800" dirty="0" smtClean="0"/>
              <a:t>In this step oxygen sensor readings are span adjusted to match the concentration of oxygen in fresh air (20.9%)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1800" dirty="0" smtClean="0"/>
              <a:t>This is the same procedure as the “</a:t>
            </a:r>
            <a:r>
              <a:rPr lang="en-US" sz="1800" dirty="0" err="1" smtClean="0"/>
              <a:t>AutoCal</a:t>
            </a:r>
            <a:r>
              <a:rPr lang="en-US" sz="1800" dirty="0" smtClean="0"/>
              <a:t> – air” adjustment normally used to adjust sensor readings to match the expected concentrations in fresh air</a:t>
            </a:r>
          </a:p>
        </p:txBody>
      </p:sp>
      <p:pic>
        <p:nvPicPr>
          <p:cNvPr id="9318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0" t="34679" r="60774" b="45724"/>
          <a:stretch>
            <a:fillRect/>
          </a:stretch>
        </p:blipFill>
        <p:spPr bwMode="auto">
          <a:xfrm>
            <a:off x="5916613" y="2781790"/>
            <a:ext cx="2913062" cy="1433513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9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9" t="64799" r="60840" b="16058"/>
          <a:stretch>
            <a:fillRect/>
          </a:stretch>
        </p:blipFill>
        <p:spPr bwMode="auto">
          <a:xfrm>
            <a:off x="5929313" y="1154603"/>
            <a:ext cx="2881312" cy="140017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9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56119" r="60774" b="24306"/>
          <a:stretch>
            <a:fillRect/>
          </a:stretch>
        </p:blipFill>
        <p:spPr bwMode="auto">
          <a:xfrm>
            <a:off x="5930900" y="4421678"/>
            <a:ext cx="2898775" cy="143192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62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8"/>
          <p:cNvSpPr>
            <a:spLocks noChangeArrowheads="1"/>
          </p:cNvSpPr>
          <p:nvPr/>
        </p:nvSpPr>
        <p:spPr bwMode="auto">
          <a:xfrm>
            <a:off x="719137" y="4338411"/>
            <a:ext cx="4907939" cy="1288666"/>
          </a:xfrm>
          <a:prstGeom prst="rect">
            <a:avLst/>
          </a:prstGeom>
          <a:solidFill>
            <a:srgbClr val="FF6D6D"/>
          </a:solidFill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>
          <a:xfrm>
            <a:off x="2538413" y="0"/>
            <a:ext cx="6110287" cy="1066800"/>
          </a:xfrm>
          <a:noFill/>
        </p:spPr>
        <p:txBody>
          <a:bodyPr anchor="ctr"/>
          <a:lstStyle/>
          <a:p>
            <a:r>
              <a:rPr lang="en-US" sz="2000" dirty="0" smtClean="0"/>
              <a:t>Advanced user options: </a:t>
            </a:r>
            <a:br>
              <a:rPr lang="en-US" sz="2000" dirty="0" smtClean="0"/>
            </a:br>
            <a:r>
              <a:rPr lang="en-US" sz="2000" dirty="0" smtClean="0"/>
              <a:t>Oxygen “Sensor” menu</a:t>
            </a:r>
          </a:p>
        </p:txBody>
      </p:sp>
      <p:sp>
        <p:nvSpPr>
          <p:cNvPr id="94212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42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24153" r="60808" b="56271"/>
          <a:stretch>
            <a:fillRect/>
          </a:stretch>
        </p:blipFill>
        <p:spPr bwMode="auto">
          <a:xfrm>
            <a:off x="5881688" y="2724887"/>
            <a:ext cx="2894012" cy="143192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6" t="64409" r="60678" b="15842"/>
          <a:stretch>
            <a:fillRect/>
          </a:stretch>
        </p:blipFill>
        <p:spPr bwMode="auto">
          <a:xfrm>
            <a:off x="5875338" y="1111497"/>
            <a:ext cx="2925762" cy="144462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62614" r="61926" b="18738"/>
          <a:stretch>
            <a:fillRect/>
          </a:stretch>
        </p:blipFill>
        <p:spPr bwMode="auto">
          <a:xfrm>
            <a:off x="5907088" y="4331194"/>
            <a:ext cx="2878137" cy="1408113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3988" y="1054100"/>
            <a:ext cx="5359400" cy="4508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600" dirty="0" smtClean="0"/>
              <a:t>Oxygen sensors have three user adjustable alarm settings</a:t>
            </a:r>
          </a:p>
          <a:p>
            <a:pPr lvl="1">
              <a:lnSpc>
                <a:spcPct val="85000"/>
              </a:lnSpc>
            </a:pPr>
            <a:r>
              <a:rPr lang="en-US" sz="1600" dirty="0" smtClean="0"/>
              <a:t>Alarms 1 and 2 are normally “descending” alarms that are activated by the concentration falling below the alarm value</a:t>
            </a:r>
          </a:p>
          <a:p>
            <a:pPr lvl="1">
              <a:lnSpc>
                <a:spcPct val="85000"/>
              </a:lnSpc>
            </a:pPr>
            <a:r>
              <a:rPr lang="en-US" sz="1600" dirty="0" smtClean="0"/>
              <a:t>Alarm 3 is an “ascending” alarm that is activated by the concentration rising above the alarm value</a:t>
            </a:r>
          </a:p>
          <a:p>
            <a:pPr lvl="1">
              <a:lnSpc>
                <a:spcPct val="85000"/>
              </a:lnSpc>
            </a:pPr>
            <a:r>
              <a:rPr lang="en-US" sz="1600" dirty="0" smtClean="0"/>
              <a:t>Highlight the desired alarm, then press “Edit” to change the value</a:t>
            </a:r>
          </a:p>
          <a:p>
            <a:pPr lvl="1">
              <a:lnSpc>
                <a:spcPct val="85000"/>
              </a:lnSpc>
            </a:pPr>
            <a:r>
              <a:rPr lang="en-US" sz="1600" dirty="0" smtClean="0"/>
              <a:t>Press “Exit” to accept the new value and return to the O2 sensor menu </a:t>
            </a:r>
          </a:p>
          <a:p>
            <a:pPr lvl="1">
              <a:lnSpc>
                <a:spcPct val="85000"/>
              </a:lnSpc>
            </a:pPr>
            <a:endParaRPr lang="en-US" sz="1600" dirty="0" smtClean="0"/>
          </a:p>
          <a:p>
            <a:pPr lvl="1">
              <a:lnSpc>
                <a:spcPct val="85000"/>
              </a:lnSpc>
              <a:buFontTx/>
              <a:buNone/>
            </a:pPr>
            <a:r>
              <a:rPr lang="en-US" sz="1600" dirty="0" smtClean="0"/>
              <a:t>    WARNING:  Setting an alarm value to  ( – – ) turns the alarm off.  When the alarm is turned off the user will not be notified in the event of an alarm.  This could result in injury or death.</a:t>
            </a:r>
          </a:p>
        </p:txBody>
      </p:sp>
    </p:spTree>
    <p:extLst>
      <p:ext uri="{BB962C8B-B14F-4D97-AF65-F5344CB8AC3E}">
        <p14:creationId xmlns:p14="http://schemas.microsoft.com/office/powerpoint/2010/main" val="316265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 3"/>
          <p:cNvSpPr>
            <a:spLocks noChangeShapeType="1"/>
          </p:cNvSpPr>
          <p:nvPr/>
        </p:nvSpPr>
        <p:spPr bwMode="auto">
          <a:xfrm>
            <a:off x="0" y="10697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title"/>
          </p:nvPr>
        </p:nvSpPr>
        <p:spPr>
          <a:xfrm>
            <a:off x="1147883" y="122001"/>
            <a:ext cx="3825875" cy="1066800"/>
          </a:xfrm>
          <a:noFill/>
        </p:spPr>
        <p:txBody>
          <a:bodyPr anchor="ctr"/>
          <a:lstStyle/>
          <a:p>
            <a:r>
              <a:rPr lang="en-US" sz="2000" dirty="0" smtClean="0"/>
              <a:t>Advanced user options: </a:t>
            </a:r>
            <a:br>
              <a:rPr lang="en-US" sz="2000" dirty="0" smtClean="0"/>
            </a:br>
            <a:r>
              <a:rPr lang="en-US" sz="2000" dirty="0" smtClean="0"/>
              <a:t>LEL “Sensor” menu</a:t>
            </a:r>
          </a:p>
        </p:txBody>
      </p:sp>
      <p:sp>
        <p:nvSpPr>
          <p:cNvPr id="9523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00050" y="1283677"/>
            <a:ext cx="4629150" cy="4895732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r>
              <a:rPr lang="en-US" sz="1800" dirty="0" smtClean="0"/>
              <a:t>LEL sensor menu choices:</a:t>
            </a:r>
          </a:p>
          <a:p>
            <a:pPr lvl="1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r>
              <a:rPr lang="en-US" sz="1800" dirty="0" smtClean="0"/>
              <a:t>Zero:  Perform fresh air zero adjustment</a:t>
            </a:r>
          </a:p>
          <a:p>
            <a:pPr lvl="1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r>
              <a:rPr lang="en-US" sz="1800" dirty="0" smtClean="0"/>
              <a:t>Calibrate:  Perform span calibration adjustment</a:t>
            </a:r>
          </a:p>
          <a:p>
            <a:pPr lvl="1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r>
              <a:rPr lang="en-US" sz="1800" dirty="0" smtClean="0"/>
              <a:t>Alarms:  Change current alarm settings for LEL sensor</a:t>
            </a:r>
          </a:p>
          <a:p>
            <a:pPr lvl="1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r>
              <a:rPr lang="en-US" sz="1800" dirty="0" smtClean="0"/>
              <a:t>Calibration dates:  Most recent three dates</a:t>
            </a:r>
          </a:p>
          <a:p>
            <a:pPr lvl="1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r>
              <a:rPr lang="en-US" sz="1800" dirty="0" smtClean="0"/>
              <a:t>Information: Display sensor ID information</a:t>
            </a:r>
          </a:p>
          <a:p>
            <a:pPr lvl="1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r>
              <a:rPr lang="en-US" sz="1800" dirty="0" smtClean="0"/>
              <a:t>Gas and unit:  Choose correction factor for new gas from library</a:t>
            </a:r>
          </a:p>
        </p:txBody>
      </p:sp>
      <p:pic>
        <p:nvPicPr>
          <p:cNvPr id="9523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5" t="25847" r="48274" b="57248"/>
          <a:stretch>
            <a:fillRect/>
          </a:stretch>
        </p:blipFill>
        <p:spPr bwMode="auto">
          <a:xfrm>
            <a:off x="5404649" y="448405"/>
            <a:ext cx="3176645" cy="1633613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5239" name="Group 29"/>
          <p:cNvGrpSpPr>
            <a:grpSpLocks/>
          </p:cNvGrpSpPr>
          <p:nvPr/>
        </p:nvGrpSpPr>
        <p:grpSpPr bwMode="auto">
          <a:xfrm>
            <a:off x="5399482" y="2232730"/>
            <a:ext cx="3176645" cy="1610737"/>
            <a:chOff x="3135" y="1502"/>
            <a:chExt cx="2459" cy="1197"/>
          </a:xfrm>
        </p:grpSpPr>
        <p:pic>
          <p:nvPicPr>
            <p:cNvPr id="95246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83" t="25998" r="48209" b="57314"/>
            <a:stretch>
              <a:fillRect/>
            </a:stretch>
          </p:blipFill>
          <p:spPr bwMode="auto">
            <a:xfrm>
              <a:off x="3135" y="1502"/>
              <a:ext cx="2459" cy="1197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5247" name="Text Box 12"/>
            <p:cNvSpPr txBox="1">
              <a:spLocks noChangeArrowheads="1"/>
            </p:cNvSpPr>
            <p:nvPr/>
          </p:nvSpPr>
          <p:spPr bwMode="auto">
            <a:xfrm>
              <a:off x="3327" y="1810"/>
              <a:ext cx="2117" cy="74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>
                <a:lnSpc>
                  <a:spcPct val="60000"/>
                </a:lnSpc>
              </a:pPr>
              <a:r>
                <a:rPr lang="en-US" sz="1900" dirty="0">
                  <a:solidFill>
                    <a:schemeClr val="bg1"/>
                  </a:solidFill>
                  <a:latin typeface="Courier" pitchFamily="49" charset="0"/>
                </a:rPr>
                <a:t>Calibrate</a:t>
              </a:r>
            </a:p>
            <a:p>
              <a:pPr algn="l">
                <a:lnSpc>
                  <a:spcPct val="60000"/>
                </a:lnSpc>
              </a:pPr>
              <a:r>
                <a:rPr lang="en-US" sz="1900" dirty="0">
                  <a:solidFill>
                    <a:schemeClr val="bg1"/>
                  </a:solidFill>
                  <a:latin typeface="Courier" pitchFamily="49" charset="0"/>
                </a:rPr>
                <a:t>Alarms</a:t>
              </a:r>
            </a:p>
            <a:p>
              <a:pPr algn="l">
                <a:lnSpc>
                  <a:spcPct val="60000"/>
                </a:lnSpc>
              </a:pPr>
              <a:r>
                <a:rPr lang="en-US" sz="1900" dirty="0">
                  <a:solidFill>
                    <a:schemeClr val="bg1"/>
                  </a:solidFill>
                  <a:latin typeface="Courier" pitchFamily="49" charset="0"/>
                </a:rPr>
                <a:t>Calibration dates</a:t>
              </a:r>
            </a:p>
            <a:p>
              <a:pPr algn="l">
                <a:lnSpc>
                  <a:spcPct val="60000"/>
                </a:lnSpc>
              </a:pPr>
              <a:r>
                <a:rPr lang="en-US" sz="1900" dirty="0">
                  <a:solidFill>
                    <a:schemeClr val="bg1"/>
                  </a:solidFill>
                  <a:latin typeface="Courier" pitchFamily="49" charset="0"/>
                </a:rPr>
                <a:t>Information</a:t>
              </a:r>
            </a:p>
            <a:p>
              <a:pPr algn="l">
                <a:lnSpc>
                  <a:spcPct val="60000"/>
                </a:lnSpc>
              </a:pPr>
              <a:r>
                <a:rPr lang="en-US" sz="1900" dirty="0">
                  <a:solidFill>
                    <a:schemeClr val="bg1"/>
                  </a:solidFill>
                  <a:latin typeface="Courier" pitchFamily="49" charset="0"/>
                </a:rPr>
                <a:t>Unit and gas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380894" y="4020819"/>
            <a:ext cx="3176645" cy="1535917"/>
            <a:chOff x="5407270" y="4020819"/>
            <a:chExt cx="3176645" cy="1535917"/>
          </a:xfrm>
        </p:grpSpPr>
        <p:pic>
          <p:nvPicPr>
            <p:cNvPr id="95241" name="Picture 1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83" t="27017" r="48209" b="57315"/>
            <a:stretch/>
          </p:blipFill>
          <p:spPr bwMode="auto">
            <a:xfrm>
              <a:off x="5407270" y="4026877"/>
              <a:ext cx="3176645" cy="1529859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5242" name="Rectangle 18"/>
            <p:cNvSpPr>
              <a:spLocks noChangeArrowheads="1"/>
            </p:cNvSpPr>
            <p:nvPr/>
          </p:nvSpPr>
          <p:spPr bwMode="auto">
            <a:xfrm>
              <a:off x="5407270" y="4107477"/>
              <a:ext cx="3176645" cy="121646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3" name="Text Box 17"/>
            <p:cNvSpPr txBox="1">
              <a:spLocks noChangeArrowheads="1"/>
            </p:cNvSpPr>
            <p:nvPr/>
          </p:nvSpPr>
          <p:spPr bwMode="auto">
            <a:xfrm>
              <a:off x="5655304" y="4020819"/>
              <a:ext cx="2734834" cy="1255728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>
                <a:lnSpc>
                  <a:spcPct val="60000"/>
                </a:lnSpc>
              </a:pPr>
              <a:r>
                <a:rPr lang="en-US" sz="1800" dirty="0">
                  <a:solidFill>
                    <a:schemeClr val="bg1"/>
                  </a:solidFill>
                  <a:latin typeface="Courier" pitchFamily="49" charset="0"/>
                </a:rPr>
                <a:t>  Unit and Gas</a:t>
              </a:r>
            </a:p>
            <a:p>
              <a:pPr algn="l">
                <a:lnSpc>
                  <a:spcPct val="60000"/>
                </a:lnSpc>
              </a:pPr>
              <a:r>
                <a:rPr lang="en-US" sz="1800" dirty="0">
                  <a:solidFill>
                    <a:schemeClr val="bg1"/>
                  </a:solidFill>
                  <a:latin typeface="Courier" pitchFamily="49" charset="0"/>
                </a:rPr>
                <a:t>%LEL H2</a:t>
              </a:r>
            </a:p>
            <a:p>
              <a:pPr algn="l">
                <a:lnSpc>
                  <a:spcPct val="60000"/>
                </a:lnSpc>
              </a:pPr>
              <a:r>
                <a:rPr lang="en-US" sz="1800" dirty="0">
                  <a:solidFill>
                    <a:schemeClr val="bg1"/>
                  </a:solidFill>
                  <a:latin typeface="Courier" pitchFamily="49" charset="0"/>
                </a:rPr>
                <a:t>%LEL C3H8</a:t>
              </a:r>
            </a:p>
            <a:p>
              <a:pPr algn="l">
                <a:lnSpc>
                  <a:spcPct val="60000"/>
                </a:lnSpc>
              </a:pPr>
              <a:r>
                <a:rPr lang="en-US" sz="1800" dirty="0">
                  <a:solidFill>
                    <a:schemeClr val="bg1"/>
                  </a:solidFill>
                  <a:latin typeface="Courier" pitchFamily="49" charset="0"/>
                </a:rPr>
                <a:t>%LEL C4H10</a:t>
              </a:r>
            </a:p>
            <a:p>
              <a:pPr algn="l">
                <a:lnSpc>
                  <a:spcPct val="60000"/>
                </a:lnSpc>
              </a:pPr>
              <a:r>
                <a:rPr lang="en-US" sz="1800" dirty="0">
                  <a:solidFill>
                    <a:schemeClr val="bg1"/>
                  </a:solidFill>
                  <a:latin typeface="Courier" pitchFamily="49" charset="0"/>
                </a:rPr>
                <a:t>%LEL C5H12</a:t>
              </a:r>
            </a:p>
            <a:p>
              <a:pPr algn="l">
                <a:lnSpc>
                  <a:spcPct val="60000"/>
                </a:lnSpc>
              </a:pPr>
              <a:r>
                <a:rPr lang="en-US" sz="1800" dirty="0">
                  <a:solidFill>
                    <a:schemeClr val="bg1"/>
                  </a:solidFill>
                  <a:latin typeface="Courier" pitchFamily="49" charset="0"/>
                </a:rPr>
                <a:t>%LEL </a:t>
              </a:r>
              <a:r>
                <a:rPr lang="en-US" sz="1800" dirty="0" err="1">
                  <a:solidFill>
                    <a:schemeClr val="bg1"/>
                  </a:solidFill>
                  <a:latin typeface="Courier" pitchFamily="49" charset="0"/>
                </a:rPr>
                <a:t>nHexane</a:t>
              </a:r>
              <a:endParaRPr lang="en-US" sz="1800" dirty="0">
                <a:solidFill>
                  <a:schemeClr val="bg1"/>
                </a:solidFill>
                <a:latin typeface="Courier" pitchFamily="49" charset="0"/>
              </a:endParaRPr>
            </a:p>
            <a:p>
              <a:pPr algn="l">
                <a:lnSpc>
                  <a:spcPct val="60000"/>
                </a:lnSpc>
              </a:pPr>
              <a:endParaRPr lang="en-US" sz="1800" dirty="0">
                <a:solidFill>
                  <a:schemeClr val="bg1"/>
                </a:solidFill>
                <a:latin typeface="Courier" pitchFamily="49" charset="0"/>
              </a:endParaRPr>
            </a:p>
          </p:txBody>
        </p:sp>
        <p:sp>
          <p:nvSpPr>
            <p:cNvPr id="95244" name="Rectangle 20"/>
            <p:cNvSpPr>
              <a:spLocks noChangeArrowheads="1"/>
            </p:cNvSpPr>
            <p:nvPr/>
          </p:nvSpPr>
          <p:spPr bwMode="auto">
            <a:xfrm>
              <a:off x="5407270" y="4882569"/>
              <a:ext cx="3176645" cy="216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5" name="Text Box 21"/>
            <p:cNvSpPr txBox="1">
              <a:spLocks noChangeArrowheads="1"/>
            </p:cNvSpPr>
            <p:nvPr/>
          </p:nvSpPr>
          <p:spPr bwMode="auto">
            <a:xfrm>
              <a:off x="5655304" y="4855565"/>
              <a:ext cx="2910525" cy="315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>
                <a:lnSpc>
                  <a:spcPts val="1600"/>
                </a:lnSpc>
              </a:pPr>
              <a:r>
                <a:rPr lang="en-US" sz="1800" dirty="0">
                  <a:solidFill>
                    <a:srgbClr val="00FF00"/>
                  </a:solidFill>
                  <a:latin typeface="Courier" pitchFamily="49" charset="0"/>
                </a:rPr>
                <a:t>%LEL </a:t>
              </a:r>
              <a:r>
                <a:rPr lang="en-US" sz="1800" dirty="0" err="1" smtClean="0">
                  <a:solidFill>
                    <a:srgbClr val="00FF00"/>
                  </a:solidFill>
                  <a:latin typeface="Courier" pitchFamily="49" charset="0"/>
                </a:rPr>
                <a:t>nHexane</a:t>
              </a:r>
              <a:endParaRPr lang="en-US" sz="1800" dirty="0" smtClean="0">
                <a:solidFill>
                  <a:srgbClr val="00FF00"/>
                </a:solidFill>
                <a:latin typeface="Courier" pitchFamily="49" charset="0"/>
              </a:endParaRP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5658226" y="5087610"/>
              <a:ext cx="2734834" cy="25776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>
                <a:lnSpc>
                  <a:spcPts val="1000"/>
                </a:lnSpc>
              </a:pPr>
              <a:r>
                <a:rPr lang="en-US" sz="1800" dirty="0" smtClean="0">
                  <a:solidFill>
                    <a:schemeClr val="bg1"/>
                  </a:solidFill>
                  <a:latin typeface="Courier" pitchFamily="49" charset="0"/>
                </a:rPr>
                <a:t>%</a:t>
              </a:r>
              <a:r>
                <a:rPr lang="en-US" sz="1800" dirty="0">
                  <a:solidFill>
                    <a:schemeClr val="bg1"/>
                  </a:solidFill>
                  <a:latin typeface="Courier" pitchFamily="49" charset="0"/>
                </a:rPr>
                <a:t>LEL </a:t>
              </a:r>
              <a:r>
                <a:rPr lang="en-US" sz="1800" dirty="0" smtClean="0">
                  <a:solidFill>
                    <a:schemeClr val="bg1"/>
                  </a:solidFill>
                  <a:latin typeface="Courier" pitchFamily="49" charset="0"/>
                </a:rPr>
                <a:t>CH4O</a:t>
              </a:r>
              <a:endParaRPr lang="en-US" sz="1800" dirty="0">
                <a:solidFill>
                  <a:schemeClr val="bg1"/>
                </a:solidFill>
                <a:latin typeface="Courier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137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122738" y="101600"/>
            <a:ext cx="4314825" cy="812800"/>
          </a:xfrm>
        </p:spPr>
        <p:txBody>
          <a:bodyPr/>
          <a:lstStyle/>
          <a:p>
            <a:r>
              <a:rPr lang="en-US" sz="2000" dirty="0" smtClean="0"/>
              <a:t>Selecting a new gas from the "Gas and Unit" library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4488" y="1054100"/>
            <a:ext cx="4362450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r>
              <a:rPr lang="en-US" sz="1800" dirty="0" smtClean="0"/>
              <a:t>LEL readings are displayed in measurement units for gas selected </a:t>
            </a:r>
          </a:p>
          <a:p>
            <a:r>
              <a:rPr lang="en-US" sz="1800" dirty="0" smtClean="0"/>
              <a:t>Name of gas selected will appear in the sensor menu LEL position</a:t>
            </a:r>
          </a:p>
          <a:p>
            <a:r>
              <a:rPr lang="en-US" sz="1800" dirty="0" smtClean="0"/>
              <a:t>In normal operation screen will show name of new gas selected in place of "% LEL"  </a:t>
            </a:r>
          </a:p>
          <a:p>
            <a:endParaRPr lang="en-US" sz="1800" dirty="0" smtClean="0"/>
          </a:p>
        </p:txBody>
      </p:sp>
      <p:grpSp>
        <p:nvGrpSpPr>
          <p:cNvPr id="96260" name="Group 18"/>
          <p:cNvGrpSpPr>
            <a:grpSpLocks/>
          </p:cNvGrpSpPr>
          <p:nvPr/>
        </p:nvGrpSpPr>
        <p:grpSpPr bwMode="auto">
          <a:xfrm>
            <a:off x="4754563" y="1128713"/>
            <a:ext cx="4605337" cy="1927225"/>
            <a:chOff x="3139" y="828"/>
            <a:chExt cx="2901" cy="1214"/>
          </a:xfrm>
        </p:grpSpPr>
        <p:pic>
          <p:nvPicPr>
            <p:cNvPr id="9627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45" t="25847" r="48274" b="57248"/>
            <a:stretch>
              <a:fillRect/>
            </a:stretch>
          </p:blipFill>
          <p:spPr bwMode="auto">
            <a:xfrm>
              <a:off x="3139" y="828"/>
              <a:ext cx="2459" cy="1214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6271" name="Rectangle 5"/>
            <p:cNvSpPr>
              <a:spLocks noChangeArrowheads="1"/>
            </p:cNvSpPr>
            <p:nvPr/>
          </p:nvSpPr>
          <p:spPr bwMode="auto">
            <a:xfrm>
              <a:off x="4354" y="1119"/>
              <a:ext cx="936" cy="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72" name="Text Box 6"/>
            <p:cNvSpPr txBox="1">
              <a:spLocks noChangeArrowheads="1"/>
            </p:cNvSpPr>
            <p:nvPr/>
          </p:nvSpPr>
          <p:spPr bwMode="auto">
            <a:xfrm>
              <a:off x="3787" y="1139"/>
              <a:ext cx="225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>
                <a:lnSpc>
                  <a:spcPct val="60000"/>
                </a:lnSpc>
              </a:pPr>
              <a:r>
                <a:rPr lang="en-US" sz="2400">
                  <a:solidFill>
                    <a:srgbClr val="00FF00"/>
                  </a:solidFill>
                  <a:latin typeface="Courier" pitchFamily="49" charset="0"/>
                </a:rPr>
                <a:t>%LEL nHexane</a:t>
              </a:r>
              <a:endParaRPr lang="en-US" sz="400">
                <a:solidFill>
                  <a:schemeClr val="bg1"/>
                </a:solidFill>
                <a:latin typeface="Courier" pitchFamily="49" charset="0"/>
              </a:endParaRPr>
            </a:p>
            <a:p>
              <a:pPr algn="l">
                <a:lnSpc>
                  <a:spcPct val="60000"/>
                </a:lnSpc>
              </a:pPr>
              <a:endParaRPr lang="en-US" sz="400">
                <a:solidFill>
                  <a:srgbClr val="00FF00"/>
                </a:solidFill>
                <a:latin typeface="Courier" pitchFamily="49" charset="0"/>
              </a:endParaRPr>
            </a:p>
          </p:txBody>
        </p:sp>
      </p:grpSp>
      <p:grpSp>
        <p:nvGrpSpPr>
          <p:cNvPr id="96261" name="Group 19"/>
          <p:cNvGrpSpPr>
            <a:grpSpLocks/>
          </p:cNvGrpSpPr>
          <p:nvPr/>
        </p:nvGrpSpPr>
        <p:grpSpPr bwMode="auto">
          <a:xfrm>
            <a:off x="4768850" y="3386138"/>
            <a:ext cx="3917950" cy="1928812"/>
            <a:chOff x="3130" y="2142"/>
            <a:chExt cx="2468" cy="1215"/>
          </a:xfrm>
        </p:grpSpPr>
        <p:pic>
          <p:nvPicPr>
            <p:cNvPr id="96267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" y="2188"/>
              <a:ext cx="2459" cy="1169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268" name="Rectangle 12"/>
            <p:cNvSpPr>
              <a:spLocks noChangeArrowheads="1"/>
            </p:cNvSpPr>
            <p:nvPr/>
          </p:nvSpPr>
          <p:spPr bwMode="auto">
            <a:xfrm>
              <a:off x="4686" y="2182"/>
              <a:ext cx="912" cy="166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69" name="Text Box 11"/>
            <p:cNvSpPr txBox="1">
              <a:spLocks noChangeArrowheads="1"/>
            </p:cNvSpPr>
            <p:nvPr/>
          </p:nvSpPr>
          <p:spPr bwMode="auto">
            <a:xfrm>
              <a:off x="5129" y="2142"/>
              <a:ext cx="459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91440" rIns="0" bIns="91440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>
                <a:lnSpc>
                  <a:spcPct val="60000"/>
                </a:lnSpc>
              </a:pPr>
              <a:r>
                <a:rPr lang="en-US" sz="3000">
                  <a:solidFill>
                    <a:schemeClr val="bg1"/>
                  </a:solidFill>
                  <a:latin typeface="Courier" pitchFamily="49" charset="0"/>
                </a:rPr>
                <a:t>nHx</a:t>
              </a:r>
            </a:p>
          </p:txBody>
        </p:sp>
      </p:grpSp>
      <p:pic>
        <p:nvPicPr>
          <p:cNvPr id="9626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4643936"/>
            <a:ext cx="3014662" cy="143351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3" name="Oval 16"/>
          <p:cNvSpPr>
            <a:spLocks noChangeArrowheads="1"/>
          </p:cNvSpPr>
          <p:nvPr/>
        </p:nvSpPr>
        <p:spPr bwMode="auto">
          <a:xfrm>
            <a:off x="3074012" y="4459907"/>
            <a:ext cx="858837" cy="817563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4" name="Oval 17"/>
          <p:cNvSpPr>
            <a:spLocks noChangeArrowheads="1"/>
          </p:cNvSpPr>
          <p:nvPr/>
        </p:nvSpPr>
        <p:spPr bwMode="auto">
          <a:xfrm>
            <a:off x="7708900" y="3209925"/>
            <a:ext cx="1117600" cy="1065213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5" name="Line 21"/>
          <p:cNvSpPr>
            <a:spLocks noChangeShapeType="1"/>
          </p:cNvSpPr>
          <p:nvPr/>
        </p:nvSpPr>
        <p:spPr bwMode="auto">
          <a:xfrm flipV="1">
            <a:off x="3938954" y="3975100"/>
            <a:ext cx="3627071" cy="93100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6" name="Line 2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6120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Title 1"/>
          <p:cNvSpPr>
            <a:spLocks noGrp="1"/>
          </p:cNvSpPr>
          <p:nvPr>
            <p:ph type="title"/>
          </p:nvPr>
        </p:nvSpPr>
        <p:spPr>
          <a:xfrm>
            <a:off x="4835769" y="127000"/>
            <a:ext cx="3590681" cy="812800"/>
          </a:xfrm>
        </p:spPr>
        <p:txBody>
          <a:bodyPr/>
          <a:lstStyle/>
          <a:p>
            <a:r>
              <a:rPr lang="en-US" sz="2000" dirty="0" smtClean="0"/>
              <a:t>CC LEL sensor “Gas and Unit” library choices  </a:t>
            </a:r>
          </a:p>
        </p:txBody>
      </p:sp>
      <p:sp>
        <p:nvSpPr>
          <p:cNvPr id="97284" name="Content Placeholder 2"/>
          <p:cNvSpPr>
            <a:spLocks noGrp="1"/>
          </p:cNvSpPr>
          <p:nvPr>
            <p:ph idx="1"/>
          </p:nvPr>
        </p:nvSpPr>
        <p:spPr>
          <a:xfrm>
            <a:off x="287338" y="996950"/>
            <a:ext cx="8407400" cy="844550"/>
          </a:xfrm>
        </p:spPr>
        <p:txBody>
          <a:bodyPr/>
          <a:lstStyle/>
          <a:p>
            <a:r>
              <a:rPr lang="en-US" sz="1600" dirty="0" smtClean="0"/>
              <a:t>The following CC LEL sensor “gas and unit” choices are available as setup choices in the on-board library:</a:t>
            </a:r>
          </a:p>
        </p:txBody>
      </p:sp>
      <p:sp>
        <p:nvSpPr>
          <p:cNvPr id="97285" name="Line 22"/>
          <p:cNvSpPr>
            <a:spLocks noChangeShapeType="1"/>
          </p:cNvSpPr>
          <p:nvPr/>
        </p:nvSpPr>
        <p:spPr bwMode="auto">
          <a:xfrm>
            <a:off x="0" y="93345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576491"/>
              </p:ext>
            </p:extLst>
          </p:nvPr>
        </p:nvGraphicFramePr>
        <p:xfrm>
          <a:off x="1566494" y="1635862"/>
          <a:ext cx="6076950" cy="4516353"/>
        </p:xfrm>
        <a:graphic>
          <a:graphicData uri="http://schemas.openxmlformats.org/drawingml/2006/table">
            <a:tbl>
              <a:tblPr/>
              <a:tblGrid>
                <a:gridCol w="2008650"/>
                <a:gridCol w="4068300"/>
              </a:tblGrid>
              <a:tr h="347757"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CC LEL Gas List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5CC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Common Name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5CC"/>
                    </a:solidFill>
                  </a:tcPr>
                </a:tc>
              </a:tr>
              <a:tr h="281087"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CH4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Methane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</a:tr>
              <a:tr h="281087"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H2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Hydrogen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087"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CH4O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Methanol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</a:tr>
              <a:tr h="281087"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C3H8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Propane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087"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C2H6O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Dimethylether</a:t>
                      </a:r>
                      <a:endParaRPr lang="en-US" sz="14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</a:tr>
              <a:tr h="233378"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Acetone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Acetone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087"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C3H8O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Isopropyl Alcohol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</a:tr>
              <a:tr h="281087"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C3H6O2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Methyl Acetate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087"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C4H10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Butane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</a:tr>
              <a:tr h="281087"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EtActat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Ethyl Acetate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087"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n-</a:t>
                      </a:r>
                      <a:r>
                        <a:rPr lang="en-US" sz="1400" b="1" i="1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Butanol</a:t>
                      </a:r>
                      <a:endParaRPr lang="en-US" sz="14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n-Butyl alcohol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</a:tr>
              <a:tr h="281087"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C5H12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Pentane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087"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MEK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Methyl Ethyl Ketone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</a:tr>
              <a:tr h="281087"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MIBK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Methyl Isobutyl Ketone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087"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n-Hexane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n-Hexane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60577"/>
      </p:ext>
    </p:extLst>
  </p:cSld>
  <p:clrMapOvr>
    <a:masterClrMapping/>
  </p:clrMapOvr>
  <p:transition spd="slow">
    <p:split orient="vert"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453054" y="6427177"/>
            <a:ext cx="6603023" cy="43082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Line 22"/>
          <p:cNvSpPr>
            <a:spLocks noChangeShapeType="1"/>
          </p:cNvSpPr>
          <p:nvPr/>
        </p:nvSpPr>
        <p:spPr bwMode="auto">
          <a:xfrm>
            <a:off x="0" y="1847859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177193"/>
              </p:ext>
            </p:extLst>
          </p:nvPr>
        </p:nvGraphicFramePr>
        <p:xfrm>
          <a:off x="3715494" y="7458"/>
          <a:ext cx="5405378" cy="6850537"/>
        </p:xfrm>
        <a:graphic>
          <a:graphicData uri="http://schemas.openxmlformats.org/drawingml/2006/table">
            <a:tbl>
              <a:tblPr/>
              <a:tblGrid>
                <a:gridCol w="1932973"/>
                <a:gridCol w="1956122"/>
                <a:gridCol w="1516283"/>
              </a:tblGrid>
              <a:tr h="599812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Gas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Relative response (compared to </a:t>
                      </a:r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CH4)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Correction factor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Acetone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1.43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Acetylene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0.900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1.11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Ammonia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1.40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 3-Butadiene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1.67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n-Butane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1.54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Carbon monoxide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1.20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Cyclohexane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2.00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Ethyl acetate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1.82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Ethyl alcohol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1.18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Ethylene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1.11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Gasoline (unleaded)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1.67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Gasoline (leaded)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1.67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n-Heptane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2.22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n-Hexane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1.82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Hydrogen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1.10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Isobutylene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1.25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Isopropyl alcohol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1.54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Methane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Methyl alcohol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1.18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Methylethylketone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1.82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n-Octane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2.86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n-Pentane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1.82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Propane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1.54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Propylene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0.87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1.15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Toluene</a:t>
                      </a:r>
                    </a:p>
                  </a:txBody>
                  <a:tcPr marL="3944" marR="3944" marT="3944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2.50</a:t>
                      </a:r>
                    </a:p>
                  </a:txBody>
                  <a:tcPr marL="3944" marR="3944" marT="3944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5668" y="891250"/>
            <a:ext cx="3217762" cy="891251"/>
          </a:xfrm>
        </p:spPr>
        <p:txBody>
          <a:bodyPr/>
          <a:lstStyle/>
          <a:p>
            <a:r>
              <a:rPr lang="en-US" sz="2000" dirty="0" smtClean="0">
                <a:latin typeface="+mn-lt"/>
              </a:rPr>
              <a:t>Additional catalytic LEL sensor response factors</a:t>
            </a:r>
            <a:endParaRPr lang="en-US" sz="2000" dirty="0">
              <a:latin typeface="+mn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56063" y="2071870"/>
            <a:ext cx="3243664" cy="383122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dirty="0" smtClean="0"/>
              <a:t>Listed responses are </a:t>
            </a:r>
            <a:r>
              <a:rPr lang="en-US" sz="1600" dirty="0"/>
              <a:t>for guidance </a:t>
            </a:r>
            <a:r>
              <a:rPr lang="en-US" sz="1600" dirty="0" smtClean="0"/>
              <a:t>only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dirty="0" smtClean="0"/>
              <a:t>Relative </a:t>
            </a:r>
            <a:r>
              <a:rPr lang="en-US" sz="1600" dirty="0"/>
              <a:t>response ratios may differ from sensor to sensor, and may shift over the life of the </a:t>
            </a:r>
            <a:r>
              <a:rPr lang="en-US" sz="1600" dirty="0" smtClean="0"/>
              <a:t>sensor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dirty="0" smtClean="0"/>
              <a:t>Cumulative </a:t>
            </a:r>
            <a:r>
              <a:rPr lang="en-US" sz="1600" dirty="0"/>
              <a:t>exposure to sensor poisons and / or inhibitors may also </a:t>
            </a:r>
            <a:r>
              <a:rPr lang="en-US" sz="1600" dirty="0" smtClean="0"/>
              <a:t>affect </a:t>
            </a:r>
            <a:r>
              <a:rPr lang="en-US" sz="1600" dirty="0"/>
              <a:t>the relative response </a:t>
            </a:r>
            <a:r>
              <a:rPr lang="en-US" sz="1600" dirty="0" smtClean="0"/>
              <a:t>ratios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dirty="0" smtClean="0"/>
              <a:t>The </a:t>
            </a:r>
            <a:r>
              <a:rPr lang="en-US" sz="1600" dirty="0"/>
              <a:t>relative response values have been rounded to the nearest 5</a:t>
            </a:r>
            <a:r>
              <a:rPr lang="en-US" sz="1600" dirty="0" smtClean="0"/>
              <a:t>%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46184104"/>
      </p:ext>
    </p:extLst>
  </p:cSld>
  <p:clrMapOvr>
    <a:masterClrMapping/>
  </p:clrMapOvr>
  <p:transition spd="slow">
    <p:split orient="vert"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Advanced user options: </a:t>
            </a:r>
            <a:br>
              <a:rPr lang="en-US" sz="2000" dirty="0" smtClean="0"/>
            </a:br>
            <a:r>
              <a:rPr lang="en-US" sz="2000" dirty="0" smtClean="0"/>
              <a:t>Toxic “Sensor” menus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9464" y="1247531"/>
            <a:ext cx="4746258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65000"/>
              </a:spcAft>
              <a:buFont typeface="Wingdings" pitchFamily="2" charset="2"/>
              <a:buChar char="§"/>
            </a:pPr>
            <a:r>
              <a:rPr lang="en-US" sz="1800" dirty="0" smtClean="0"/>
              <a:t>Toxic sensor menu choices include: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65000"/>
              </a:spcAft>
              <a:buFont typeface="Wingdings" pitchFamily="2" charset="2"/>
              <a:buChar char="§"/>
            </a:pPr>
            <a:r>
              <a:rPr lang="en-US" sz="1800" dirty="0" smtClean="0"/>
              <a:t>Zero:  Perform fresh air zero adjustment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65000"/>
              </a:spcAft>
              <a:buFont typeface="Wingdings" pitchFamily="2" charset="2"/>
              <a:buChar char="§"/>
            </a:pPr>
            <a:r>
              <a:rPr lang="en-US" sz="1800" dirty="0" smtClean="0"/>
              <a:t>Calibrate:  Perform span calibration adjustment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65000"/>
              </a:spcAft>
              <a:buFont typeface="Wingdings" pitchFamily="2" charset="2"/>
              <a:buChar char="§"/>
            </a:pPr>
            <a:r>
              <a:rPr lang="en-US" sz="1800" dirty="0" smtClean="0"/>
              <a:t>Alarms:  Change current alarm settings for LEL sensor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65000"/>
              </a:spcAft>
              <a:buFont typeface="Wingdings" pitchFamily="2" charset="2"/>
              <a:buChar char="§"/>
            </a:pPr>
            <a:r>
              <a:rPr lang="en-US" sz="1800" dirty="0" smtClean="0"/>
              <a:t>Calibration dates:  Most recent three dates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65000"/>
              </a:spcAft>
              <a:buFont typeface="Wingdings" pitchFamily="2" charset="2"/>
              <a:buChar char="§"/>
            </a:pPr>
            <a:r>
              <a:rPr lang="en-US" sz="1800" dirty="0" smtClean="0"/>
              <a:t>Information: Display sensor ID information</a:t>
            </a: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0" t="26324" r="48282" b="57111"/>
          <a:stretch>
            <a:fillRect/>
          </a:stretch>
        </p:blipFill>
        <p:spPr bwMode="auto">
          <a:xfrm>
            <a:off x="5830888" y="1117600"/>
            <a:ext cx="2906712" cy="141922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33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5" t="25977" r="48209" b="57140"/>
          <a:stretch>
            <a:fillRect/>
          </a:stretch>
        </p:blipFill>
        <p:spPr bwMode="auto">
          <a:xfrm>
            <a:off x="5832475" y="2832100"/>
            <a:ext cx="2892425" cy="143827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334" name="Line 7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64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213838" y="-76200"/>
            <a:ext cx="3406287" cy="1143000"/>
          </a:xfrm>
        </p:spPr>
        <p:txBody>
          <a:bodyPr anchor="ctr"/>
          <a:lstStyle/>
          <a:p>
            <a:r>
              <a:rPr lang="en-US" sz="2000" dirty="0" smtClean="0"/>
              <a:t>Characteristics of Hydrogen Sulfide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759" y="1163184"/>
            <a:ext cx="3631973" cy="41148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Colorless</a:t>
            </a:r>
          </a:p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Smells like “rotten eggs” (at low concentrations)</a:t>
            </a:r>
          </a:p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Heavier than air</a:t>
            </a:r>
          </a:p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Corrosive</a:t>
            </a:r>
          </a:p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Flammable (LEL is 4.3%)</a:t>
            </a:r>
          </a:p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Soluble in water</a:t>
            </a:r>
          </a:p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High concentrations kill sense of smell</a:t>
            </a:r>
          </a:p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Extremely toxic!</a:t>
            </a:r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180114" y="1211263"/>
            <a:ext cx="4682899" cy="4207315"/>
            <a:chOff x="4180114" y="1211263"/>
            <a:chExt cx="4682899" cy="4207315"/>
          </a:xfrm>
        </p:grpSpPr>
        <p:pic>
          <p:nvPicPr>
            <p:cNvPr id="29701" name="Picture 5" descr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114" y="1211263"/>
              <a:ext cx="4682899" cy="4207315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2" name="Picture 6" descr="600px-NFPA_704_sv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00" y="2954338"/>
              <a:ext cx="2320925" cy="223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3" name="Text Box 7"/>
            <p:cNvSpPr txBox="1">
              <a:spLocks noChangeArrowheads="1"/>
            </p:cNvSpPr>
            <p:nvPr/>
          </p:nvSpPr>
          <p:spPr bwMode="auto">
            <a:xfrm>
              <a:off x="7072313" y="3248025"/>
              <a:ext cx="68262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29704" name="Text Box 8"/>
            <p:cNvSpPr txBox="1">
              <a:spLocks noChangeArrowheads="1"/>
            </p:cNvSpPr>
            <p:nvPr/>
          </p:nvSpPr>
          <p:spPr bwMode="auto">
            <a:xfrm>
              <a:off x="6529388" y="3835400"/>
              <a:ext cx="68262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29705" name="Text Box 9"/>
            <p:cNvSpPr txBox="1">
              <a:spLocks noChangeArrowheads="1"/>
            </p:cNvSpPr>
            <p:nvPr/>
          </p:nvSpPr>
          <p:spPr bwMode="auto">
            <a:xfrm>
              <a:off x="7650163" y="3868738"/>
              <a:ext cx="68262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chemeClr val="bg1"/>
                  </a:solidFill>
                </a:rPr>
                <a:t>0</a:t>
              </a:r>
            </a:p>
          </p:txBody>
        </p:sp>
        <p:pic>
          <p:nvPicPr>
            <p:cNvPr id="29706" name="Picture 10" descr="File:Hydrogen-sulfide-3D-vdW.pn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8863" y="1593850"/>
              <a:ext cx="2432050" cy="2414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345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PID sensor menu 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854" y="1176459"/>
            <a:ext cx="3937000" cy="45085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r>
              <a:rPr lang="en-US" sz="1800" dirty="0" smtClean="0"/>
              <a:t>PID sensor choices include "Range and Gas"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r>
              <a:rPr lang="en-US" sz="1800" dirty="0" smtClean="0"/>
              <a:t>Use to choose correction factor for new gas from PID library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r>
              <a:rPr lang="en-US" sz="1800" dirty="0" smtClean="0"/>
              <a:t>PID readings displayed in measurement units of gas selected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r>
              <a:rPr lang="en-US" sz="1800" dirty="0" smtClean="0"/>
              <a:t>Name of gas selected will appear in the sensor menu PID position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r>
              <a:rPr lang="en-US" sz="1800" dirty="0" smtClean="0"/>
              <a:t>In normal operation screen will show name of new gas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endParaRPr lang="en-US" sz="1800" dirty="0" smtClean="0"/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</a:pPr>
            <a:endParaRPr lang="en-US" sz="1800" dirty="0" smtClean="0"/>
          </a:p>
        </p:txBody>
      </p:sp>
      <p:grpSp>
        <p:nvGrpSpPr>
          <p:cNvPr id="100356" name="Group 19"/>
          <p:cNvGrpSpPr>
            <a:grpSpLocks/>
          </p:cNvGrpSpPr>
          <p:nvPr/>
        </p:nvGrpSpPr>
        <p:grpSpPr bwMode="auto">
          <a:xfrm>
            <a:off x="4773613" y="3408363"/>
            <a:ext cx="3903662" cy="1900237"/>
            <a:chOff x="2787" y="1023"/>
            <a:chExt cx="2459" cy="1197"/>
          </a:xfrm>
        </p:grpSpPr>
        <p:pic>
          <p:nvPicPr>
            <p:cNvPr id="10036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83" t="25998" r="48209" b="57314"/>
            <a:stretch>
              <a:fillRect/>
            </a:stretch>
          </p:blipFill>
          <p:spPr bwMode="auto">
            <a:xfrm>
              <a:off x="2787" y="1023"/>
              <a:ext cx="2459" cy="1197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0366" name="Rectangle 6"/>
            <p:cNvSpPr>
              <a:spLocks noChangeArrowheads="1"/>
            </p:cNvSpPr>
            <p:nvPr/>
          </p:nvSpPr>
          <p:spPr bwMode="auto">
            <a:xfrm>
              <a:off x="2787" y="1143"/>
              <a:ext cx="2459" cy="90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367" name="Text Box 7"/>
            <p:cNvSpPr txBox="1">
              <a:spLocks noChangeArrowheads="1"/>
            </p:cNvSpPr>
            <p:nvPr/>
          </p:nvSpPr>
          <p:spPr bwMode="auto">
            <a:xfrm>
              <a:off x="2979" y="1031"/>
              <a:ext cx="2117" cy="104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>
                <a:lnSpc>
                  <a:spcPct val="60000"/>
                </a:lnSpc>
              </a:pPr>
              <a:r>
                <a:rPr lang="en-US" sz="2400">
                  <a:solidFill>
                    <a:schemeClr val="bg1"/>
                  </a:solidFill>
                  <a:latin typeface="Courier" pitchFamily="49" charset="0"/>
                </a:rPr>
                <a:t>  Range and Gas</a:t>
              </a:r>
            </a:p>
            <a:p>
              <a:pPr algn="l">
                <a:lnSpc>
                  <a:spcPct val="60000"/>
                </a:lnSpc>
              </a:pPr>
              <a:r>
                <a:rPr lang="en-US" sz="2400">
                  <a:solidFill>
                    <a:schemeClr val="bg1"/>
                  </a:solidFill>
                  <a:latin typeface="Courier" pitchFamily="49" charset="0"/>
                </a:rPr>
                <a:t>0-2000ppm iButyln</a:t>
              </a:r>
              <a:endParaRPr lang="en-US" sz="1000">
                <a:solidFill>
                  <a:schemeClr val="bg1"/>
                </a:solidFill>
                <a:latin typeface="Courier" pitchFamily="49" charset="0"/>
              </a:endParaRPr>
            </a:p>
            <a:p>
              <a:pPr algn="l">
                <a:lnSpc>
                  <a:spcPct val="60000"/>
                </a:lnSpc>
              </a:pPr>
              <a:r>
                <a:rPr lang="en-US" sz="2400">
                  <a:solidFill>
                    <a:schemeClr val="bg1"/>
                  </a:solidFill>
                  <a:latin typeface="Courier" pitchFamily="49" charset="0"/>
                </a:rPr>
                <a:t>0-2000ppm Gasolin</a:t>
              </a:r>
              <a:endParaRPr lang="en-US" sz="1000">
                <a:solidFill>
                  <a:schemeClr val="bg1"/>
                </a:solidFill>
                <a:latin typeface="Courier" pitchFamily="49" charset="0"/>
              </a:endParaRPr>
            </a:p>
            <a:p>
              <a:pPr algn="l">
                <a:lnSpc>
                  <a:spcPct val="60000"/>
                </a:lnSpc>
              </a:pPr>
              <a:r>
                <a:rPr lang="en-US" sz="2400">
                  <a:solidFill>
                    <a:schemeClr val="bg1"/>
                  </a:solidFill>
                  <a:latin typeface="Courier" pitchFamily="49" charset="0"/>
                </a:rPr>
                <a:t>0-2000ppm MIBK</a:t>
              </a:r>
              <a:endParaRPr lang="en-US" sz="1000">
                <a:solidFill>
                  <a:schemeClr val="bg1"/>
                </a:solidFill>
                <a:latin typeface="Courier" pitchFamily="49" charset="0"/>
              </a:endParaRPr>
            </a:p>
            <a:p>
              <a:pPr algn="l">
                <a:lnSpc>
                  <a:spcPct val="60000"/>
                </a:lnSpc>
              </a:pPr>
              <a:r>
                <a:rPr lang="en-US" sz="2400">
                  <a:solidFill>
                    <a:schemeClr val="bg1"/>
                  </a:solidFill>
                  <a:latin typeface="Courier" pitchFamily="49" charset="0"/>
                </a:rPr>
                <a:t>0-2000ppm Acetone</a:t>
              </a:r>
              <a:endParaRPr lang="en-US" sz="1000">
                <a:solidFill>
                  <a:schemeClr val="bg1"/>
                </a:solidFill>
                <a:latin typeface="Courier" pitchFamily="49" charset="0"/>
              </a:endParaRPr>
            </a:p>
            <a:p>
              <a:pPr algn="l">
                <a:lnSpc>
                  <a:spcPct val="60000"/>
                </a:lnSpc>
              </a:pPr>
              <a:r>
                <a:rPr lang="en-US" sz="2400">
                  <a:solidFill>
                    <a:schemeClr val="bg1"/>
                  </a:solidFill>
                  <a:latin typeface="Courier" pitchFamily="49" charset="0"/>
                </a:rPr>
                <a:t>0-2000ppm Deether</a:t>
              </a:r>
            </a:p>
            <a:p>
              <a:pPr algn="l">
                <a:lnSpc>
                  <a:spcPct val="60000"/>
                </a:lnSpc>
              </a:pPr>
              <a:r>
                <a:rPr lang="en-US" sz="2400">
                  <a:solidFill>
                    <a:schemeClr val="bg1"/>
                  </a:solidFill>
                  <a:latin typeface="Courier" pitchFamily="49" charset="0"/>
                </a:rPr>
                <a:t>0-2000ppm Propyln</a:t>
              </a:r>
              <a:endParaRPr lang="en-US" sz="400">
                <a:solidFill>
                  <a:schemeClr val="bg1"/>
                </a:solidFill>
                <a:latin typeface="Courier" pitchFamily="49" charset="0"/>
              </a:endParaRPr>
            </a:p>
            <a:p>
              <a:pPr algn="l">
                <a:lnSpc>
                  <a:spcPct val="60000"/>
                </a:lnSpc>
              </a:pPr>
              <a:endParaRPr lang="en-US" sz="400">
                <a:solidFill>
                  <a:schemeClr val="bg1"/>
                </a:solidFill>
                <a:latin typeface="Courier" pitchFamily="49" charset="0"/>
              </a:endParaRPr>
            </a:p>
          </p:txBody>
        </p:sp>
        <p:sp>
          <p:nvSpPr>
            <p:cNvPr id="100368" name="Rectangle 8"/>
            <p:cNvSpPr>
              <a:spLocks noChangeArrowheads="1"/>
            </p:cNvSpPr>
            <p:nvPr/>
          </p:nvSpPr>
          <p:spPr bwMode="auto">
            <a:xfrm>
              <a:off x="2787" y="1179"/>
              <a:ext cx="2459" cy="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369" name="Text Box 9"/>
            <p:cNvSpPr txBox="1">
              <a:spLocks noChangeArrowheads="1"/>
            </p:cNvSpPr>
            <p:nvPr/>
          </p:nvSpPr>
          <p:spPr bwMode="auto">
            <a:xfrm>
              <a:off x="2975" y="1179"/>
              <a:ext cx="225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>
                <a:lnSpc>
                  <a:spcPct val="60000"/>
                </a:lnSpc>
              </a:pPr>
              <a:r>
                <a:rPr lang="en-US" sz="2400">
                  <a:solidFill>
                    <a:srgbClr val="00FF00"/>
                  </a:solidFill>
                  <a:latin typeface="Courier" pitchFamily="49" charset="0"/>
                </a:rPr>
                <a:t>0-2000ppm iButyln</a:t>
              </a:r>
              <a:endParaRPr lang="en-US" sz="400">
                <a:solidFill>
                  <a:schemeClr val="bg1"/>
                </a:solidFill>
                <a:latin typeface="Courier" pitchFamily="49" charset="0"/>
              </a:endParaRPr>
            </a:p>
            <a:p>
              <a:pPr algn="l">
                <a:lnSpc>
                  <a:spcPct val="60000"/>
                </a:lnSpc>
              </a:pPr>
              <a:endParaRPr lang="en-US" sz="400">
                <a:solidFill>
                  <a:srgbClr val="00FF00"/>
                </a:solidFill>
                <a:latin typeface="Courier" pitchFamily="49" charset="0"/>
              </a:endParaRPr>
            </a:p>
          </p:txBody>
        </p:sp>
      </p:grpSp>
      <p:grpSp>
        <p:nvGrpSpPr>
          <p:cNvPr id="100357" name="Group 18"/>
          <p:cNvGrpSpPr>
            <a:grpSpLocks/>
          </p:cNvGrpSpPr>
          <p:nvPr/>
        </p:nvGrpSpPr>
        <p:grpSpPr bwMode="auto">
          <a:xfrm>
            <a:off x="4756150" y="1158875"/>
            <a:ext cx="3903663" cy="1927225"/>
            <a:chOff x="536" y="2622"/>
            <a:chExt cx="2459" cy="1214"/>
          </a:xfrm>
        </p:grpSpPr>
        <p:pic>
          <p:nvPicPr>
            <p:cNvPr id="100360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45" t="25847" r="48274" b="57248"/>
            <a:stretch>
              <a:fillRect/>
            </a:stretch>
          </p:blipFill>
          <p:spPr bwMode="auto">
            <a:xfrm>
              <a:off x="536" y="2622"/>
              <a:ext cx="2459" cy="1214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0361" name="Rectangle 14"/>
            <p:cNvSpPr>
              <a:spLocks noChangeArrowheads="1"/>
            </p:cNvSpPr>
            <p:nvPr/>
          </p:nvSpPr>
          <p:spPr bwMode="auto">
            <a:xfrm>
              <a:off x="1747" y="2891"/>
              <a:ext cx="990" cy="219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362" name="Rectangle 12"/>
            <p:cNvSpPr>
              <a:spLocks noChangeArrowheads="1"/>
            </p:cNvSpPr>
            <p:nvPr/>
          </p:nvSpPr>
          <p:spPr bwMode="auto">
            <a:xfrm>
              <a:off x="1751" y="3192"/>
              <a:ext cx="936" cy="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363" name="Text Box 16"/>
            <p:cNvSpPr txBox="1">
              <a:spLocks noChangeArrowheads="1"/>
            </p:cNvSpPr>
            <p:nvPr/>
          </p:nvSpPr>
          <p:spPr bwMode="auto">
            <a:xfrm>
              <a:off x="1738" y="2929"/>
              <a:ext cx="67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>
                <a:lnSpc>
                  <a:spcPct val="60000"/>
                </a:lnSpc>
              </a:pPr>
              <a:r>
                <a:rPr lang="en-US" sz="2400">
                  <a:solidFill>
                    <a:schemeClr val="bg1"/>
                  </a:solidFill>
                  <a:latin typeface="Courier" pitchFamily="49" charset="0"/>
                </a:rPr>
                <a:t>CH4</a:t>
              </a:r>
              <a:endParaRPr lang="en-US" sz="400">
                <a:solidFill>
                  <a:schemeClr val="bg1"/>
                </a:solidFill>
                <a:latin typeface="Courier" pitchFamily="49" charset="0"/>
              </a:endParaRPr>
            </a:p>
            <a:p>
              <a:pPr algn="l">
                <a:lnSpc>
                  <a:spcPct val="60000"/>
                </a:lnSpc>
              </a:pPr>
              <a:endParaRPr lang="en-US" sz="400">
                <a:solidFill>
                  <a:schemeClr val="bg1"/>
                </a:solidFill>
                <a:latin typeface="Courier" pitchFamily="49" charset="0"/>
              </a:endParaRPr>
            </a:p>
          </p:txBody>
        </p:sp>
        <p:sp>
          <p:nvSpPr>
            <p:cNvPr id="100364" name="Text Box 17"/>
            <p:cNvSpPr txBox="1">
              <a:spLocks noChangeArrowheads="1"/>
            </p:cNvSpPr>
            <p:nvPr/>
          </p:nvSpPr>
          <p:spPr bwMode="auto">
            <a:xfrm>
              <a:off x="966" y="3372"/>
              <a:ext cx="672" cy="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>
                <a:lnSpc>
                  <a:spcPct val="60000"/>
                </a:lnSpc>
              </a:pPr>
              <a:r>
                <a:rPr lang="en-US" sz="2900">
                  <a:solidFill>
                    <a:schemeClr val="bg1"/>
                  </a:solidFill>
                  <a:latin typeface="Courier" pitchFamily="49" charset="0"/>
                </a:rPr>
                <a:t>CO</a:t>
              </a:r>
            </a:p>
          </p:txBody>
        </p:sp>
      </p:grpSp>
      <p:sp>
        <p:nvSpPr>
          <p:cNvPr id="100358" name="Text Box 13"/>
          <p:cNvSpPr txBox="1">
            <a:spLocks noChangeArrowheads="1"/>
          </p:cNvSpPr>
          <p:nvPr/>
        </p:nvSpPr>
        <p:spPr bwMode="auto">
          <a:xfrm>
            <a:off x="6664325" y="2092325"/>
            <a:ext cx="17049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60000"/>
              </a:lnSpc>
            </a:pPr>
            <a:r>
              <a:rPr lang="en-US" sz="2400">
                <a:solidFill>
                  <a:srgbClr val="00FF00"/>
                </a:solidFill>
                <a:latin typeface="Courier" pitchFamily="49" charset="0"/>
              </a:rPr>
              <a:t>iButyln</a:t>
            </a:r>
            <a:endParaRPr lang="en-US" sz="400">
              <a:solidFill>
                <a:schemeClr val="bg1"/>
              </a:solidFill>
              <a:latin typeface="Courier" pitchFamily="49" charset="0"/>
            </a:endParaRPr>
          </a:p>
          <a:p>
            <a:pPr algn="l">
              <a:lnSpc>
                <a:spcPct val="60000"/>
              </a:lnSpc>
            </a:pPr>
            <a:endParaRPr lang="en-US" sz="400">
              <a:solidFill>
                <a:srgbClr val="00FF00"/>
              </a:solidFill>
              <a:latin typeface="Courier" pitchFamily="49" charset="0"/>
            </a:endParaRPr>
          </a:p>
        </p:txBody>
      </p:sp>
      <p:sp>
        <p:nvSpPr>
          <p:cNvPr id="100359" name="Line 20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254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"/>
          <p:cNvSpPr>
            <a:spLocks noChangeArrowheads="1"/>
          </p:cNvSpPr>
          <p:nvPr/>
        </p:nvSpPr>
        <p:spPr bwMode="auto">
          <a:xfrm>
            <a:off x="8032750" y="5219700"/>
            <a:ext cx="1111250" cy="1377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79" name="Title 1"/>
          <p:cNvSpPr>
            <a:spLocks noGrp="1"/>
          </p:cNvSpPr>
          <p:nvPr>
            <p:ph type="title"/>
          </p:nvPr>
        </p:nvSpPr>
        <p:spPr>
          <a:xfrm>
            <a:off x="2602524" y="0"/>
            <a:ext cx="5806342" cy="812800"/>
          </a:xfrm>
        </p:spPr>
        <p:txBody>
          <a:bodyPr/>
          <a:lstStyle/>
          <a:p>
            <a:r>
              <a:rPr lang="en-US" sz="2000" dirty="0" smtClean="0"/>
              <a:t>PID sensor “Gas and Unit” library choices 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941388"/>
          <a:ext cx="9144000" cy="5916619"/>
        </p:xfrm>
        <a:graphic>
          <a:graphicData uri="http://schemas.openxmlformats.org/drawingml/2006/table">
            <a:tbl>
              <a:tblPr/>
              <a:tblGrid>
                <a:gridCol w="1493134"/>
                <a:gridCol w="2819597"/>
                <a:gridCol w="2339752"/>
                <a:gridCol w="2491517"/>
              </a:tblGrid>
              <a:tr h="453331"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PID Gas List Abbreviations</a:t>
                      </a:r>
                      <a:endParaRPr lang="en-US" sz="1400" b="1" i="1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5CC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Common Name</a:t>
                      </a: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5CC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Range with </a:t>
                      </a:r>
                      <a:r>
                        <a:rPr lang="en-US" sz="1400" b="1" i="1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0 – 2000 ppm full range PID (ISO)</a:t>
                      </a:r>
                      <a:endParaRPr lang="en-US" sz="1400" b="1" i="1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5CC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i="1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Range with</a:t>
                      </a:r>
                      <a:r>
                        <a:rPr lang="en-US" sz="1400" b="1" i="1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 0 – 500 ppm full range PID (ISO)</a:t>
                      </a:r>
                      <a:endParaRPr lang="en-US" sz="1400" b="1" i="1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5CC"/>
                    </a:solidFill>
                  </a:tcPr>
                </a:tc>
              </a:tr>
              <a:tr h="21466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iButyln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Isobutylene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2000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500 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</a:tr>
              <a:tr h="257426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VOC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Generic VOC with user assigned CF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2000 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500 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466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Gasolin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Gasoline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2000 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500 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</a:tr>
              <a:tr h="268567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MIBK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Methyl-</a:t>
                      </a:r>
                      <a:r>
                        <a:rPr lang="en-US" sz="1200" b="1" i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iso</a:t>
                      </a:r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-butyl-ketone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2000 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500 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466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Acetone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Acetone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2000 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500 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</a:tr>
              <a:tr h="21466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Deether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Diethylether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2000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500 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466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Propyln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Propylene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2000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500 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</a:tr>
              <a:tr h="21466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MEK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Methyl-ethyl-ketone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1500 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375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466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Diesel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Diesel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1500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375 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</a:tr>
              <a:tr h="21466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TrClEyn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Trichloroethylene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1000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250</a:t>
                      </a:r>
                      <a:r>
                        <a:rPr lang="en-US" sz="1200" b="1" i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466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Benzene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Benzene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1000 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250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</a:tr>
              <a:tr h="21466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Toluene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Toluene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1000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250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466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Xylene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Xylene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1000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250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</a:tr>
              <a:tr h="21466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Styrene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Styrene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800 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200 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466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Jetfuel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Jet fuel (JP-8)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800 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200 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</a:tr>
              <a:tr h="21466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nButnol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n-Butyl-alcohol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6000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1500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466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EtActat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Ethyl acetate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6000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1500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</a:tr>
              <a:tr h="21466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nHexane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n-Hexane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6000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1500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66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NH3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Ammonia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6000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1500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</a:tr>
              <a:tr h="21466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cHexane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Cyclo</a:t>
                      </a:r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hexane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3000 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750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66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VyChlrd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Vinyl chloride (VCM)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3000 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750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</a:tr>
              <a:tr h="21466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MeBromd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Methyl bromide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3000 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750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466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nNonane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n-Nonane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3000 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750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</a:tr>
              <a:tr h="21466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Octane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Octane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3000 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750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466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Heptane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Heptane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0 - 3000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750</a:t>
                      </a:r>
                      <a:endParaRPr lang="en-US" sz="1200" b="1" i="1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0677918"/>
      </p:ext>
    </p:extLst>
  </p:cSld>
  <p:clrMapOvr>
    <a:masterClrMapping/>
  </p:clrMapOvr>
  <p:transition spd="slow">
    <p:split orient="vert"/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2777027" y="101600"/>
            <a:ext cx="3160712" cy="812800"/>
          </a:xfrm>
        </p:spPr>
        <p:txBody>
          <a:bodyPr/>
          <a:lstStyle/>
          <a:p>
            <a:r>
              <a:rPr lang="en-US" sz="2000" dirty="0" smtClean="0"/>
              <a:t>PID range and resolution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109663"/>
            <a:ext cx="5796085" cy="45085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Two versions of the PID sensor available for G460: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“Standard” PID provides 0.5 ppm resolution over 0 – 2000 ppm (isobutylene scale)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“High Resolution” PID provides 0.1 ppm resolution over 0 – 500 ppm (isobutylene scale)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“VOC” choice allows the user to specify custom correction factor for a gas not included in the standard on-board library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The full range for the gas selected depends on the relative response of the sensor to the target gas compared to isobutylene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For instance, when “NH3” (ammonia) is selected, because of the lower relative response to ammonia compared to isobutylene, the full range is expanded from 0 – 2000 (</a:t>
            </a:r>
            <a:r>
              <a:rPr lang="en-US" sz="1600" dirty="0" err="1" smtClean="0"/>
              <a:t>iso</a:t>
            </a:r>
            <a:r>
              <a:rPr lang="en-US" sz="1600" dirty="0" smtClean="0"/>
              <a:t> scale) to 0 – 6000 ppm (NH3 scale)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</a:pPr>
            <a:endParaRPr lang="en-US" sz="1600" dirty="0" smtClean="0"/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endParaRPr lang="en-US" sz="1600" dirty="0" smtClean="0"/>
          </a:p>
        </p:txBody>
      </p:sp>
      <p:sp>
        <p:nvSpPr>
          <p:cNvPr id="102404" name="Line 20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405" name="Picture 5" descr="G460_PI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58"/>
          <a:stretch>
            <a:fillRect/>
          </a:stretch>
        </p:blipFill>
        <p:spPr bwMode="auto">
          <a:xfrm>
            <a:off x="6133148" y="448418"/>
            <a:ext cx="2169477" cy="274039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6" name="Picture 7" descr="G460_PI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8"/>
          <a:stretch>
            <a:fillRect/>
          </a:stretch>
        </p:blipFill>
        <p:spPr bwMode="auto">
          <a:xfrm>
            <a:off x="6760911" y="2989393"/>
            <a:ext cx="2159616" cy="272793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2663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t="46809" r="59555" b="33470"/>
          <a:stretch>
            <a:fillRect/>
          </a:stretch>
        </p:blipFill>
        <p:spPr bwMode="auto">
          <a:xfrm>
            <a:off x="2171700" y="5094288"/>
            <a:ext cx="2181225" cy="1128712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71713" y="101600"/>
            <a:ext cx="6165850" cy="812800"/>
          </a:xfrm>
        </p:spPr>
        <p:txBody>
          <a:bodyPr/>
          <a:lstStyle/>
          <a:p>
            <a:r>
              <a:rPr lang="en-US" sz="2000" dirty="0" smtClean="0"/>
              <a:t>Advanced user options:</a:t>
            </a:r>
            <a:br>
              <a:rPr lang="en-US" sz="2000" dirty="0" smtClean="0"/>
            </a:br>
            <a:r>
              <a:rPr lang="en-US" sz="2000" dirty="0" smtClean="0"/>
              <a:t>  Viewing or changing span gas values</a:t>
            </a:r>
          </a:p>
        </p:txBody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45000"/>
              </a:spcAft>
            </a:pPr>
            <a:r>
              <a:rPr lang="en-US" sz="1800" dirty="0" smtClean="0"/>
              <a:t>G450 / G460  instruments automatically adjust sensor readings during the </a:t>
            </a:r>
            <a:r>
              <a:rPr lang="en-US" sz="1800" dirty="0" err="1" smtClean="0"/>
              <a:t>AutoCal</a:t>
            </a:r>
            <a:r>
              <a:rPr lang="en-US" sz="1800" dirty="0" smtClean="0">
                <a:cs typeface="Arial" charset="0"/>
              </a:rPr>
              <a:t>® process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45000"/>
              </a:spcAft>
            </a:pPr>
            <a:r>
              <a:rPr lang="en-US" sz="1800" dirty="0" smtClean="0">
                <a:cs typeface="Arial" charset="0"/>
              </a:rPr>
              <a:t>Fresh "Air" </a:t>
            </a:r>
            <a:r>
              <a:rPr lang="en-US" sz="1800" dirty="0" err="1" smtClean="0"/>
              <a:t>AutoCal</a:t>
            </a:r>
            <a:r>
              <a:rPr lang="en-US" sz="1800" dirty="0" smtClean="0">
                <a:cs typeface="Arial" charset="0"/>
              </a:rPr>
              <a:t>® adjusts sensor readings to match those expected in uncontaminated air that contains 20.9% O</a:t>
            </a:r>
            <a:r>
              <a:rPr lang="en-US" sz="1800" baseline="-25000" dirty="0" smtClean="0">
                <a:cs typeface="Arial" charset="0"/>
              </a:rPr>
              <a:t>2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45000"/>
              </a:spcAft>
            </a:pPr>
            <a:r>
              <a:rPr lang="en-US" sz="1800" dirty="0" smtClean="0">
                <a:cs typeface="Arial" charset="0"/>
              </a:rPr>
              <a:t>"Gas" </a:t>
            </a:r>
            <a:r>
              <a:rPr lang="en-US" sz="1800" dirty="0" err="1" smtClean="0"/>
              <a:t>AutoCal</a:t>
            </a:r>
            <a:r>
              <a:rPr lang="en-US" sz="1800" dirty="0" smtClean="0">
                <a:cs typeface="Arial" charset="0"/>
              </a:rPr>
              <a:t>® adjusts sensor readings to match the concentrations in the calibration gas used for this procedure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45000"/>
              </a:spcAft>
            </a:pPr>
            <a:r>
              <a:rPr lang="en-US" sz="1800" dirty="0" smtClean="0">
                <a:cs typeface="Arial" charset="0"/>
              </a:rPr>
              <a:t>The factory default "span" gas values used by the instrument to adjust sensor readings are:</a:t>
            </a:r>
          </a:p>
          <a:p>
            <a:pPr lvl="3">
              <a:lnSpc>
                <a:spcPct val="100000"/>
              </a:lnSpc>
              <a:spcBef>
                <a:spcPct val="0"/>
              </a:spcBef>
              <a:spcAft>
                <a:spcPct val="45000"/>
              </a:spcAft>
            </a:pPr>
            <a:r>
              <a:rPr lang="en-US" sz="1800" dirty="0" smtClean="0">
                <a:cs typeface="Arial" charset="0"/>
              </a:rPr>
              <a:t>LEL Sensor: 50% LEL</a:t>
            </a:r>
          </a:p>
          <a:p>
            <a:pPr lvl="3">
              <a:lnSpc>
                <a:spcPct val="100000"/>
              </a:lnSpc>
              <a:spcBef>
                <a:spcPct val="0"/>
              </a:spcBef>
              <a:spcAft>
                <a:spcPct val="45000"/>
              </a:spcAft>
            </a:pPr>
            <a:r>
              <a:rPr lang="en-US" sz="1800" dirty="0" smtClean="0">
                <a:cs typeface="Arial" charset="0"/>
              </a:rPr>
              <a:t>CO Sensor: 200 ppm</a:t>
            </a:r>
          </a:p>
          <a:p>
            <a:pPr lvl="3">
              <a:lnSpc>
                <a:spcPct val="100000"/>
              </a:lnSpc>
              <a:spcBef>
                <a:spcPct val="0"/>
              </a:spcBef>
              <a:spcAft>
                <a:spcPct val="45000"/>
              </a:spcAft>
            </a:pPr>
            <a:r>
              <a:rPr lang="en-US" sz="1800" dirty="0" smtClean="0">
                <a:cs typeface="Arial" charset="0"/>
              </a:rPr>
              <a:t>H</a:t>
            </a:r>
            <a:r>
              <a:rPr lang="en-US" sz="1800" baseline="-25000" dirty="0" smtClean="0">
                <a:cs typeface="Arial" charset="0"/>
              </a:rPr>
              <a:t>2</a:t>
            </a:r>
            <a:r>
              <a:rPr lang="en-US" sz="1800" dirty="0" smtClean="0">
                <a:cs typeface="Arial" charset="0"/>
              </a:rPr>
              <a:t>S Sensor:  20 ppm</a:t>
            </a:r>
          </a:p>
        </p:txBody>
      </p:sp>
      <p:sp>
        <p:nvSpPr>
          <p:cNvPr id="103429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430" name="Picture 8" descr="IMG_4438 outlin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3321050"/>
            <a:ext cx="4451350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9902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6374423" y="923192"/>
            <a:ext cx="2769576" cy="593480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875" y="42863"/>
            <a:ext cx="6165850" cy="812800"/>
          </a:xfrm>
        </p:spPr>
        <p:txBody>
          <a:bodyPr/>
          <a:lstStyle/>
          <a:p>
            <a:r>
              <a:rPr lang="en-US" sz="2000" dirty="0" smtClean="0"/>
              <a:t>Advanced user options:</a:t>
            </a:r>
            <a:br>
              <a:rPr lang="en-US" sz="2000" dirty="0" smtClean="0"/>
            </a:br>
            <a:r>
              <a:rPr lang="en-US" sz="2000" dirty="0" smtClean="0"/>
              <a:t>  Viewing or changing span gas values</a:t>
            </a:r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4525" y="1150938"/>
            <a:ext cx="5237163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en-US" sz="1800" smtClean="0">
                <a:cs typeface="Arial" charset="0"/>
              </a:rPr>
              <a:t>In order to use gas with a different concentration to calibrate the instrument, you will need to change the span "Gas" value for that sensor</a:t>
            </a:r>
          </a:p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en-US" sz="1800" smtClean="0">
                <a:cs typeface="Arial" charset="0"/>
              </a:rPr>
              <a:t>From the "Sensor Menu" choose the sensor with the span gas values you want to view or change, then choose "Calibrate", then "Gas"</a:t>
            </a:r>
          </a:p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en-US" sz="1800" smtClean="0">
                <a:cs typeface="Arial" charset="0"/>
              </a:rPr>
              <a:t>Use the arrow keys to adjust the gas value, then "Exit"</a:t>
            </a:r>
          </a:p>
        </p:txBody>
      </p:sp>
      <p:pic>
        <p:nvPicPr>
          <p:cNvPr id="1044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3" t="34288" r="54297" b="48959"/>
          <a:stretch>
            <a:fillRect/>
          </a:stretch>
        </p:blipFill>
        <p:spPr bwMode="auto">
          <a:xfrm>
            <a:off x="6369050" y="1122363"/>
            <a:ext cx="2489200" cy="122555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7" t="34288" r="54297" b="48959"/>
          <a:stretch>
            <a:fillRect/>
          </a:stretch>
        </p:blipFill>
        <p:spPr bwMode="auto">
          <a:xfrm>
            <a:off x="6357938" y="2498725"/>
            <a:ext cx="2495550" cy="122555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7" t="34462" r="54362" b="48959"/>
          <a:stretch>
            <a:fillRect/>
          </a:stretch>
        </p:blipFill>
        <p:spPr bwMode="auto">
          <a:xfrm>
            <a:off x="6338888" y="3859213"/>
            <a:ext cx="2532062" cy="121285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7" t="34114" r="54362" b="48958"/>
          <a:stretch>
            <a:fillRect/>
          </a:stretch>
        </p:blipFill>
        <p:spPr bwMode="auto">
          <a:xfrm>
            <a:off x="6324600" y="5195888"/>
            <a:ext cx="2562225" cy="123825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7" name="Oval 12"/>
          <p:cNvSpPr>
            <a:spLocks noChangeArrowheads="1"/>
          </p:cNvSpPr>
          <p:nvPr/>
        </p:nvSpPr>
        <p:spPr bwMode="auto">
          <a:xfrm>
            <a:off x="7739063" y="4094163"/>
            <a:ext cx="490537" cy="477837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8" name="Oval 13"/>
          <p:cNvSpPr>
            <a:spLocks noChangeArrowheads="1"/>
          </p:cNvSpPr>
          <p:nvPr/>
        </p:nvSpPr>
        <p:spPr bwMode="auto">
          <a:xfrm>
            <a:off x="7745413" y="5443538"/>
            <a:ext cx="490537" cy="477837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9" name="Text Box 15"/>
          <p:cNvSpPr txBox="1">
            <a:spLocks noChangeArrowheads="1"/>
          </p:cNvSpPr>
          <p:nvPr/>
        </p:nvSpPr>
        <p:spPr bwMode="auto">
          <a:xfrm>
            <a:off x="4090988" y="4997450"/>
            <a:ext cx="1557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 i="1">
                <a:solidFill>
                  <a:schemeClr val="bg1"/>
                </a:solidFill>
              </a:rPr>
              <a:t>Old value</a:t>
            </a:r>
          </a:p>
        </p:txBody>
      </p:sp>
      <p:sp>
        <p:nvSpPr>
          <p:cNvPr id="104460" name="Text Box 16"/>
          <p:cNvSpPr txBox="1">
            <a:spLocks noChangeArrowheads="1"/>
          </p:cNvSpPr>
          <p:nvPr/>
        </p:nvSpPr>
        <p:spPr bwMode="auto">
          <a:xfrm>
            <a:off x="4003675" y="5599113"/>
            <a:ext cx="1665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 i="1">
                <a:solidFill>
                  <a:schemeClr val="bg1"/>
                </a:solidFill>
              </a:rPr>
              <a:t>New value</a:t>
            </a:r>
          </a:p>
        </p:txBody>
      </p:sp>
      <p:sp>
        <p:nvSpPr>
          <p:cNvPr id="104461" name="Line 17"/>
          <p:cNvSpPr>
            <a:spLocks noChangeShapeType="1"/>
          </p:cNvSpPr>
          <p:nvPr/>
        </p:nvSpPr>
        <p:spPr bwMode="auto">
          <a:xfrm flipV="1">
            <a:off x="5776913" y="5734050"/>
            <a:ext cx="1854200" cy="127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62" name="Line 18"/>
          <p:cNvSpPr>
            <a:spLocks noChangeShapeType="1"/>
          </p:cNvSpPr>
          <p:nvPr/>
        </p:nvSpPr>
        <p:spPr bwMode="auto">
          <a:xfrm flipV="1">
            <a:off x="5740400" y="4498975"/>
            <a:ext cx="1941513" cy="6667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4463" name="Picture 19" descr="IMG_4438 outlin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4194175"/>
            <a:ext cx="3059112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254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6374423" y="923192"/>
            <a:ext cx="2769576" cy="593480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title"/>
          </p:nvPr>
        </p:nvSpPr>
        <p:spPr>
          <a:xfrm>
            <a:off x="2301875" y="42863"/>
            <a:ext cx="6165850" cy="812800"/>
          </a:xfrm>
        </p:spPr>
        <p:txBody>
          <a:bodyPr/>
          <a:lstStyle/>
          <a:p>
            <a:r>
              <a:rPr lang="en-US" sz="2000" dirty="0" smtClean="0"/>
              <a:t>Advanced user options:</a:t>
            </a:r>
            <a:br>
              <a:rPr lang="en-US" sz="2000" dirty="0" smtClean="0"/>
            </a:br>
            <a:r>
              <a:rPr lang="en-US" sz="2000" dirty="0" smtClean="0"/>
              <a:t>  Viewing or changing alarms</a:t>
            </a:r>
            <a:endParaRPr lang="en-US" sz="2000" dirty="0" smtClean="0">
              <a:cs typeface="Arial" charset="0"/>
            </a:endParaRP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44525" y="1165225"/>
            <a:ext cx="5005388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n-US" sz="1800" dirty="0" smtClean="0">
                <a:cs typeface="Arial" charset="0"/>
              </a:rPr>
              <a:t>From the "Sensor Menu" choose the sensor with the alarm values you want to view or change, then choose "Alarms", </a:t>
            </a:r>
          </a:p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n-US" sz="1800" dirty="0" smtClean="0">
                <a:cs typeface="Arial" charset="0"/>
              </a:rPr>
              <a:t>Use the arrow keys to select the alarm to adjust, then "Edit" </a:t>
            </a:r>
          </a:p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n-US" sz="1800" dirty="0" smtClean="0">
                <a:cs typeface="Arial" charset="0"/>
              </a:rPr>
              <a:t>Use the arrow keys to adjust the alarm, the "Exit" when finished	</a:t>
            </a:r>
          </a:p>
          <a:p>
            <a:pPr>
              <a:spcBef>
                <a:spcPct val="0"/>
              </a:spcBef>
              <a:spcAft>
                <a:spcPct val="80000"/>
              </a:spcAft>
              <a:buFontTx/>
              <a:buNone/>
            </a:pPr>
            <a:r>
              <a:rPr lang="en-US" sz="1800" dirty="0" smtClean="0">
                <a:cs typeface="Arial" charset="0"/>
              </a:rPr>
              <a:t>	NOTE:  Setting the value to zero turns the alarm off.  The display will show a dashed line.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80000"/>
              </a:spcAft>
              <a:buFontTx/>
              <a:buNone/>
            </a:pPr>
            <a:endParaRPr lang="en-US" sz="1800" dirty="0" smtClean="0">
              <a:cs typeface="Arial" charset="0"/>
            </a:endParaRPr>
          </a:p>
        </p:txBody>
      </p:sp>
      <p:pic>
        <p:nvPicPr>
          <p:cNvPr id="1054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3" t="34288" r="54297" b="48959"/>
          <a:stretch>
            <a:fillRect/>
          </a:stretch>
        </p:blipFill>
        <p:spPr bwMode="auto">
          <a:xfrm>
            <a:off x="6326188" y="1122363"/>
            <a:ext cx="2532062" cy="122555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0" t="34309" r="54314" b="48807"/>
          <a:stretch>
            <a:fillRect/>
          </a:stretch>
        </p:blipFill>
        <p:spPr bwMode="auto">
          <a:xfrm>
            <a:off x="6327775" y="2498725"/>
            <a:ext cx="2540000" cy="123507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9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0" t="34331" r="54477" b="49110"/>
          <a:stretch>
            <a:fillRect/>
          </a:stretch>
        </p:blipFill>
        <p:spPr bwMode="auto">
          <a:xfrm>
            <a:off x="6329363" y="3862388"/>
            <a:ext cx="2522537" cy="1211262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80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7" t="34721" r="54477" b="49002"/>
          <a:stretch>
            <a:fillRect/>
          </a:stretch>
        </p:blipFill>
        <p:spPr bwMode="auto">
          <a:xfrm>
            <a:off x="6342063" y="5226050"/>
            <a:ext cx="2508250" cy="119062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81" name="Line 20"/>
          <p:cNvSpPr>
            <a:spLocks noChangeShapeType="1"/>
          </p:cNvSpPr>
          <p:nvPr/>
        </p:nvSpPr>
        <p:spPr bwMode="auto">
          <a:xfrm flipV="1">
            <a:off x="5748338" y="4584700"/>
            <a:ext cx="65405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2" name="Text Box 21"/>
          <p:cNvSpPr txBox="1">
            <a:spLocks noChangeArrowheads="1"/>
          </p:cNvSpPr>
          <p:nvPr/>
        </p:nvSpPr>
        <p:spPr bwMode="auto">
          <a:xfrm>
            <a:off x="4487863" y="4618038"/>
            <a:ext cx="1292225" cy="584775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600" i="1" dirty="0">
                <a:solidFill>
                  <a:schemeClr val="bg1"/>
                </a:solidFill>
              </a:rPr>
              <a:t>STEL alarm off</a:t>
            </a:r>
          </a:p>
        </p:txBody>
      </p:sp>
      <p:sp>
        <p:nvSpPr>
          <p:cNvPr id="105483" name="Text Box 22"/>
          <p:cNvSpPr txBox="1">
            <a:spLocks noChangeArrowheads="1"/>
          </p:cNvSpPr>
          <p:nvPr/>
        </p:nvSpPr>
        <p:spPr bwMode="auto">
          <a:xfrm>
            <a:off x="4224338" y="5440363"/>
            <a:ext cx="1292225" cy="584775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600" i="1" dirty="0">
                <a:solidFill>
                  <a:schemeClr val="bg1"/>
                </a:solidFill>
              </a:rPr>
              <a:t>STEL alarm on</a:t>
            </a:r>
          </a:p>
        </p:txBody>
      </p:sp>
      <p:sp>
        <p:nvSpPr>
          <p:cNvPr id="105484" name="Line 23"/>
          <p:cNvSpPr>
            <a:spLocks noChangeShapeType="1"/>
          </p:cNvSpPr>
          <p:nvPr/>
        </p:nvSpPr>
        <p:spPr bwMode="auto">
          <a:xfrm flipV="1">
            <a:off x="5521325" y="5865813"/>
            <a:ext cx="812800" cy="142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969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252913" y="0"/>
            <a:ext cx="4395787" cy="1066800"/>
          </a:xfrm>
          <a:noFill/>
        </p:spPr>
        <p:txBody>
          <a:bodyPr anchor="ctr"/>
          <a:lstStyle/>
          <a:p>
            <a:r>
              <a:rPr lang="en-US" sz="2000" dirty="0" smtClean="0"/>
              <a:t>Questions?</a:t>
            </a:r>
          </a:p>
        </p:txBody>
      </p:sp>
      <p:sp>
        <p:nvSpPr>
          <p:cNvPr id="158723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8724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5" t="12215" r="7916" b="25780"/>
          <a:stretch>
            <a:fillRect/>
          </a:stretch>
        </p:blipFill>
        <p:spPr bwMode="auto">
          <a:xfrm rot="-2823201">
            <a:off x="2326481" y="1640682"/>
            <a:ext cx="4738687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57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902525"/>
            <a:ext cx="9144000" cy="595547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dirty="0" smtClean="0"/>
              <a:t>Toxic effects of 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057774"/>
              </p:ext>
            </p:extLst>
          </p:nvPr>
        </p:nvGraphicFramePr>
        <p:xfrm>
          <a:off x="653142" y="1051157"/>
          <a:ext cx="7944592" cy="5313620"/>
        </p:xfrm>
        <a:graphic>
          <a:graphicData uri="http://schemas.openxmlformats.org/drawingml/2006/table">
            <a:tbl>
              <a:tblPr/>
              <a:tblGrid>
                <a:gridCol w="1626920"/>
                <a:gridCol w="6317672"/>
              </a:tblGrid>
              <a:tr h="528260">
                <a:tc gridSpan="2">
                  <a:txBody>
                    <a:bodyPr/>
                    <a:lstStyle/>
                    <a:p>
                      <a:pPr lvl="0" algn="l" fontAlgn="t"/>
                      <a:r>
                        <a:rPr lang="en-US" sz="2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en-US" sz="2000" b="1" i="1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Toxic </a:t>
                      </a:r>
                      <a:r>
                        <a:rPr lang="en-US" sz="2000" b="1" i="1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effects of H</a:t>
                      </a:r>
                      <a:r>
                        <a:rPr lang="en-US" sz="2000" b="1" i="1" u="none" strike="noStrike" kern="0" baseline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2000" b="1" i="1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62980">
                <a:tc>
                  <a:txBody>
                    <a:bodyPr/>
                    <a:lstStyle/>
                    <a:p>
                      <a:pPr algn="l" fontAlgn="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Concentration</a:t>
                      </a:r>
                    </a:p>
                  </a:txBody>
                  <a:tcPr marL="182880" marR="7620" marT="91440" marB="914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Symptoms</a:t>
                      </a:r>
                    </a:p>
                  </a:txBody>
                  <a:tcPr marL="182880" marR="7620" marT="91440" marB="914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5448"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6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0.13 ppm</a:t>
                      </a:r>
                      <a:endParaRPr lang="en-US" sz="1600" b="1" i="1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7620" marT="91440" marB="914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Minimal detectable odor</a:t>
                      </a:r>
                    </a:p>
                  </a:txBody>
                  <a:tcPr marL="182880" marR="7620" marT="91440" marB="914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245448"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6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4.6 ppm</a:t>
                      </a:r>
                      <a:endParaRPr lang="en-US" sz="1600" b="1" i="1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7620" marT="91440" marB="914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Easily detectable, moderate </a:t>
                      </a:r>
                      <a:r>
                        <a:rPr lang="en-US" sz="16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odor</a:t>
                      </a:r>
                      <a:endParaRPr lang="en-US" sz="1600" b="1" i="1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7620" marT="91440" marB="914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5448"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6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10.0 ppm</a:t>
                      </a:r>
                      <a:endParaRPr lang="en-US" sz="1600" b="1" i="1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7620" marT="91440" marB="914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Beginning eye irritation. </a:t>
                      </a:r>
                    </a:p>
                  </a:txBody>
                  <a:tcPr marL="182880" marR="7620" marT="91440" marB="914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245448"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6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27 ppm</a:t>
                      </a:r>
                      <a:endParaRPr lang="en-US" sz="1600" b="1" i="1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7620" marT="91440" marB="914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Strong unpleasant odor but not intolerable</a:t>
                      </a:r>
                    </a:p>
                  </a:txBody>
                  <a:tcPr marL="182880" marR="7620" marT="91440" marB="914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5448"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6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 ppm</a:t>
                      </a:r>
                      <a:endParaRPr lang="en-US" sz="1600" b="1" i="1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7620" marT="91440" marB="914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Coughing, eye irritation, loss of smell after 2-5 min</a:t>
                      </a:r>
                    </a:p>
                  </a:txBody>
                  <a:tcPr marL="182880" marR="7620" marT="91440" marB="914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385704"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6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200 – 300 ppm</a:t>
                      </a:r>
                      <a:endParaRPr lang="en-US" sz="1600" b="1" i="1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7620" marT="91440" marB="914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Marked eye inflammation, rapid loss of smell, respiratory tract irritation, unconsciousness with prolonged exposure</a:t>
                      </a:r>
                    </a:p>
                  </a:txBody>
                  <a:tcPr marL="182880" marR="7620" marT="91440" marB="914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5448"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6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500 – 700 ppm</a:t>
                      </a:r>
                      <a:endParaRPr lang="en-US" sz="1600" b="1" i="1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7620" marT="91440" marB="914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Loss of consciousness and possible death in 30 to 60 min</a:t>
                      </a:r>
                    </a:p>
                  </a:txBody>
                  <a:tcPr marL="182880" marR="7620" marT="91440" marB="914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385704"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6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700 – 1,000 ppm</a:t>
                      </a:r>
                      <a:endParaRPr lang="en-US" sz="1600" b="1" i="1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7620" marT="91440" marB="914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Rapid unconsciousness, stopping or pausing of respiration and death</a:t>
                      </a:r>
                    </a:p>
                  </a:txBody>
                  <a:tcPr marL="182880" marR="7620" marT="91440" marB="914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704"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6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1,000 – 2,000 ppm</a:t>
                      </a:r>
                      <a:endParaRPr lang="en-US" sz="1600" b="1" i="1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7620" marT="91440" marB="914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Immediate unconsciousness, </a:t>
                      </a:r>
                      <a:r>
                        <a:rPr lang="en-US" sz="160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death in a few minutes. Death may occur even if person is moved to fresh air</a:t>
                      </a:r>
                    </a:p>
                  </a:txBody>
                  <a:tcPr marL="182880" marR="7620" marT="91440" marB="914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3685753"/>
      </p:ext>
    </p:extLst>
  </p:cSld>
  <p:clrMapOvr>
    <a:masterClrMapping/>
  </p:clrMapOvr>
  <p:transition spd="slow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S Exposure Limits</a:t>
            </a:r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63550" y="1579418"/>
            <a:ext cx="8145463" cy="2822720"/>
            <a:chOff x="463550" y="1579418"/>
            <a:chExt cx="8145463" cy="2822720"/>
          </a:xfrm>
        </p:grpSpPr>
        <p:sp>
          <p:nvSpPr>
            <p:cNvPr id="7" name="Rectangle 6"/>
            <p:cNvSpPr/>
            <p:nvPr/>
          </p:nvSpPr>
          <p:spPr bwMode="auto">
            <a:xfrm>
              <a:off x="486889" y="1579418"/>
              <a:ext cx="8098972" cy="280257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1600" dir="2700000" algn="ctr" rotWithShape="0">
                <a:schemeClr val="bg2"/>
              </a:outerShd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95086265"/>
                </p:ext>
              </p:extLst>
            </p:nvPr>
          </p:nvGraphicFramePr>
          <p:xfrm>
            <a:off x="463550" y="1582738"/>
            <a:ext cx="8145463" cy="281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7" name="Worksheet" r:id="rId5" imgW="4998756" imgH="1729728" progId="Excel.Sheet.12">
                    <p:embed/>
                  </p:oleObj>
                </mc:Choice>
                <mc:Fallback>
                  <p:oleObj name="Worksheet" r:id="rId5" imgW="4998756" imgH="1729728" progId="Excel.Shee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63550" y="1582738"/>
                          <a:ext cx="8145463" cy="2819400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Line 4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97957"/>
      </p:ext>
    </p:extLst>
  </p:cSld>
  <p:clrMapOvr>
    <a:masterClrMapping/>
  </p:clrMapOvr>
  <p:transition spd="slow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846885" y="-53975"/>
            <a:ext cx="3144715" cy="1143000"/>
          </a:xfrm>
        </p:spPr>
        <p:txBody>
          <a:bodyPr anchor="ctr"/>
          <a:lstStyle/>
          <a:p>
            <a:r>
              <a:rPr lang="en-US" sz="2000" dirty="0" smtClean="0"/>
              <a:t>Characteristics of Carbon Monoxide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3987" y="1336763"/>
            <a:ext cx="2719449" cy="30353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Colorless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Odorless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Slightly lighter than air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By-product of combustion 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Flammable (LEL is 12.5%)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Toxic!</a:t>
            </a:r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4821" name="Picture 5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99" y="1153276"/>
            <a:ext cx="4766026" cy="445324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600px-NFPA_704_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2954338"/>
            <a:ext cx="23209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072313" y="3248025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6529388" y="3835400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7650163" y="3868738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0</a:t>
            </a:r>
          </a:p>
        </p:txBody>
      </p:sp>
      <p:pic>
        <p:nvPicPr>
          <p:cNvPr id="34826" name="Picture 10" descr="757px-Carbon-monoxide-3D-vd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4895">
            <a:off x="4776788" y="2168525"/>
            <a:ext cx="25400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80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63738" y="76200"/>
            <a:ext cx="6570662" cy="1143000"/>
          </a:xfrm>
        </p:spPr>
        <p:txBody>
          <a:bodyPr anchor="ctr"/>
          <a:lstStyle/>
          <a:p>
            <a:r>
              <a:rPr lang="en-US" sz="2000" dirty="0" smtClean="0"/>
              <a:t>Carbon Monoxide</a:t>
            </a:r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4038600" cy="41148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n-US" sz="1800" dirty="0" smtClean="0"/>
              <a:t>Bonds to hemoglobin in red blood cells</a:t>
            </a:r>
          </a:p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n-US" sz="1800" dirty="0" smtClean="0"/>
              <a:t>Contaminated cells can’t transport O</a:t>
            </a:r>
            <a:r>
              <a:rPr lang="en-US" sz="1800" baseline="-6000" dirty="0" smtClean="0"/>
              <a:t>2</a:t>
            </a:r>
            <a:endParaRPr lang="en-US" sz="1800" dirty="0" smtClean="0"/>
          </a:p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n-US" sz="1800" dirty="0" smtClean="0"/>
              <a:t>Chronic exposure at even low levels harmful</a:t>
            </a:r>
          </a:p>
        </p:txBody>
      </p:sp>
      <p:pic>
        <p:nvPicPr>
          <p:cNvPr id="33796" name="Picture 1029" descr="Red blood ce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4114800" cy="30861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Line 1030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4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1863" y="76200"/>
            <a:ext cx="6486525" cy="1143000"/>
          </a:xfrm>
        </p:spPr>
        <p:txBody>
          <a:bodyPr anchor="ctr"/>
          <a:lstStyle/>
          <a:p>
            <a:r>
              <a:rPr lang="en-US" sz="2000" dirty="0" smtClean="0"/>
              <a:t>Toxic Effects CO</a:t>
            </a:r>
          </a:p>
        </p:txBody>
      </p:sp>
      <p:sp>
        <p:nvSpPr>
          <p:cNvPr id="36868" name="Rectangle 64"/>
          <p:cNvSpPr>
            <a:spLocks noGrp="1" noChangeArrowheads="1"/>
          </p:cNvSpPr>
          <p:nvPr>
            <p:ph type="body" idx="1"/>
          </p:nvPr>
        </p:nvSpPr>
        <p:spPr>
          <a:xfrm>
            <a:off x="457201" y="1371600"/>
            <a:ext cx="3437906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75000"/>
              </a:spcAft>
            </a:pPr>
            <a:r>
              <a:rPr lang="en-US" sz="1800" dirty="0" smtClean="0"/>
              <a:t>Concentration of only 1,600 ppm fatal within hours</a:t>
            </a:r>
          </a:p>
          <a:p>
            <a:pPr>
              <a:spcBef>
                <a:spcPct val="0"/>
              </a:spcBef>
              <a:spcAft>
                <a:spcPct val="75000"/>
              </a:spcAft>
            </a:pPr>
            <a:r>
              <a:rPr lang="en-US" sz="1800" dirty="0" smtClean="0"/>
              <a:t>Even lower level exposures can result in death if there are underlying medical conditions, or when there are additional factors (such as heat stress)</a:t>
            </a:r>
          </a:p>
        </p:txBody>
      </p:sp>
      <p:sp>
        <p:nvSpPr>
          <p:cNvPr id="36869" name="Line 65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361" y="1232407"/>
            <a:ext cx="4671570" cy="436499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600px-NFPA_704_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2954338"/>
            <a:ext cx="23209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072313" y="3248025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529388" y="3835400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650163" y="3868738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0</a:t>
            </a:r>
          </a:p>
        </p:txBody>
      </p:sp>
      <p:pic>
        <p:nvPicPr>
          <p:cNvPr id="11" name="Picture 10" descr="757px-Carbon-monoxide-3D-vd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4895">
            <a:off x="4776788" y="2168525"/>
            <a:ext cx="25400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51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dirty="0" smtClean="0"/>
              <a:t>Toxic effects of CO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155808"/>
              </p:ext>
            </p:extLst>
          </p:nvPr>
        </p:nvGraphicFramePr>
        <p:xfrm>
          <a:off x="1205118" y="1024079"/>
          <a:ext cx="6768936" cy="4704279"/>
        </p:xfrm>
        <a:graphic>
          <a:graphicData uri="http://schemas.openxmlformats.org/drawingml/2006/table">
            <a:tbl>
              <a:tblPr>
                <a:effectLst>
                  <a:outerShdw dist="101600" dir="2700000" algn="ctr" rotWithShape="0">
                    <a:schemeClr val="bg1">
                      <a:lumMod val="50000"/>
                      <a:lumOff val="50000"/>
                    </a:schemeClr>
                  </a:outerShdw>
                </a:effectLst>
              </a:tblPr>
              <a:tblGrid>
                <a:gridCol w="1501603"/>
                <a:gridCol w="5267333"/>
              </a:tblGrid>
              <a:tr h="68594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2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n-US" sz="2400" b="1" i="1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Toxic </a:t>
                      </a:r>
                      <a:r>
                        <a:rPr lang="en-US" sz="2400" b="1" i="1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effects of carbon monoxide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2349">
                <a:tc>
                  <a:txBody>
                    <a:bodyPr/>
                    <a:lstStyle/>
                    <a:p>
                      <a:pPr lvl="0" algn="l" fontAlgn="ctr"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25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ppm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TLV exposure limit for 8 hours (TWA)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FF"/>
                    </a:solidFill>
                  </a:tcPr>
                </a:tc>
              </a:tr>
              <a:tr h="312349">
                <a:tc>
                  <a:txBody>
                    <a:bodyPr/>
                    <a:lstStyle/>
                    <a:p>
                      <a:pPr lvl="0" algn="l" fontAlgn="ctr"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200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ppm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Possible mild frontal headaches in 2-3 hours</a:t>
                      </a:r>
                    </a:p>
                  </a:txBody>
                  <a:tcPr marL="182880" marR="18288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2349">
                <a:tc>
                  <a:txBody>
                    <a:bodyPr/>
                    <a:lstStyle/>
                    <a:p>
                      <a:pPr lvl="0" algn="l" fontAlgn="ctr"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400 ppm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Frontal headaches and nausea after 1-2 hours. </a:t>
                      </a:r>
                    </a:p>
                  </a:txBody>
                  <a:tcPr marL="182880" marR="18288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FF"/>
                    </a:solidFill>
                  </a:tcPr>
                </a:tc>
              </a:tr>
              <a:tr h="616257">
                <a:tc>
                  <a:txBody>
                    <a:bodyPr/>
                    <a:lstStyle/>
                    <a:p>
                      <a:pPr lvl="0" algn="l" fontAlgn="ctr"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800 ppm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Headache, dizziness and nausea in 45 min. Collapse and possibly death in 2 hours</a:t>
                      </a:r>
                    </a:p>
                  </a:txBody>
                  <a:tcPr marL="182880" marR="18288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6257">
                <a:tc>
                  <a:txBody>
                    <a:bodyPr/>
                    <a:lstStyle/>
                    <a:p>
                      <a:pPr lvl="0" algn="l" fontAlgn="ctr"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1,600 ppm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Headache and dizziness in 20 min. Unconsciousness and danger of death 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in 2 </a:t>
                      </a:r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hours</a:t>
                      </a:r>
                    </a:p>
                  </a:txBody>
                  <a:tcPr marL="182880" marR="18288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FF"/>
                    </a:solidFill>
                  </a:tcPr>
                </a:tc>
              </a:tr>
              <a:tr h="616257">
                <a:tc>
                  <a:txBody>
                    <a:bodyPr/>
                    <a:lstStyle/>
                    <a:p>
                      <a:pPr lvl="0" algn="l" fontAlgn="ctr"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3,200 ppm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Headache and dizziness in 5-10 min. Unconsciousness and danger of death 30 min.</a:t>
                      </a:r>
                    </a:p>
                  </a:txBody>
                  <a:tcPr marL="182880" marR="18288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6257">
                <a:tc>
                  <a:txBody>
                    <a:bodyPr/>
                    <a:lstStyle/>
                    <a:p>
                      <a:pPr lvl="0" algn="l" fontAlgn="ctr"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6,400 ppm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Headache and dizziness in 1-2 min. Unconsciousness and danger of death 10-15 min</a:t>
                      </a:r>
                    </a:p>
                  </a:txBody>
                  <a:tcPr marL="182880" marR="18288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FF"/>
                    </a:solidFill>
                  </a:tcPr>
                </a:tc>
              </a:tr>
              <a:tr h="616257">
                <a:tc>
                  <a:txBody>
                    <a:bodyPr/>
                    <a:lstStyle/>
                    <a:p>
                      <a:pPr lvl="0" algn="l" fontAlgn="ctr"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12,800 ppm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Unconsciousness immediately, danger of death in 1-3 min.</a:t>
                      </a:r>
                    </a:p>
                  </a:txBody>
                  <a:tcPr marL="182880" marR="18288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8431745"/>
      </p:ext>
    </p:extLst>
  </p:cSld>
  <p:clrMapOvr>
    <a:masterClrMapping/>
  </p:clrMapOvr>
  <p:transition spd="slow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556738" y="-126395"/>
            <a:ext cx="3365012" cy="1143000"/>
          </a:xfrm>
        </p:spPr>
        <p:txBody>
          <a:bodyPr anchor="ctr"/>
          <a:lstStyle/>
          <a:p>
            <a:r>
              <a:rPr lang="en-US" sz="2000" dirty="0" smtClean="0"/>
              <a:t>Exposure Limits for Carbon Monoxide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3752" y="1144588"/>
            <a:ext cx="2973388" cy="30353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OSHA PEL:</a:t>
            </a:r>
          </a:p>
          <a:p>
            <a:pPr lvl="1"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1800" dirty="0" smtClean="0"/>
              <a:t>50 ppm 8-hr. TWA</a:t>
            </a:r>
          </a:p>
          <a:p>
            <a:pPr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1800" dirty="0" smtClean="0"/>
              <a:t>NIOSH REL:</a:t>
            </a:r>
          </a:p>
          <a:p>
            <a:pPr lvl="1"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1800" dirty="0" smtClean="0"/>
              <a:t>35 ppm 8-hr. TWA</a:t>
            </a:r>
          </a:p>
          <a:p>
            <a:pPr lvl="1"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1800" dirty="0" smtClean="0"/>
              <a:t>200 ppm Ceiling</a:t>
            </a:r>
          </a:p>
          <a:p>
            <a:pPr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1800" dirty="0" smtClean="0"/>
              <a:t>TLV:</a:t>
            </a:r>
          </a:p>
          <a:p>
            <a:pPr lvl="1"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1800" dirty="0" smtClean="0"/>
              <a:t>25 ppm 8-Hr. TWA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800" dirty="0" smtClean="0"/>
          </a:p>
        </p:txBody>
      </p:sp>
      <p:pic>
        <p:nvPicPr>
          <p:cNvPr id="21509" name="Picture 5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970" y="1133745"/>
            <a:ext cx="4320480" cy="419795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600px-NFPA_704_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315" y="2731996"/>
            <a:ext cx="2135304" cy="20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974965" y="3001282"/>
            <a:ext cx="628031" cy="41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6475462" y="3539855"/>
            <a:ext cx="628031" cy="41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7506600" y="3570423"/>
            <a:ext cx="628031" cy="41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0</a:t>
            </a:r>
          </a:p>
        </p:txBody>
      </p:sp>
      <p:pic>
        <p:nvPicPr>
          <p:cNvPr id="21514" name="Picture 10" descr="757px-Carbon-monoxide-3D-vd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4895">
            <a:off x="4863030" y="2011473"/>
            <a:ext cx="2336858" cy="184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1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1211263"/>
            <a:ext cx="5095875" cy="45783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Characteristics of SO</a:t>
            </a:r>
            <a:r>
              <a:rPr lang="en-US" sz="2000" baseline="-25000" dirty="0" smtClean="0"/>
              <a:t>2</a:t>
            </a:r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72452" y="1197342"/>
            <a:ext cx="3414713" cy="45085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US" sz="1800" dirty="0" smtClean="0"/>
              <a:t>Colorless gas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US" sz="1800" dirty="0" smtClean="0"/>
              <a:t>Irritating, pungent odor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US" sz="1800" dirty="0" smtClean="0"/>
              <a:t>Heavier than air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US" sz="1800" dirty="0" smtClean="0"/>
              <a:t>Reacts with H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O to form sulfurous acid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US" sz="1800" dirty="0" smtClean="0"/>
              <a:t>Respiratory irritant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US" sz="1800" dirty="0" smtClean="0"/>
              <a:t>Toxic!</a:t>
            </a:r>
          </a:p>
        </p:txBody>
      </p:sp>
      <p:sp>
        <p:nvSpPr>
          <p:cNvPr id="218117" name="Line 5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8118" name="Picture 6" descr="600px-NFPA_704_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2954338"/>
            <a:ext cx="23209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9" name="Text Box 7"/>
          <p:cNvSpPr txBox="1">
            <a:spLocks noChangeArrowheads="1"/>
          </p:cNvSpPr>
          <p:nvPr/>
        </p:nvSpPr>
        <p:spPr bwMode="auto">
          <a:xfrm>
            <a:off x="7072313" y="3248025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18120" name="Text Box 8"/>
          <p:cNvSpPr txBox="1">
            <a:spLocks noChangeArrowheads="1"/>
          </p:cNvSpPr>
          <p:nvPr/>
        </p:nvSpPr>
        <p:spPr bwMode="auto">
          <a:xfrm>
            <a:off x="6529388" y="3835400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8121" name="Text Box 9"/>
          <p:cNvSpPr txBox="1">
            <a:spLocks noChangeArrowheads="1"/>
          </p:cNvSpPr>
          <p:nvPr/>
        </p:nvSpPr>
        <p:spPr bwMode="auto">
          <a:xfrm>
            <a:off x="7650163" y="3868738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0</a:t>
            </a:r>
          </a:p>
        </p:txBody>
      </p:sp>
      <p:pic>
        <p:nvPicPr>
          <p:cNvPr id="218122" name="Picture 10" descr="Sulfur-dioxide-3D-vd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657350"/>
            <a:ext cx="2876550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9430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dirty="0" smtClean="0"/>
              <a:t>Confined space hazards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1174750"/>
            <a:ext cx="3829050" cy="4079875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  <a:buFontTx/>
              <a:buNone/>
            </a:pPr>
            <a:r>
              <a:rPr lang="en-US" sz="1800" dirty="0" smtClean="0"/>
              <a:t>By the end of this lesson you should be able to: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en-US" sz="1800" dirty="0" smtClean="0"/>
              <a:t>Name and understand the common atmospheric hazards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en-US" sz="1800" dirty="0" smtClean="0"/>
              <a:t>Understand TWA, STEL, IDLH, ppm and % by volume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en-US" sz="1800" dirty="0" smtClean="0"/>
              <a:t>Understand basic user procedures for G460 multi-gas atmospheric monitor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endParaRPr lang="en-US" sz="1800" dirty="0" smtClean="0"/>
          </a:p>
        </p:txBody>
      </p:sp>
      <p:sp>
        <p:nvSpPr>
          <p:cNvPr id="3076" name="Line 3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665163"/>
            <a:ext cx="4840287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9357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1211263"/>
            <a:ext cx="5095875" cy="45783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Exposure limits for SO</a:t>
            </a:r>
            <a:r>
              <a:rPr lang="en-US" sz="2000" baseline="-25000" dirty="0" smtClean="0"/>
              <a:t>2</a:t>
            </a:r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86698" y="1159432"/>
            <a:ext cx="3414713" cy="45085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OSHA PEL: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TWA = 5.0 ppm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NIOSH REL: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TWA = 2.0 ppm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STEL = 5.0 ppm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Old TLV : 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TWA = 2 ppm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STEL = 5 ppm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New (2009) TLV: 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STEL = 0.25 ppm</a:t>
            </a:r>
          </a:p>
        </p:txBody>
      </p:sp>
      <p:sp>
        <p:nvSpPr>
          <p:cNvPr id="218117" name="Line 5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8118" name="Picture 6" descr="600px-NFPA_704_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2954338"/>
            <a:ext cx="23209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9" name="Text Box 7"/>
          <p:cNvSpPr txBox="1">
            <a:spLocks noChangeArrowheads="1"/>
          </p:cNvSpPr>
          <p:nvPr/>
        </p:nvSpPr>
        <p:spPr bwMode="auto">
          <a:xfrm>
            <a:off x="7072313" y="3248025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18120" name="Text Box 8"/>
          <p:cNvSpPr txBox="1">
            <a:spLocks noChangeArrowheads="1"/>
          </p:cNvSpPr>
          <p:nvPr/>
        </p:nvSpPr>
        <p:spPr bwMode="auto">
          <a:xfrm>
            <a:off x="6529388" y="3835400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8121" name="Text Box 9"/>
          <p:cNvSpPr txBox="1">
            <a:spLocks noChangeArrowheads="1"/>
          </p:cNvSpPr>
          <p:nvPr/>
        </p:nvSpPr>
        <p:spPr bwMode="auto">
          <a:xfrm>
            <a:off x="7650163" y="3868738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0</a:t>
            </a:r>
          </a:p>
        </p:txBody>
      </p:sp>
      <p:pic>
        <p:nvPicPr>
          <p:cNvPr id="218122" name="Picture 10" descr="Sulfur-dioxide-3D-vd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657350"/>
            <a:ext cx="2876550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3879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476545" y="0"/>
            <a:ext cx="8229600" cy="868363"/>
          </a:xfrm>
        </p:spPr>
        <p:txBody>
          <a:bodyPr/>
          <a:lstStyle/>
          <a:p>
            <a:r>
              <a:rPr lang="en-US" sz="2000" dirty="0" smtClean="0"/>
              <a:t>Exposure limits for </a:t>
            </a:r>
            <a:r>
              <a:rPr lang="en-US" sz="2000" dirty="0"/>
              <a:t>NO</a:t>
            </a:r>
            <a:r>
              <a:rPr lang="en-US" sz="2000" baseline="-25000" dirty="0"/>
              <a:t>2</a:t>
            </a:r>
            <a:endParaRPr lang="en-US" sz="2000" dirty="0" smtClean="0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61640" y="1178750"/>
            <a:ext cx="3670300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800" dirty="0" smtClean="0"/>
              <a:t>Old TLV:</a:t>
            </a:r>
          </a:p>
          <a:p>
            <a:pPr marL="457200" lvl="1" indent="0">
              <a:spcBef>
                <a:spcPct val="0"/>
              </a:spcBef>
              <a:spcAft>
                <a:spcPct val="80000"/>
              </a:spcAft>
              <a:buNone/>
            </a:pPr>
            <a:r>
              <a:rPr lang="en-US" sz="1800" dirty="0" smtClean="0"/>
              <a:t>8 hr. TWA = 3 ppm</a:t>
            </a:r>
          </a:p>
          <a:p>
            <a:pPr marL="457200" lvl="1" indent="0">
              <a:spcBef>
                <a:spcPct val="0"/>
              </a:spcBef>
              <a:spcAft>
                <a:spcPct val="80000"/>
              </a:spcAft>
              <a:buNone/>
            </a:pPr>
            <a:r>
              <a:rPr lang="en-US" sz="1800" dirty="0" smtClean="0"/>
              <a:t>5 min. STEL = 5 ppm</a:t>
            </a:r>
          </a:p>
          <a:p>
            <a:pPr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800" dirty="0" smtClean="0"/>
              <a:t>New 2012 TLV </a:t>
            </a:r>
          </a:p>
          <a:p>
            <a:pPr marL="457200" lvl="1" indent="0">
              <a:spcBef>
                <a:spcPct val="0"/>
              </a:spcBef>
              <a:spcAft>
                <a:spcPct val="80000"/>
              </a:spcAft>
              <a:buNone/>
            </a:pPr>
            <a:r>
              <a:rPr lang="en-US" sz="1800" dirty="0" smtClean="0"/>
              <a:t>8 hr. TWA = 0.2 ppm </a:t>
            </a:r>
          </a:p>
          <a:p>
            <a:pPr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800" dirty="0" smtClean="0"/>
              <a:t>US OSHA PEL:</a:t>
            </a:r>
          </a:p>
          <a:p>
            <a:pPr marL="457200" lvl="1" indent="0">
              <a:spcBef>
                <a:spcPct val="0"/>
              </a:spcBef>
              <a:spcAft>
                <a:spcPct val="80000"/>
              </a:spcAft>
              <a:buNone/>
            </a:pPr>
            <a:r>
              <a:rPr lang="en-US" sz="1800" dirty="0" smtClean="0"/>
              <a:t>Ceiling =  5 ppm</a:t>
            </a:r>
          </a:p>
          <a:p>
            <a:pPr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800" dirty="0" smtClean="0"/>
              <a:t>US NIOSH REL:</a:t>
            </a:r>
          </a:p>
          <a:p>
            <a:pPr marL="457200" lvl="1" indent="0">
              <a:spcBef>
                <a:spcPct val="0"/>
              </a:spcBef>
              <a:spcAft>
                <a:spcPct val="80000"/>
              </a:spcAft>
              <a:buNone/>
            </a:pPr>
            <a:r>
              <a:rPr lang="en-US" sz="1800" dirty="0" smtClean="0"/>
              <a:t>15 min. STEL = 1 ppm</a:t>
            </a:r>
          </a:p>
        </p:txBody>
      </p:sp>
      <p:sp>
        <p:nvSpPr>
          <p:cNvPr id="63493" name="Line 5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231631" y="1237166"/>
            <a:ext cx="4455495" cy="4242962"/>
            <a:chOff x="4076945" y="1211263"/>
            <a:chExt cx="4786068" cy="4578350"/>
          </a:xfrm>
        </p:grpSpPr>
        <p:pic>
          <p:nvPicPr>
            <p:cNvPr id="14" name="Picture 2" descr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6945" y="1211263"/>
              <a:ext cx="4786068" cy="4578350"/>
            </a:xfrm>
            <a:prstGeom prst="rect">
              <a:avLst/>
            </a:prstGeom>
            <a:noFill/>
            <a:ln w="31750">
              <a:solidFill>
                <a:schemeClr val="bg1"/>
              </a:solidFill>
              <a:miter lim="800000"/>
              <a:headEnd/>
              <a:tailEnd/>
            </a:ln>
            <a:effectLst>
              <a:outerShdw dist="101600" dir="2700000" algn="ctr" rotWithShape="0">
                <a:schemeClr val="bg1">
                  <a:lumMod val="50000"/>
                  <a:lumOff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600px-NFPA_704_sv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00" y="2954338"/>
              <a:ext cx="2320925" cy="223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7072313" y="3248025"/>
              <a:ext cx="68262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6529388" y="3835400"/>
              <a:ext cx="68262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7650163" y="3868738"/>
              <a:ext cx="68262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7104063" y="4368800"/>
              <a:ext cx="68262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0" dirty="0">
                  <a:solidFill>
                    <a:srgbClr val="000000"/>
                  </a:solidFill>
                </a:rPr>
                <a:t>OX</a:t>
              </a:r>
            </a:p>
          </p:txBody>
        </p:sp>
        <p:pic>
          <p:nvPicPr>
            <p:cNvPr id="20" name="Picture 11" descr="800px-Nitrogen-dioxide-3D-vdW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7063" y="1884363"/>
              <a:ext cx="3019425" cy="2249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41330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512758" y="-61546"/>
            <a:ext cx="8229600" cy="868363"/>
          </a:xfrm>
        </p:spPr>
        <p:txBody>
          <a:bodyPr/>
          <a:lstStyle/>
          <a:p>
            <a:r>
              <a:rPr lang="en-US" sz="2000" dirty="0" smtClean="0"/>
              <a:t>Exposure limits for HCN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28588" y="1241425"/>
            <a:ext cx="3670300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800" dirty="0" smtClean="0"/>
              <a:t>US OSHA PEL:</a:t>
            </a:r>
          </a:p>
          <a:p>
            <a:pPr marL="457200" lvl="1" indent="0">
              <a:spcBef>
                <a:spcPct val="0"/>
              </a:spcBef>
              <a:spcAft>
                <a:spcPct val="80000"/>
              </a:spcAft>
              <a:buNone/>
            </a:pPr>
            <a:r>
              <a:rPr lang="en-US" sz="1800" dirty="0" smtClean="0"/>
              <a:t>TWA =  10 ppm</a:t>
            </a:r>
          </a:p>
          <a:p>
            <a:pPr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800" dirty="0" smtClean="0"/>
              <a:t>US NIOSH REL:</a:t>
            </a:r>
          </a:p>
          <a:p>
            <a:pPr marL="457200" lvl="1" indent="0">
              <a:spcBef>
                <a:spcPct val="0"/>
              </a:spcBef>
              <a:spcAft>
                <a:spcPct val="80000"/>
              </a:spcAft>
              <a:buNone/>
            </a:pPr>
            <a:r>
              <a:rPr lang="en-US" sz="1800" dirty="0" smtClean="0"/>
              <a:t>15 min. STEL = 4.7 ppm</a:t>
            </a:r>
          </a:p>
          <a:p>
            <a:pPr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800" dirty="0" smtClean="0"/>
              <a:t>TLV:</a:t>
            </a:r>
          </a:p>
          <a:p>
            <a:pPr marL="457200" lvl="1" indent="0">
              <a:spcBef>
                <a:spcPct val="0"/>
              </a:spcBef>
              <a:spcAft>
                <a:spcPct val="80000"/>
              </a:spcAft>
              <a:buNone/>
            </a:pPr>
            <a:r>
              <a:rPr lang="en-US" sz="1800" dirty="0" smtClean="0"/>
              <a:t>Ceiling  = 4.7 ppm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941930" y="1178750"/>
            <a:ext cx="4455495" cy="4245612"/>
            <a:chOff x="3941930" y="1178750"/>
            <a:chExt cx="4455495" cy="4245612"/>
          </a:xfrm>
        </p:grpSpPr>
        <p:pic>
          <p:nvPicPr>
            <p:cNvPr id="64514" name="Picture 2" descr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1930" y="1178750"/>
              <a:ext cx="4455495" cy="4245612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ffectLst>
              <a:outerShdw dist="101600" dir="2700000" algn="ctr" rotWithShape="0">
                <a:schemeClr val="bg1">
                  <a:lumMod val="50000"/>
                  <a:lumOff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8" name="Picture 6" descr="600px-NFPA_704_sv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614" y="2800103"/>
              <a:ext cx="2152248" cy="206980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519" name="Text Box 7"/>
            <p:cNvSpPr txBox="1">
              <a:spLocks noChangeArrowheads="1"/>
            </p:cNvSpPr>
            <p:nvPr/>
          </p:nvSpPr>
          <p:spPr bwMode="auto">
            <a:xfrm>
              <a:off x="7030263" y="3057345"/>
              <a:ext cx="632957" cy="46166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</a:rPr>
                <a:t>4</a:t>
              </a:r>
            </a:p>
          </p:txBody>
        </p:sp>
        <p:pic>
          <p:nvPicPr>
            <p:cNvPr id="64522" name="Picture 10" descr="800px-Hydrogen-cyanide-3D-vdW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06959">
              <a:off x="4232124" y="2066806"/>
              <a:ext cx="2629217" cy="188579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520" name="Text Box 8"/>
            <p:cNvSpPr txBox="1">
              <a:spLocks noChangeArrowheads="1"/>
            </p:cNvSpPr>
            <p:nvPr/>
          </p:nvSpPr>
          <p:spPr bwMode="auto">
            <a:xfrm>
              <a:off x="6472556" y="3579758"/>
              <a:ext cx="632957" cy="46166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64521" name="Text Box 9"/>
            <p:cNvSpPr txBox="1">
              <a:spLocks noChangeArrowheads="1"/>
            </p:cNvSpPr>
            <p:nvPr/>
          </p:nvSpPr>
          <p:spPr bwMode="auto">
            <a:xfrm>
              <a:off x="7539443" y="3622427"/>
              <a:ext cx="632957" cy="46166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</a:rPr>
                <a:t>1</a:t>
              </a:r>
            </a:p>
          </p:txBody>
        </p:sp>
      </p:grp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6015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5" name="Rectangle 3"/>
          <p:cNvSpPr>
            <a:spLocks noGrp="1" noChangeArrowheads="1"/>
          </p:cNvSpPr>
          <p:nvPr>
            <p:ph type="title"/>
          </p:nvPr>
        </p:nvSpPr>
        <p:spPr>
          <a:xfrm>
            <a:off x="1646675" y="11950"/>
            <a:ext cx="6756400" cy="812800"/>
          </a:xfrm>
        </p:spPr>
        <p:txBody>
          <a:bodyPr/>
          <a:lstStyle/>
          <a:p>
            <a:r>
              <a:rPr lang="en-US" sz="2000" dirty="0" smtClean="0"/>
              <a:t>Exposure limits for NH</a:t>
            </a:r>
            <a:r>
              <a:rPr lang="en-US" sz="2000" baseline="-25000" dirty="0" smtClean="0"/>
              <a:t>3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10283" y="1109663"/>
            <a:ext cx="3548063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800" dirty="0" smtClean="0"/>
              <a:t>US OSHA PEL:</a:t>
            </a:r>
          </a:p>
          <a:p>
            <a:pPr lvl="1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800" dirty="0" smtClean="0"/>
              <a:t>TWA =  50 ppm</a:t>
            </a:r>
          </a:p>
          <a:p>
            <a:pPr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800" dirty="0" smtClean="0"/>
              <a:t>US NIOSH REL:</a:t>
            </a:r>
          </a:p>
          <a:p>
            <a:pPr lvl="1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800" dirty="0" smtClean="0"/>
              <a:t>8 hr. TWA = 25 ppm</a:t>
            </a:r>
          </a:p>
          <a:p>
            <a:pPr lvl="1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800" dirty="0" smtClean="0"/>
              <a:t>15 min. STEL = 35 ppm</a:t>
            </a:r>
          </a:p>
          <a:p>
            <a:pPr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800" dirty="0" smtClean="0"/>
              <a:t>TLV:</a:t>
            </a:r>
          </a:p>
          <a:p>
            <a:pPr lvl="1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800" dirty="0" smtClean="0"/>
              <a:t>8 hr. TWA = 25 ppm</a:t>
            </a:r>
          </a:p>
          <a:p>
            <a:pPr lvl="1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800" dirty="0" smtClean="0"/>
              <a:t>15 min. STEL = 35 ppm</a:t>
            </a:r>
          </a:p>
          <a:p>
            <a:pPr lvl="1"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endParaRPr lang="en-US" sz="1800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3842237" y="1211263"/>
            <a:ext cx="4835771" cy="4412133"/>
            <a:chOff x="3842237" y="1211263"/>
            <a:chExt cx="4835771" cy="4412133"/>
          </a:xfrm>
        </p:grpSpPr>
        <p:pic>
          <p:nvPicPr>
            <p:cNvPr id="259074" name="Picture 2" descr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2237" y="1211263"/>
              <a:ext cx="4835771" cy="4412133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ffectLst>
              <a:outerShdw dist="101600" dir="2700000" algn="ctr" rotWithShape="0">
                <a:schemeClr val="bg1">
                  <a:lumMod val="50000"/>
                  <a:lumOff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9078" name="Picture 6" descr="600px-NFPA_704_sv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00" y="2954338"/>
              <a:ext cx="2320925" cy="223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9079" name="Text Box 7"/>
            <p:cNvSpPr txBox="1">
              <a:spLocks noChangeArrowheads="1"/>
            </p:cNvSpPr>
            <p:nvPr/>
          </p:nvSpPr>
          <p:spPr bwMode="auto">
            <a:xfrm>
              <a:off x="7219745" y="3248025"/>
              <a:ext cx="68262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59080" name="Text Box 8"/>
            <p:cNvSpPr txBox="1">
              <a:spLocks noChangeArrowheads="1"/>
            </p:cNvSpPr>
            <p:nvPr/>
          </p:nvSpPr>
          <p:spPr bwMode="auto">
            <a:xfrm>
              <a:off x="6529388" y="3835400"/>
              <a:ext cx="68262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259081" name="Text Box 9"/>
            <p:cNvSpPr txBox="1">
              <a:spLocks noChangeArrowheads="1"/>
            </p:cNvSpPr>
            <p:nvPr/>
          </p:nvSpPr>
          <p:spPr bwMode="auto">
            <a:xfrm>
              <a:off x="7804810" y="3868738"/>
              <a:ext cx="68262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0</a:t>
              </a:r>
            </a:p>
          </p:txBody>
        </p:sp>
        <p:pic>
          <p:nvPicPr>
            <p:cNvPr id="259082" name="Picture 10" descr="Ammonia-3D-v1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584325"/>
              <a:ext cx="2746375" cy="264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1853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292725" y="-53975"/>
            <a:ext cx="3698875" cy="1143000"/>
          </a:xfrm>
        </p:spPr>
        <p:txBody>
          <a:bodyPr anchor="ctr"/>
          <a:lstStyle/>
          <a:p>
            <a:r>
              <a:rPr lang="en-US" sz="2000" dirty="0" smtClean="0"/>
              <a:t>Characteristics of Chlorine Dioxide (ClO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012" y="1147558"/>
            <a:ext cx="3515094" cy="30353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Yellow to reddish gas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Strong oxidizer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Odor similar to chlorine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Heavier than air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/>
              <a:t>Used </a:t>
            </a:r>
            <a:r>
              <a:rPr lang="en-US" sz="1800" dirty="0" smtClean="0"/>
              <a:t>in water treatment and as bleaching agent (pulp and paper)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Extremely toxic!</a:t>
            </a:r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4821" name="Picture 5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153" y="1144483"/>
            <a:ext cx="4766026" cy="445324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600px-NFPA_704_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15" y="2840038"/>
            <a:ext cx="23209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054728" y="3133725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6511803" y="3721100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7632578" y="3754438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4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8021">
            <a:off x="4011490" y="1548658"/>
            <a:ext cx="3348587" cy="2592454"/>
          </a:xfrm>
          <a:prstGeom prst="rect">
            <a:avLst/>
          </a:prstGeom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072458" y="4239347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OX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292725" y="-53975"/>
            <a:ext cx="3698875" cy="1143000"/>
          </a:xfrm>
        </p:spPr>
        <p:txBody>
          <a:bodyPr anchor="ctr"/>
          <a:lstStyle/>
          <a:p>
            <a:r>
              <a:rPr lang="en-US" sz="2000" dirty="0" smtClean="0"/>
              <a:t>Exposure limits for  Chlorine Dioxide (ClO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9388" y="1266311"/>
            <a:ext cx="3515094" cy="30353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OSHA PEL: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0.1 ppm (8-hr. TWA)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NIOSH REL: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sz="1800" dirty="0"/>
              <a:t>0.1 ppm (8-hr. TWA)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sz="1800" dirty="0"/>
              <a:t>0.3 ppm </a:t>
            </a:r>
            <a:r>
              <a:rPr lang="en-US" sz="1800" dirty="0" smtClean="0"/>
              <a:t>STEL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TLV: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0.1 ppm (8-hr. TWA)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0.3 ppm STEL</a:t>
            </a:r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4821" name="Picture 5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738" y="1258783"/>
            <a:ext cx="4766026" cy="445324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600px-NFPA_704_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2954338"/>
            <a:ext cx="23209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072313" y="3248025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6529388" y="3835400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7650163" y="3868738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4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8021">
            <a:off x="4029075" y="1654165"/>
            <a:ext cx="3348587" cy="2592454"/>
          </a:xfrm>
          <a:prstGeom prst="rect">
            <a:avLst/>
          </a:prstGeom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101919" y="4377398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OX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5019" y="4191990"/>
            <a:ext cx="3004457" cy="1674421"/>
            <a:chOff x="1056905" y="4275117"/>
            <a:chExt cx="3004457" cy="1674421"/>
          </a:xfrm>
        </p:grpSpPr>
        <p:sp>
          <p:nvSpPr>
            <p:cNvPr id="21" name="Rectangle 20"/>
            <p:cNvSpPr/>
            <p:nvPr/>
          </p:nvSpPr>
          <p:spPr bwMode="auto">
            <a:xfrm>
              <a:off x="1056905" y="4275117"/>
              <a:ext cx="3004457" cy="1674421"/>
            </a:xfrm>
            <a:prstGeom prst="rect">
              <a:avLst/>
            </a:prstGeom>
            <a:solidFill>
              <a:srgbClr val="FEB6A0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1600" dir="2700000" algn="ctr" rotWithShape="0">
                <a:schemeClr val="bg1">
                  <a:lumMod val="50000"/>
                  <a:lumOff val="50000"/>
                </a:schemeClr>
              </a:outerShd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23158" y="4426716"/>
              <a:ext cx="27194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>
                <a:spcAft>
                  <a:spcPts val="1200"/>
                </a:spcAft>
              </a:pPr>
              <a:r>
                <a:rPr lang="en-US" i="1" dirty="0" smtClean="0">
                  <a:solidFill>
                    <a:schemeClr val="bg1"/>
                  </a:solidFill>
                </a:rPr>
                <a:t>Remember: it only takes 0.000001</a:t>
              </a:r>
              <a:r>
                <a:rPr lang="en-US" i="1" dirty="0">
                  <a:solidFill>
                    <a:schemeClr val="bg1"/>
                  </a:solidFill>
                </a:rPr>
                <a:t>% by volume to exceed the exposure </a:t>
              </a:r>
              <a:r>
                <a:rPr lang="en-US" i="1" dirty="0" smtClean="0">
                  <a:solidFill>
                    <a:schemeClr val="bg1"/>
                  </a:solidFill>
                </a:rPr>
                <a:t>limit !!!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11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27550" y="53625"/>
            <a:ext cx="3983038" cy="746125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z="2400" dirty="0" smtClean="0"/>
              <a:t>Explosive or Flammable Atmospheres</a:t>
            </a:r>
          </a:p>
        </p:txBody>
      </p:sp>
      <p:pic>
        <p:nvPicPr>
          <p:cNvPr id="22531" name="Picture 3" descr="tires_on_f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85"/>
          <a:stretch>
            <a:fillRect/>
          </a:stretch>
        </p:blipFill>
        <p:spPr bwMode="auto">
          <a:xfrm>
            <a:off x="669925" y="1839913"/>
            <a:ext cx="7724775" cy="33924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4"/>
          <p:cNvSpPr>
            <a:spLocks noChangeShapeType="1"/>
          </p:cNvSpPr>
          <p:nvPr/>
        </p:nvSpPr>
        <p:spPr bwMode="auto">
          <a:xfrm flipV="1">
            <a:off x="0" y="863715"/>
            <a:ext cx="9144000" cy="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7418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117725" y="0"/>
            <a:ext cx="6570663" cy="1143000"/>
          </a:xfrm>
        </p:spPr>
        <p:txBody>
          <a:bodyPr anchor="ctr"/>
          <a:lstStyle/>
          <a:p>
            <a:r>
              <a:rPr lang="en-US" sz="2400" dirty="0" smtClean="0"/>
              <a:t>Fire Tetrahedron</a:t>
            </a:r>
          </a:p>
        </p:txBody>
      </p:sp>
      <p:sp>
        <p:nvSpPr>
          <p:cNvPr id="15363" name="Freeform 52"/>
          <p:cNvSpPr>
            <a:spLocks/>
          </p:cNvSpPr>
          <p:nvPr/>
        </p:nvSpPr>
        <p:spPr bwMode="auto">
          <a:xfrm>
            <a:off x="2908300" y="1863725"/>
            <a:ext cx="2016125" cy="2911475"/>
          </a:xfrm>
          <a:custGeom>
            <a:avLst/>
            <a:gdLst>
              <a:gd name="T0" fmla="*/ 2147483647 w 1270"/>
              <a:gd name="T1" fmla="*/ 0 h 1834"/>
              <a:gd name="T2" fmla="*/ 0 w 1270"/>
              <a:gd name="T3" fmla="*/ 2147483647 h 1834"/>
              <a:gd name="T4" fmla="*/ 2147483647 w 1270"/>
              <a:gd name="T5" fmla="*/ 2147483647 h 1834"/>
              <a:gd name="T6" fmla="*/ 2147483647 w 1270"/>
              <a:gd name="T7" fmla="*/ 0 h 18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70" h="1834">
                <a:moveTo>
                  <a:pt x="796" y="0"/>
                </a:moveTo>
                <a:lnTo>
                  <a:pt x="0" y="1329"/>
                </a:lnTo>
                <a:lnTo>
                  <a:pt x="1269" y="1833"/>
                </a:lnTo>
                <a:lnTo>
                  <a:pt x="796" y="0"/>
                </a:lnTo>
              </a:path>
            </a:pathLst>
          </a:custGeom>
          <a:solidFill>
            <a:srgbClr val="FF0000"/>
          </a:solidFill>
          <a:ln w="28575" cap="rnd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15364" name="Freeform 53"/>
          <p:cNvSpPr>
            <a:spLocks/>
          </p:cNvSpPr>
          <p:nvPr/>
        </p:nvSpPr>
        <p:spPr bwMode="auto">
          <a:xfrm>
            <a:off x="4186238" y="1890713"/>
            <a:ext cx="1806575" cy="2879725"/>
          </a:xfrm>
          <a:custGeom>
            <a:avLst/>
            <a:gdLst>
              <a:gd name="T0" fmla="*/ 0 w 1138"/>
              <a:gd name="T1" fmla="*/ 0 h 1814"/>
              <a:gd name="T2" fmla="*/ 2147483647 w 1138"/>
              <a:gd name="T3" fmla="*/ 2147483647 h 1814"/>
              <a:gd name="T4" fmla="*/ 2147483647 w 1138"/>
              <a:gd name="T5" fmla="*/ 2147483647 h 1814"/>
              <a:gd name="T6" fmla="*/ 2147483647 w 1138"/>
              <a:gd name="T7" fmla="*/ 2147483647 h 1814"/>
              <a:gd name="T8" fmla="*/ 2147483647 w 1138"/>
              <a:gd name="T9" fmla="*/ 2147483647 h 1814"/>
              <a:gd name="T10" fmla="*/ 0 w 1138"/>
              <a:gd name="T11" fmla="*/ 0 h 18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38" h="1814">
                <a:moveTo>
                  <a:pt x="0" y="0"/>
                </a:moveTo>
                <a:lnTo>
                  <a:pt x="1137" y="1042"/>
                </a:lnTo>
                <a:lnTo>
                  <a:pt x="494" y="1790"/>
                </a:lnTo>
                <a:lnTo>
                  <a:pt x="470" y="1813"/>
                </a:lnTo>
                <a:lnTo>
                  <a:pt x="470" y="1790"/>
                </a:lnTo>
                <a:lnTo>
                  <a:pt x="0" y="0"/>
                </a:lnTo>
              </a:path>
            </a:pathLst>
          </a:custGeom>
          <a:solidFill>
            <a:srgbClr val="FFFF00"/>
          </a:solidFill>
          <a:ln w="12700" cap="rnd" cmpd="sng">
            <a:solidFill>
              <a:srgbClr val="C1D6FF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15365" name="Freeform 54"/>
          <p:cNvSpPr>
            <a:spLocks/>
          </p:cNvSpPr>
          <p:nvPr/>
        </p:nvSpPr>
        <p:spPr bwMode="auto">
          <a:xfrm>
            <a:off x="4186238" y="1890713"/>
            <a:ext cx="1806575" cy="2879725"/>
          </a:xfrm>
          <a:custGeom>
            <a:avLst/>
            <a:gdLst>
              <a:gd name="T0" fmla="*/ 0 w 1138"/>
              <a:gd name="T1" fmla="*/ 0 h 1814"/>
              <a:gd name="T2" fmla="*/ 2147483647 w 1138"/>
              <a:gd name="T3" fmla="*/ 2147483647 h 1814"/>
              <a:gd name="T4" fmla="*/ 2147483647 w 1138"/>
              <a:gd name="T5" fmla="*/ 2147483647 h 1814"/>
              <a:gd name="T6" fmla="*/ 2147483647 w 1138"/>
              <a:gd name="T7" fmla="*/ 2147483647 h 1814"/>
              <a:gd name="T8" fmla="*/ 2147483647 w 1138"/>
              <a:gd name="T9" fmla="*/ 2147483647 h 18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38" h="1814">
                <a:moveTo>
                  <a:pt x="0" y="0"/>
                </a:moveTo>
                <a:lnTo>
                  <a:pt x="1137" y="1042"/>
                </a:lnTo>
                <a:lnTo>
                  <a:pt x="494" y="1790"/>
                </a:lnTo>
                <a:lnTo>
                  <a:pt x="470" y="1813"/>
                </a:lnTo>
                <a:lnTo>
                  <a:pt x="470" y="1790"/>
                </a:lnTo>
              </a:path>
            </a:pathLst>
          </a:custGeom>
          <a:solidFill>
            <a:srgbClr val="FFFF00"/>
          </a:solidFill>
          <a:ln w="2857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15366" name="Rectangle 55"/>
          <p:cNvSpPr>
            <a:spLocks noChangeArrowheads="1"/>
          </p:cNvSpPr>
          <p:nvPr/>
        </p:nvSpPr>
        <p:spPr bwMode="auto">
          <a:xfrm>
            <a:off x="4876800" y="1676400"/>
            <a:ext cx="130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i="1">
                <a:solidFill>
                  <a:srgbClr val="000000"/>
                </a:solidFill>
                <a:latin typeface="Arial" pitchFamily="34" charset="0"/>
              </a:rPr>
              <a:t>Oxygen</a:t>
            </a:r>
          </a:p>
        </p:txBody>
      </p:sp>
      <p:sp>
        <p:nvSpPr>
          <p:cNvPr id="15367" name="Rectangle 56"/>
          <p:cNvSpPr>
            <a:spLocks noChangeArrowheads="1"/>
          </p:cNvSpPr>
          <p:nvPr/>
        </p:nvSpPr>
        <p:spPr bwMode="auto">
          <a:xfrm>
            <a:off x="5943600" y="3886200"/>
            <a:ext cx="2300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i="1">
                <a:solidFill>
                  <a:srgbClr val="000000"/>
                </a:solidFill>
                <a:latin typeface="Arial" pitchFamily="34" charset="0"/>
              </a:rPr>
              <a:t>Chain reaction</a:t>
            </a:r>
          </a:p>
        </p:txBody>
      </p:sp>
      <p:sp>
        <p:nvSpPr>
          <p:cNvPr id="15368" name="Rectangle 57"/>
          <p:cNvSpPr>
            <a:spLocks noChangeArrowheads="1"/>
          </p:cNvSpPr>
          <p:nvPr/>
        </p:nvSpPr>
        <p:spPr bwMode="auto">
          <a:xfrm>
            <a:off x="2514600" y="2438400"/>
            <a:ext cx="809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i="1">
                <a:solidFill>
                  <a:srgbClr val="000000"/>
                </a:solidFill>
                <a:latin typeface="Arial" pitchFamily="34" charset="0"/>
              </a:rPr>
              <a:t>Fuel</a:t>
            </a:r>
          </a:p>
        </p:txBody>
      </p:sp>
      <p:sp>
        <p:nvSpPr>
          <p:cNvPr id="15369" name="Rectangle 58"/>
          <p:cNvSpPr>
            <a:spLocks noChangeArrowheads="1"/>
          </p:cNvSpPr>
          <p:nvPr/>
        </p:nvSpPr>
        <p:spPr bwMode="auto">
          <a:xfrm>
            <a:off x="1447800" y="4572000"/>
            <a:ext cx="2770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i="1">
                <a:solidFill>
                  <a:srgbClr val="000000"/>
                </a:solidFill>
                <a:latin typeface="Arial" pitchFamily="34" charset="0"/>
              </a:rPr>
              <a:t>Source of ignition</a:t>
            </a: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5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FFFFCC"/>
              </a:solidFill>
            </a:endParaRPr>
          </a:p>
        </p:txBody>
      </p:sp>
      <p:sp>
        <p:nvSpPr>
          <p:cNvPr id="952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422566" y="229055"/>
            <a:ext cx="2968829" cy="762000"/>
          </a:xfrm>
          <a:noFill/>
        </p:spPr>
        <p:txBody>
          <a:bodyPr anchor="ctr"/>
          <a:lstStyle/>
          <a:p>
            <a:r>
              <a:rPr lang="en-US" sz="2400" dirty="0" smtClean="0"/>
              <a:t>Explosive limits</a:t>
            </a:r>
          </a:p>
        </p:txBody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84455" y="1156813"/>
            <a:ext cx="4776313" cy="4875852"/>
          </a:xfrm>
          <a:noFill/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Lower Explosive Limit (LEL):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Minimum concentration of a combustible gas or vapor in air which will ignite if a source of ignition is present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Upper Explosive Limit (UEL):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Most </a:t>
            </a:r>
            <a:r>
              <a:rPr lang="en-US" sz="1800" dirty="0"/>
              <a:t>but not all combustible gases have an upper explosive limit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/>
              <a:t>Maximum concentration in air which will support combustion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/>
              <a:t>Concentrations which are above the </a:t>
            </a:r>
            <a:r>
              <a:rPr lang="en-US" sz="1800" dirty="0" smtClean="0"/>
              <a:t>UEL </a:t>
            </a:r>
            <a:r>
              <a:rPr lang="en-US" sz="1800" dirty="0"/>
              <a:t>are too “rich” to burn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endParaRPr lang="en-US" sz="1800" dirty="0" smtClean="0"/>
          </a:p>
        </p:txBody>
      </p:sp>
      <p:grpSp>
        <p:nvGrpSpPr>
          <p:cNvPr id="18" name="Group 17"/>
          <p:cNvGrpSpPr/>
          <p:nvPr/>
        </p:nvGrpSpPr>
        <p:grpSpPr>
          <a:xfrm>
            <a:off x="5747662" y="534393"/>
            <a:ext cx="2755082" cy="5177641"/>
            <a:chOff x="5248894" y="1092529"/>
            <a:chExt cx="2968839" cy="4405746"/>
          </a:xfrm>
        </p:grpSpPr>
        <p:sp>
          <p:nvSpPr>
            <p:cNvPr id="3" name="Rectangle 2"/>
            <p:cNvSpPr/>
            <p:nvPr/>
          </p:nvSpPr>
          <p:spPr bwMode="auto">
            <a:xfrm rot="10800000">
              <a:off x="5248897" y="1092529"/>
              <a:ext cx="2968836" cy="4405746"/>
            </a:xfrm>
            <a:prstGeom prst="rect">
              <a:avLst/>
            </a:prstGeom>
            <a:gradFill>
              <a:gsLst>
                <a:gs pos="0">
                  <a:srgbClr val="FFF200">
                    <a:lumMod val="0"/>
                    <a:lumOff val="100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950F0F"/>
                </a:gs>
              </a:gsLst>
              <a:lin ang="5400000" scaled="0"/>
            </a:gra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1600" dir="2700000" algn="ctr" rotWithShape="0">
                <a:schemeClr val="bg2"/>
              </a:outerShd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5248894" y="2755075"/>
              <a:ext cx="2956955" cy="11876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5248894" y="3978234"/>
              <a:ext cx="2956955" cy="11875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" name="TextBox 5"/>
            <p:cNvSpPr txBox="1"/>
            <p:nvPr/>
          </p:nvSpPr>
          <p:spPr>
            <a:xfrm>
              <a:off x="5581403" y="1472543"/>
              <a:ext cx="22088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i="1" dirty="0" smtClean="0">
                  <a:solidFill>
                    <a:srgbClr val="FFFFCC"/>
                  </a:solidFill>
                  <a:latin typeface="Arial" pitchFamily="34" charset="0"/>
                </a:rPr>
                <a:t>Above UEL mixture too rich to burn</a:t>
              </a:r>
              <a:endParaRPr lang="en-US" sz="1800" i="1" dirty="0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79428" y="4284943"/>
              <a:ext cx="22088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i="1" dirty="0" smtClean="0">
                  <a:solidFill>
                    <a:srgbClr val="5C0000"/>
                  </a:solidFill>
                  <a:latin typeface="Arial" pitchFamily="34" charset="0"/>
                </a:rPr>
                <a:t>Below LEL mixture too lean to burn</a:t>
              </a:r>
              <a:endParaRPr lang="en-US" sz="1800" i="1" dirty="0">
                <a:solidFill>
                  <a:srgbClr val="5C0000"/>
                </a:solidFill>
                <a:latin typeface="Arial" pitchFamily="34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5664530" y="2897581"/>
              <a:ext cx="0" cy="950026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Box 15"/>
            <p:cNvSpPr txBox="1"/>
            <p:nvPr/>
          </p:nvSpPr>
          <p:spPr>
            <a:xfrm>
              <a:off x="5662553" y="3085568"/>
              <a:ext cx="20445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i="1" dirty="0" smtClean="0">
                  <a:solidFill>
                    <a:srgbClr val="000000"/>
                  </a:solidFill>
                  <a:latin typeface="Arial" pitchFamily="34" charset="0"/>
                </a:rPr>
                <a:t>Flammable range</a:t>
              </a:r>
              <a:endParaRPr lang="en-US" sz="1800" i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950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292725" y="35749"/>
            <a:ext cx="3327400" cy="1143001"/>
          </a:xfrm>
        </p:spPr>
        <p:txBody>
          <a:bodyPr anchor="ctr"/>
          <a:lstStyle/>
          <a:p>
            <a:r>
              <a:rPr lang="en-US" sz="2400" dirty="0" smtClean="0"/>
              <a:t>Flammability Range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1133475"/>
            <a:ext cx="5715000" cy="3516313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60000"/>
              </a:spcAft>
            </a:pPr>
            <a:r>
              <a:rPr lang="en-US" dirty="0" smtClean="0"/>
              <a:t>The range between the LEL and the UEL of a combustible gas or vapor</a:t>
            </a:r>
          </a:p>
          <a:p>
            <a:pPr>
              <a:spcBef>
                <a:spcPct val="0"/>
              </a:spcBef>
              <a:spcAft>
                <a:spcPct val="60000"/>
              </a:spcAft>
            </a:pPr>
            <a:r>
              <a:rPr lang="en-US" dirty="0" smtClean="0"/>
              <a:t>Concentrations within the flammable range will burn or explode if a source of ignition is present</a:t>
            </a:r>
          </a:p>
        </p:txBody>
      </p:sp>
      <p:sp>
        <p:nvSpPr>
          <p:cNvPr id="16392" name="Rectangle 57"/>
          <p:cNvSpPr>
            <a:spLocks noChangeArrowheads="1"/>
          </p:cNvSpPr>
          <p:nvPr/>
        </p:nvSpPr>
        <p:spPr bwMode="auto">
          <a:xfrm>
            <a:off x="2532063" y="5942013"/>
            <a:ext cx="75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i="1">
                <a:solidFill>
                  <a:srgbClr val="000000"/>
                </a:solidFill>
                <a:latin typeface="Arial" pitchFamily="34" charset="0"/>
              </a:rPr>
              <a:t>LEL</a:t>
            </a:r>
          </a:p>
        </p:txBody>
      </p:sp>
      <p:sp>
        <p:nvSpPr>
          <p:cNvPr id="16397" name="Rectangle 62"/>
          <p:cNvSpPr>
            <a:spLocks noChangeArrowheads="1"/>
          </p:cNvSpPr>
          <p:nvPr/>
        </p:nvSpPr>
        <p:spPr bwMode="auto">
          <a:xfrm>
            <a:off x="2357438" y="3122613"/>
            <a:ext cx="2909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i="1">
                <a:solidFill>
                  <a:srgbClr val="000000"/>
                </a:solidFill>
                <a:latin typeface="Arial" pitchFamily="34" charset="0"/>
              </a:rPr>
              <a:t>Gas Concentration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36613" y="3521075"/>
            <a:ext cx="6797675" cy="1049338"/>
            <a:chOff x="836613" y="3521075"/>
            <a:chExt cx="6797675" cy="1049338"/>
          </a:xfrm>
        </p:grpSpPr>
        <p:sp>
          <p:nvSpPr>
            <p:cNvPr id="16389" name="Freeform 54"/>
            <p:cNvSpPr>
              <a:spLocks/>
            </p:cNvSpPr>
            <p:nvPr/>
          </p:nvSpPr>
          <p:spPr bwMode="auto">
            <a:xfrm>
              <a:off x="863600" y="3521075"/>
              <a:ext cx="5554663" cy="735013"/>
            </a:xfrm>
            <a:custGeom>
              <a:avLst/>
              <a:gdLst>
                <a:gd name="T0" fmla="*/ 2147483647 w 3499"/>
                <a:gd name="T1" fmla="*/ 2147483647 h 463"/>
                <a:gd name="T2" fmla="*/ 2147483647 w 3499"/>
                <a:gd name="T3" fmla="*/ 0 h 463"/>
                <a:gd name="T4" fmla="*/ 2147483647 w 3499"/>
                <a:gd name="T5" fmla="*/ 2147483647 h 463"/>
                <a:gd name="T6" fmla="*/ 0 w 3499"/>
                <a:gd name="T7" fmla="*/ 2147483647 h 463"/>
                <a:gd name="T8" fmla="*/ 2147483647 w 3499"/>
                <a:gd name="T9" fmla="*/ 2147483647 h 4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9" h="463">
                  <a:moveTo>
                    <a:pt x="15" y="462"/>
                  </a:moveTo>
                  <a:lnTo>
                    <a:pt x="3498" y="0"/>
                  </a:lnTo>
                  <a:lnTo>
                    <a:pt x="3498" y="462"/>
                  </a:lnTo>
                  <a:lnTo>
                    <a:pt x="0" y="462"/>
                  </a:lnTo>
                  <a:lnTo>
                    <a:pt x="15" y="462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16390" name="Freeform 55"/>
            <p:cNvSpPr>
              <a:spLocks/>
            </p:cNvSpPr>
            <p:nvPr/>
          </p:nvSpPr>
          <p:spPr bwMode="auto">
            <a:xfrm>
              <a:off x="876300" y="4362450"/>
              <a:ext cx="26988" cy="127000"/>
            </a:xfrm>
            <a:custGeom>
              <a:avLst/>
              <a:gdLst>
                <a:gd name="T0" fmla="*/ 0 w 17"/>
                <a:gd name="T1" fmla="*/ 2147483647 h 80"/>
                <a:gd name="T2" fmla="*/ 2147483647 w 17"/>
                <a:gd name="T3" fmla="*/ 2147483647 h 80"/>
                <a:gd name="T4" fmla="*/ 2147483647 w 17"/>
                <a:gd name="T5" fmla="*/ 0 h 80"/>
                <a:gd name="T6" fmla="*/ 0 w 17"/>
                <a:gd name="T7" fmla="*/ 0 h 80"/>
                <a:gd name="T8" fmla="*/ 0 w 17"/>
                <a:gd name="T9" fmla="*/ 2147483647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80">
                  <a:moveTo>
                    <a:pt x="0" y="79"/>
                  </a:moveTo>
                  <a:lnTo>
                    <a:pt x="16" y="7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79"/>
                  </a:lnTo>
                </a:path>
              </a:pathLst>
            </a:custGeom>
            <a:solidFill>
              <a:schemeClr val="bg2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16391" name="Freeform 56"/>
            <p:cNvSpPr>
              <a:spLocks/>
            </p:cNvSpPr>
            <p:nvPr/>
          </p:nvSpPr>
          <p:spPr bwMode="auto">
            <a:xfrm>
              <a:off x="2389188" y="4362450"/>
              <a:ext cx="26987" cy="127000"/>
            </a:xfrm>
            <a:custGeom>
              <a:avLst/>
              <a:gdLst>
                <a:gd name="T0" fmla="*/ 0 w 17"/>
                <a:gd name="T1" fmla="*/ 2147483647 h 80"/>
                <a:gd name="T2" fmla="*/ 2147483647 w 17"/>
                <a:gd name="T3" fmla="*/ 2147483647 h 80"/>
                <a:gd name="T4" fmla="*/ 2147483647 w 17"/>
                <a:gd name="T5" fmla="*/ 0 h 80"/>
                <a:gd name="T6" fmla="*/ 0 w 17"/>
                <a:gd name="T7" fmla="*/ 0 h 80"/>
                <a:gd name="T8" fmla="*/ 0 w 17"/>
                <a:gd name="T9" fmla="*/ 2147483647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80">
                  <a:moveTo>
                    <a:pt x="0" y="79"/>
                  </a:moveTo>
                  <a:lnTo>
                    <a:pt x="16" y="7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79"/>
                  </a:lnTo>
                </a:path>
              </a:pathLst>
            </a:custGeom>
            <a:solidFill>
              <a:schemeClr val="bg2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16393" name="Rectangle 58"/>
            <p:cNvSpPr>
              <a:spLocks noChangeArrowheads="1"/>
            </p:cNvSpPr>
            <p:nvPr/>
          </p:nvSpPr>
          <p:spPr bwMode="auto">
            <a:xfrm>
              <a:off x="852488" y="3643313"/>
              <a:ext cx="6781800" cy="92710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16394" name="Freeform 59"/>
            <p:cNvSpPr>
              <a:spLocks/>
            </p:cNvSpPr>
            <p:nvPr/>
          </p:nvSpPr>
          <p:spPr bwMode="auto">
            <a:xfrm>
              <a:off x="873125" y="3660775"/>
              <a:ext cx="6759575" cy="909638"/>
            </a:xfrm>
            <a:custGeom>
              <a:avLst/>
              <a:gdLst>
                <a:gd name="T0" fmla="*/ 2147483647 w 4283"/>
                <a:gd name="T1" fmla="*/ 2147483647 h 526"/>
                <a:gd name="T2" fmla="*/ 2147483647 w 4283"/>
                <a:gd name="T3" fmla="*/ 0 h 526"/>
                <a:gd name="T4" fmla="*/ 2147483647 w 4283"/>
                <a:gd name="T5" fmla="*/ 2147483647 h 526"/>
                <a:gd name="T6" fmla="*/ 0 w 4283"/>
                <a:gd name="T7" fmla="*/ 2147483647 h 526"/>
                <a:gd name="T8" fmla="*/ 2147483647 w 4283"/>
                <a:gd name="T9" fmla="*/ 2147483647 h 5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83" h="526">
                  <a:moveTo>
                    <a:pt x="18" y="525"/>
                  </a:moveTo>
                  <a:lnTo>
                    <a:pt x="4282" y="0"/>
                  </a:lnTo>
                  <a:lnTo>
                    <a:pt x="4282" y="525"/>
                  </a:lnTo>
                  <a:lnTo>
                    <a:pt x="0" y="525"/>
                  </a:lnTo>
                  <a:lnTo>
                    <a:pt x="18" y="525"/>
                  </a:lnTo>
                </a:path>
              </a:pathLst>
            </a:custGeom>
            <a:solidFill>
              <a:srgbClr val="FFC2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16395" name="Freeform 60"/>
            <p:cNvSpPr>
              <a:spLocks/>
            </p:cNvSpPr>
            <p:nvPr/>
          </p:nvSpPr>
          <p:spPr bwMode="auto">
            <a:xfrm>
              <a:off x="836613" y="3660775"/>
              <a:ext cx="6796087" cy="908050"/>
            </a:xfrm>
            <a:custGeom>
              <a:avLst/>
              <a:gdLst>
                <a:gd name="T0" fmla="*/ 2147483647 w 4283"/>
                <a:gd name="T1" fmla="*/ 2147483647 h 526"/>
                <a:gd name="T2" fmla="*/ 2147483647 w 4283"/>
                <a:gd name="T3" fmla="*/ 0 h 526"/>
                <a:gd name="T4" fmla="*/ 2147483647 w 4283"/>
                <a:gd name="T5" fmla="*/ 2147483647 h 526"/>
                <a:gd name="T6" fmla="*/ 0 w 4283"/>
                <a:gd name="T7" fmla="*/ 2147483647 h 52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83" h="526">
                  <a:moveTo>
                    <a:pt x="18" y="525"/>
                  </a:moveTo>
                  <a:lnTo>
                    <a:pt x="4282" y="0"/>
                  </a:lnTo>
                  <a:lnTo>
                    <a:pt x="4282" y="525"/>
                  </a:lnTo>
                  <a:lnTo>
                    <a:pt x="0" y="525"/>
                  </a:lnTo>
                </a:path>
              </a:pathLst>
            </a:custGeom>
            <a:noFill/>
            <a:ln w="254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16396" name="Freeform 61"/>
            <p:cNvSpPr>
              <a:spLocks/>
            </p:cNvSpPr>
            <p:nvPr/>
          </p:nvSpPr>
          <p:spPr bwMode="auto">
            <a:xfrm>
              <a:off x="2909888" y="3643313"/>
              <a:ext cx="1925637" cy="922337"/>
            </a:xfrm>
            <a:custGeom>
              <a:avLst/>
              <a:gdLst>
                <a:gd name="T0" fmla="*/ 0 w 1213"/>
                <a:gd name="T1" fmla="*/ 0 h 523"/>
                <a:gd name="T2" fmla="*/ 0 w 1213"/>
                <a:gd name="T3" fmla="*/ 2147483647 h 523"/>
                <a:gd name="T4" fmla="*/ 2147483647 w 1213"/>
                <a:gd name="T5" fmla="*/ 2147483647 h 523"/>
                <a:gd name="T6" fmla="*/ 2147483647 w 1213"/>
                <a:gd name="T7" fmla="*/ 0 h 523"/>
                <a:gd name="T8" fmla="*/ 0 w 1213"/>
                <a:gd name="T9" fmla="*/ 0 h 5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3" h="523">
                  <a:moveTo>
                    <a:pt x="0" y="0"/>
                  </a:moveTo>
                  <a:lnTo>
                    <a:pt x="0" y="522"/>
                  </a:lnTo>
                  <a:lnTo>
                    <a:pt x="1212" y="522"/>
                  </a:lnTo>
                  <a:lnTo>
                    <a:pt x="1212" y="0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16398" name="Rectangle 63"/>
            <p:cNvSpPr>
              <a:spLocks noChangeArrowheads="1"/>
            </p:cNvSpPr>
            <p:nvPr/>
          </p:nvSpPr>
          <p:spPr bwMode="auto">
            <a:xfrm>
              <a:off x="2913063" y="3703638"/>
              <a:ext cx="1901825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Arial" pitchFamily="34" charset="0"/>
                </a:rPr>
                <a:t>Flammability </a:t>
              </a:r>
            </a:p>
            <a:p>
              <a:r>
                <a:rPr lang="en-US">
                  <a:solidFill>
                    <a:srgbClr val="000000"/>
                  </a:solidFill>
                  <a:latin typeface="Arial" pitchFamily="34" charset="0"/>
                </a:rPr>
                <a:t>Range</a:t>
              </a:r>
            </a:p>
          </p:txBody>
        </p:sp>
      </p:grpSp>
      <p:sp>
        <p:nvSpPr>
          <p:cNvPr id="16399" name="Line 64"/>
          <p:cNvSpPr>
            <a:spLocks noChangeShapeType="1"/>
          </p:cNvSpPr>
          <p:nvPr/>
        </p:nvSpPr>
        <p:spPr bwMode="auto">
          <a:xfrm>
            <a:off x="2909888" y="4633913"/>
            <a:ext cx="0" cy="1295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16400" name="Line 65"/>
          <p:cNvSpPr>
            <a:spLocks noChangeShapeType="1"/>
          </p:cNvSpPr>
          <p:nvPr/>
        </p:nvSpPr>
        <p:spPr bwMode="auto">
          <a:xfrm>
            <a:off x="4829175" y="4646613"/>
            <a:ext cx="0" cy="1295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16401" name="Rectangle 66"/>
          <p:cNvSpPr>
            <a:spLocks noChangeArrowheads="1"/>
          </p:cNvSpPr>
          <p:nvPr/>
        </p:nvSpPr>
        <p:spPr bwMode="auto">
          <a:xfrm>
            <a:off x="4437063" y="5929313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i="1">
                <a:solidFill>
                  <a:srgbClr val="000000"/>
                </a:solidFill>
                <a:latin typeface="Arial" pitchFamily="34" charset="0"/>
              </a:rPr>
              <a:t>UEL</a:t>
            </a:r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53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296863"/>
            <a:ext cx="7469188" cy="606425"/>
          </a:xfrm>
        </p:spPr>
        <p:txBody>
          <a:bodyPr/>
          <a:lstStyle/>
          <a:p>
            <a:pPr eaLnBrk="1" hangingPunct="1"/>
            <a:r>
              <a:rPr lang="en-US" sz="2000" dirty="0" smtClean="0"/>
              <a:t>Common atmospheric hazards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6125" y="1416050"/>
            <a:ext cx="3149600" cy="4508500"/>
          </a:xfrm>
        </p:spPr>
        <p:txBody>
          <a:bodyPr/>
          <a:lstStyle/>
          <a:p>
            <a:pPr eaLnBrk="1" hangingPunct="1"/>
            <a:r>
              <a:rPr lang="en-US" sz="1800" dirty="0" smtClean="0"/>
              <a:t>Oxygen deficiency</a:t>
            </a:r>
          </a:p>
          <a:p>
            <a:pPr eaLnBrk="1" hangingPunct="1"/>
            <a:r>
              <a:rPr lang="en-US" sz="1800" dirty="0" smtClean="0"/>
              <a:t>Oxygen enrichment</a:t>
            </a:r>
          </a:p>
          <a:p>
            <a:pPr eaLnBrk="1" hangingPunct="1"/>
            <a:r>
              <a:rPr lang="en-US" sz="1800" dirty="0" smtClean="0"/>
              <a:t>Presence of toxic gases</a:t>
            </a:r>
          </a:p>
          <a:p>
            <a:pPr eaLnBrk="1" hangingPunct="1"/>
            <a:r>
              <a:rPr lang="en-US" sz="1800" dirty="0" smtClean="0"/>
              <a:t>Presence of combustible gases</a:t>
            </a:r>
          </a:p>
        </p:txBody>
      </p:sp>
      <p:sp>
        <p:nvSpPr>
          <p:cNvPr id="4101" name="Line 3"/>
          <p:cNvSpPr>
            <a:spLocks noChangeShapeType="1"/>
          </p:cNvSpPr>
          <p:nvPr/>
        </p:nvSpPr>
        <p:spPr bwMode="auto">
          <a:xfrm flipV="1">
            <a:off x="0" y="942975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3" y="3370263"/>
            <a:ext cx="2622550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3692525"/>
            <a:ext cx="2792412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1033463"/>
            <a:ext cx="28162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1958975"/>
            <a:ext cx="2638425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2634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ne 4"/>
          <p:cNvSpPr>
            <a:spLocks noChangeShapeType="1"/>
          </p:cNvSpPr>
          <p:nvPr/>
        </p:nvSpPr>
        <p:spPr bwMode="auto">
          <a:xfrm flipV="1">
            <a:off x="0" y="207885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FFFFCC"/>
              </a:solidFill>
            </a:endParaRPr>
          </a:p>
        </p:txBody>
      </p:sp>
      <p:graphicFrame>
        <p:nvGraphicFramePr>
          <p:cNvPr id="1963501" name="Group 2541"/>
          <p:cNvGraphicFramePr>
            <a:graphicFrameLocks noGrp="1"/>
          </p:cNvGraphicFramePr>
          <p:nvPr>
            <p:ph idx="1"/>
          </p:nvPr>
        </p:nvGraphicFramePr>
        <p:xfrm>
          <a:off x="5067300" y="0"/>
          <a:ext cx="4105275" cy="6859593"/>
        </p:xfrm>
        <a:graphic>
          <a:graphicData uri="http://schemas.openxmlformats.org/drawingml/2006/table">
            <a:tbl>
              <a:tblPr/>
              <a:tblGrid>
                <a:gridCol w="1608138"/>
                <a:gridCol w="1219200"/>
                <a:gridCol w="1277937"/>
              </a:tblGrid>
              <a:tr h="3429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Fuel Gas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LEL (%VOL)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UEL (%VOL)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Acetylene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Ammonia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Benzene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Butane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8.4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Carbon Monoxide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Ethylene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36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Ethylene oxide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3.0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Ethyl Alcohol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Fuel Oil #1 (Diesel)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Hydrogen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Isobutylene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Isopropyl Alcohol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Gasoline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7.6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Kerosine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Methane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MEK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Hexane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Pentane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Propane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10.1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Toluene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p-Xylene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9424" name="Rectangle 1081"/>
          <p:cNvSpPr>
            <a:spLocks noGrp="1" noChangeArrowheads="1"/>
          </p:cNvSpPr>
          <p:nvPr>
            <p:ph type="title"/>
          </p:nvPr>
        </p:nvSpPr>
        <p:spPr>
          <a:xfrm>
            <a:off x="724394" y="359806"/>
            <a:ext cx="3941557" cy="1482725"/>
          </a:xfrm>
        </p:spPr>
        <p:txBody>
          <a:bodyPr/>
          <a:lstStyle/>
          <a:p>
            <a:r>
              <a:rPr lang="en-US" sz="2400" dirty="0" smtClean="0"/>
              <a:t>Different gases have different flammability ranges</a:t>
            </a:r>
          </a:p>
        </p:txBody>
      </p:sp>
      <p:sp>
        <p:nvSpPr>
          <p:cNvPr id="99425" name="Freeform 2542"/>
          <p:cNvSpPr>
            <a:spLocks/>
          </p:cNvSpPr>
          <p:nvPr/>
        </p:nvSpPr>
        <p:spPr bwMode="auto">
          <a:xfrm>
            <a:off x="358775" y="2951163"/>
            <a:ext cx="3548063" cy="738187"/>
          </a:xfrm>
          <a:custGeom>
            <a:avLst/>
            <a:gdLst>
              <a:gd name="T0" fmla="*/ 15423275 w 3499"/>
              <a:gd name="T1" fmla="*/ 1174391743 h 463"/>
              <a:gd name="T2" fmla="*/ 2147483647 w 3499"/>
              <a:gd name="T3" fmla="*/ 0 h 463"/>
              <a:gd name="T4" fmla="*/ 2147483647 w 3499"/>
              <a:gd name="T5" fmla="*/ 1174391743 h 463"/>
              <a:gd name="T6" fmla="*/ 0 w 3499"/>
              <a:gd name="T7" fmla="*/ 1174391743 h 463"/>
              <a:gd name="T8" fmla="*/ 15423275 w 3499"/>
              <a:gd name="T9" fmla="*/ 1174391743 h 4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99" h="463">
                <a:moveTo>
                  <a:pt x="15" y="462"/>
                </a:moveTo>
                <a:lnTo>
                  <a:pt x="3498" y="0"/>
                </a:lnTo>
                <a:lnTo>
                  <a:pt x="3498" y="462"/>
                </a:lnTo>
                <a:lnTo>
                  <a:pt x="0" y="462"/>
                </a:lnTo>
                <a:lnTo>
                  <a:pt x="15" y="462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99426" name="Freeform 2543"/>
          <p:cNvSpPr>
            <a:spLocks/>
          </p:cNvSpPr>
          <p:nvPr/>
        </p:nvSpPr>
        <p:spPr bwMode="auto">
          <a:xfrm>
            <a:off x="366713" y="3486963"/>
            <a:ext cx="17462" cy="127000"/>
          </a:xfrm>
          <a:custGeom>
            <a:avLst/>
            <a:gdLst>
              <a:gd name="T0" fmla="*/ 0 w 17"/>
              <a:gd name="T1" fmla="*/ 199093138 h 80"/>
              <a:gd name="T2" fmla="*/ 16881645 w 17"/>
              <a:gd name="T3" fmla="*/ 199093138 h 80"/>
              <a:gd name="T4" fmla="*/ 16881645 w 17"/>
              <a:gd name="T5" fmla="*/ 0 h 80"/>
              <a:gd name="T6" fmla="*/ 0 w 17"/>
              <a:gd name="T7" fmla="*/ 0 h 80"/>
              <a:gd name="T8" fmla="*/ 0 w 17"/>
              <a:gd name="T9" fmla="*/ 199093138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80">
                <a:moveTo>
                  <a:pt x="0" y="79"/>
                </a:moveTo>
                <a:lnTo>
                  <a:pt x="16" y="79"/>
                </a:lnTo>
                <a:lnTo>
                  <a:pt x="16" y="0"/>
                </a:lnTo>
                <a:lnTo>
                  <a:pt x="0" y="0"/>
                </a:lnTo>
                <a:lnTo>
                  <a:pt x="0" y="79"/>
                </a:lnTo>
              </a:path>
            </a:pathLst>
          </a:custGeom>
          <a:solidFill>
            <a:schemeClr val="bg2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99432" name="Rectangle 2550"/>
          <p:cNvSpPr>
            <a:spLocks noChangeArrowheads="1"/>
          </p:cNvSpPr>
          <p:nvPr/>
        </p:nvSpPr>
        <p:spPr bwMode="auto">
          <a:xfrm>
            <a:off x="1150938" y="2536825"/>
            <a:ext cx="2455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i="1" dirty="0">
                <a:solidFill>
                  <a:srgbClr val="000000"/>
                </a:solidFill>
                <a:latin typeface="Arial" pitchFamily="34" charset="0"/>
              </a:rPr>
              <a:t>Gas Concentration</a:t>
            </a:r>
          </a:p>
        </p:txBody>
      </p:sp>
      <p:sp>
        <p:nvSpPr>
          <p:cNvPr id="99434" name="Rectangle 2545"/>
          <p:cNvSpPr>
            <a:spLocks noChangeArrowheads="1"/>
          </p:cNvSpPr>
          <p:nvPr/>
        </p:nvSpPr>
        <p:spPr bwMode="auto">
          <a:xfrm>
            <a:off x="1331913" y="4601388"/>
            <a:ext cx="665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i="1">
                <a:solidFill>
                  <a:srgbClr val="000000"/>
                </a:solidFill>
                <a:latin typeface="Arial" pitchFamily="34" charset="0"/>
              </a:rPr>
              <a:t>LEL</a:t>
            </a:r>
          </a:p>
        </p:txBody>
      </p:sp>
      <p:sp>
        <p:nvSpPr>
          <p:cNvPr id="99435" name="Line 2552"/>
          <p:cNvSpPr>
            <a:spLocks noChangeShapeType="1"/>
          </p:cNvSpPr>
          <p:nvPr/>
        </p:nvSpPr>
        <p:spPr bwMode="auto">
          <a:xfrm>
            <a:off x="1665288" y="3758425"/>
            <a:ext cx="0" cy="8334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99436" name="Line 2553"/>
          <p:cNvSpPr>
            <a:spLocks noChangeShapeType="1"/>
          </p:cNvSpPr>
          <p:nvPr/>
        </p:nvSpPr>
        <p:spPr bwMode="auto">
          <a:xfrm>
            <a:off x="2882900" y="3767950"/>
            <a:ext cx="0" cy="8318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99437" name="Rectangle 2554"/>
          <p:cNvSpPr>
            <a:spLocks noChangeArrowheads="1"/>
          </p:cNvSpPr>
          <p:nvPr/>
        </p:nvSpPr>
        <p:spPr bwMode="auto">
          <a:xfrm>
            <a:off x="2546350" y="4591863"/>
            <a:ext cx="693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i="1">
                <a:solidFill>
                  <a:srgbClr val="000000"/>
                </a:solidFill>
                <a:latin typeface="Arial" pitchFamily="34" charset="0"/>
              </a:rPr>
              <a:t>UEL</a:t>
            </a:r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276494" y="3004452"/>
            <a:ext cx="4463590" cy="685853"/>
            <a:chOff x="836613" y="3521075"/>
            <a:chExt cx="6797675" cy="1049338"/>
          </a:xfrm>
        </p:grpSpPr>
        <p:sp>
          <p:nvSpPr>
            <p:cNvPr id="29" name="Freeform 54"/>
            <p:cNvSpPr>
              <a:spLocks/>
            </p:cNvSpPr>
            <p:nvPr/>
          </p:nvSpPr>
          <p:spPr bwMode="auto">
            <a:xfrm>
              <a:off x="863600" y="3521075"/>
              <a:ext cx="5554663" cy="735013"/>
            </a:xfrm>
            <a:custGeom>
              <a:avLst/>
              <a:gdLst>
                <a:gd name="T0" fmla="*/ 2147483647 w 3499"/>
                <a:gd name="T1" fmla="*/ 2147483647 h 463"/>
                <a:gd name="T2" fmla="*/ 2147483647 w 3499"/>
                <a:gd name="T3" fmla="*/ 0 h 463"/>
                <a:gd name="T4" fmla="*/ 2147483647 w 3499"/>
                <a:gd name="T5" fmla="*/ 2147483647 h 463"/>
                <a:gd name="T6" fmla="*/ 0 w 3499"/>
                <a:gd name="T7" fmla="*/ 2147483647 h 463"/>
                <a:gd name="T8" fmla="*/ 2147483647 w 3499"/>
                <a:gd name="T9" fmla="*/ 2147483647 h 4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9" h="463">
                  <a:moveTo>
                    <a:pt x="15" y="462"/>
                  </a:moveTo>
                  <a:lnTo>
                    <a:pt x="3498" y="0"/>
                  </a:lnTo>
                  <a:lnTo>
                    <a:pt x="3498" y="462"/>
                  </a:lnTo>
                  <a:lnTo>
                    <a:pt x="0" y="462"/>
                  </a:lnTo>
                  <a:lnTo>
                    <a:pt x="15" y="462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30" name="Freeform 55"/>
            <p:cNvSpPr>
              <a:spLocks/>
            </p:cNvSpPr>
            <p:nvPr/>
          </p:nvSpPr>
          <p:spPr bwMode="auto">
            <a:xfrm>
              <a:off x="876300" y="4362450"/>
              <a:ext cx="26988" cy="127000"/>
            </a:xfrm>
            <a:custGeom>
              <a:avLst/>
              <a:gdLst>
                <a:gd name="T0" fmla="*/ 0 w 17"/>
                <a:gd name="T1" fmla="*/ 2147483647 h 80"/>
                <a:gd name="T2" fmla="*/ 2147483647 w 17"/>
                <a:gd name="T3" fmla="*/ 2147483647 h 80"/>
                <a:gd name="T4" fmla="*/ 2147483647 w 17"/>
                <a:gd name="T5" fmla="*/ 0 h 80"/>
                <a:gd name="T6" fmla="*/ 0 w 17"/>
                <a:gd name="T7" fmla="*/ 0 h 80"/>
                <a:gd name="T8" fmla="*/ 0 w 17"/>
                <a:gd name="T9" fmla="*/ 2147483647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80">
                  <a:moveTo>
                    <a:pt x="0" y="79"/>
                  </a:moveTo>
                  <a:lnTo>
                    <a:pt x="16" y="7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79"/>
                  </a:lnTo>
                </a:path>
              </a:pathLst>
            </a:custGeom>
            <a:solidFill>
              <a:schemeClr val="bg2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31" name="Freeform 56"/>
            <p:cNvSpPr>
              <a:spLocks/>
            </p:cNvSpPr>
            <p:nvPr/>
          </p:nvSpPr>
          <p:spPr bwMode="auto">
            <a:xfrm>
              <a:off x="2389188" y="4362450"/>
              <a:ext cx="26987" cy="127000"/>
            </a:xfrm>
            <a:custGeom>
              <a:avLst/>
              <a:gdLst>
                <a:gd name="T0" fmla="*/ 0 w 17"/>
                <a:gd name="T1" fmla="*/ 2147483647 h 80"/>
                <a:gd name="T2" fmla="*/ 2147483647 w 17"/>
                <a:gd name="T3" fmla="*/ 2147483647 h 80"/>
                <a:gd name="T4" fmla="*/ 2147483647 w 17"/>
                <a:gd name="T5" fmla="*/ 0 h 80"/>
                <a:gd name="T6" fmla="*/ 0 w 17"/>
                <a:gd name="T7" fmla="*/ 0 h 80"/>
                <a:gd name="T8" fmla="*/ 0 w 17"/>
                <a:gd name="T9" fmla="*/ 2147483647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80">
                  <a:moveTo>
                    <a:pt x="0" y="79"/>
                  </a:moveTo>
                  <a:lnTo>
                    <a:pt x="16" y="7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79"/>
                  </a:lnTo>
                </a:path>
              </a:pathLst>
            </a:custGeom>
            <a:solidFill>
              <a:schemeClr val="bg2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32" name="Rectangle 58"/>
            <p:cNvSpPr>
              <a:spLocks noChangeArrowheads="1"/>
            </p:cNvSpPr>
            <p:nvPr/>
          </p:nvSpPr>
          <p:spPr bwMode="auto">
            <a:xfrm>
              <a:off x="852488" y="3643313"/>
              <a:ext cx="6781800" cy="92710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33" name="Freeform 59"/>
            <p:cNvSpPr>
              <a:spLocks noChangeAspect="1"/>
            </p:cNvSpPr>
            <p:nvPr/>
          </p:nvSpPr>
          <p:spPr bwMode="auto">
            <a:xfrm>
              <a:off x="873125" y="3660775"/>
              <a:ext cx="6759575" cy="909638"/>
            </a:xfrm>
            <a:custGeom>
              <a:avLst/>
              <a:gdLst>
                <a:gd name="T0" fmla="*/ 2147483647 w 4283"/>
                <a:gd name="T1" fmla="*/ 2147483647 h 526"/>
                <a:gd name="T2" fmla="*/ 2147483647 w 4283"/>
                <a:gd name="T3" fmla="*/ 0 h 526"/>
                <a:gd name="T4" fmla="*/ 2147483647 w 4283"/>
                <a:gd name="T5" fmla="*/ 2147483647 h 526"/>
                <a:gd name="T6" fmla="*/ 0 w 4283"/>
                <a:gd name="T7" fmla="*/ 2147483647 h 526"/>
                <a:gd name="T8" fmla="*/ 2147483647 w 4283"/>
                <a:gd name="T9" fmla="*/ 2147483647 h 5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83" h="526">
                  <a:moveTo>
                    <a:pt x="18" y="525"/>
                  </a:moveTo>
                  <a:lnTo>
                    <a:pt x="4282" y="0"/>
                  </a:lnTo>
                  <a:lnTo>
                    <a:pt x="4282" y="525"/>
                  </a:lnTo>
                  <a:lnTo>
                    <a:pt x="0" y="525"/>
                  </a:lnTo>
                  <a:lnTo>
                    <a:pt x="18" y="525"/>
                  </a:lnTo>
                </a:path>
              </a:pathLst>
            </a:custGeom>
            <a:solidFill>
              <a:srgbClr val="FFC2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34" name="Freeform 60"/>
            <p:cNvSpPr>
              <a:spLocks/>
            </p:cNvSpPr>
            <p:nvPr/>
          </p:nvSpPr>
          <p:spPr bwMode="auto">
            <a:xfrm>
              <a:off x="836613" y="3660775"/>
              <a:ext cx="6796087" cy="908050"/>
            </a:xfrm>
            <a:custGeom>
              <a:avLst/>
              <a:gdLst>
                <a:gd name="T0" fmla="*/ 2147483647 w 4283"/>
                <a:gd name="T1" fmla="*/ 2147483647 h 526"/>
                <a:gd name="T2" fmla="*/ 2147483647 w 4283"/>
                <a:gd name="T3" fmla="*/ 0 h 526"/>
                <a:gd name="T4" fmla="*/ 2147483647 w 4283"/>
                <a:gd name="T5" fmla="*/ 2147483647 h 526"/>
                <a:gd name="T6" fmla="*/ 0 w 4283"/>
                <a:gd name="T7" fmla="*/ 2147483647 h 52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83" h="526">
                  <a:moveTo>
                    <a:pt x="18" y="525"/>
                  </a:moveTo>
                  <a:lnTo>
                    <a:pt x="4282" y="0"/>
                  </a:lnTo>
                  <a:lnTo>
                    <a:pt x="4282" y="525"/>
                  </a:lnTo>
                  <a:lnTo>
                    <a:pt x="0" y="525"/>
                  </a:lnTo>
                </a:path>
              </a:pathLst>
            </a:custGeom>
            <a:noFill/>
            <a:ln w="2540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35" name="Freeform 61"/>
            <p:cNvSpPr>
              <a:spLocks/>
            </p:cNvSpPr>
            <p:nvPr/>
          </p:nvSpPr>
          <p:spPr bwMode="auto">
            <a:xfrm>
              <a:off x="2909888" y="3643313"/>
              <a:ext cx="1925637" cy="922337"/>
            </a:xfrm>
            <a:custGeom>
              <a:avLst/>
              <a:gdLst>
                <a:gd name="T0" fmla="*/ 0 w 1213"/>
                <a:gd name="T1" fmla="*/ 0 h 523"/>
                <a:gd name="T2" fmla="*/ 0 w 1213"/>
                <a:gd name="T3" fmla="*/ 2147483647 h 523"/>
                <a:gd name="T4" fmla="*/ 2147483647 w 1213"/>
                <a:gd name="T5" fmla="*/ 2147483647 h 523"/>
                <a:gd name="T6" fmla="*/ 2147483647 w 1213"/>
                <a:gd name="T7" fmla="*/ 0 h 523"/>
                <a:gd name="T8" fmla="*/ 0 w 1213"/>
                <a:gd name="T9" fmla="*/ 0 h 5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3" h="523">
                  <a:moveTo>
                    <a:pt x="0" y="0"/>
                  </a:moveTo>
                  <a:lnTo>
                    <a:pt x="0" y="522"/>
                  </a:lnTo>
                  <a:lnTo>
                    <a:pt x="1212" y="522"/>
                  </a:lnTo>
                  <a:lnTo>
                    <a:pt x="1212" y="0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36" name="Rectangle 63"/>
            <p:cNvSpPr>
              <a:spLocks noChangeArrowheads="1"/>
            </p:cNvSpPr>
            <p:nvPr/>
          </p:nvSpPr>
          <p:spPr bwMode="auto">
            <a:xfrm>
              <a:off x="2913063" y="3703637"/>
              <a:ext cx="1901825" cy="700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</a:rPr>
                <a:t>Flammability </a:t>
              </a:r>
            </a:p>
            <a:p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</a:rPr>
                <a:t>Range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147939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FFFFCC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 rot="10800000">
            <a:off x="5759540" y="546268"/>
            <a:ext cx="2755079" cy="5177641"/>
          </a:xfrm>
          <a:prstGeom prst="rect">
            <a:avLst/>
          </a:prstGeom>
          <a:gradFill>
            <a:gsLst>
              <a:gs pos="0">
                <a:srgbClr val="FFF200">
                  <a:lumMod val="0"/>
                  <a:lumOff val="100000"/>
                </a:srgbClr>
              </a:gs>
              <a:gs pos="7000">
                <a:srgbClr val="FF7A00"/>
              </a:gs>
              <a:gs pos="70000">
                <a:srgbClr val="FF0300"/>
              </a:gs>
              <a:gs pos="100000">
                <a:srgbClr val="950F0F"/>
              </a:gs>
            </a:gsLst>
            <a:lin ang="5400000" scaled="0"/>
          </a:gra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1600" dir="2700000" algn="ctr" rotWithShape="0">
              <a:schemeClr val="bg2"/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CC"/>
              </a:solidFill>
            </a:endParaRPr>
          </a:p>
        </p:txBody>
      </p:sp>
      <p:sp>
        <p:nvSpPr>
          <p:cNvPr id="20483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98747" y="199119"/>
            <a:ext cx="3817112" cy="812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Explosive Limits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5759537" y="4732595"/>
            <a:ext cx="2744054" cy="13957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5759537" y="5374429"/>
            <a:ext cx="2744054" cy="1395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2824308" y="5307399"/>
            <a:ext cx="2049775" cy="646330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00"/>
                </a:solidFill>
                <a:latin typeface="Arial" pitchFamily="34" charset="0"/>
              </a:rPr>
              <a:t>Lower Explosive Limit</a:t>
            </a:r>
            <a:endParaRPr lang="en-US" sz="1800" i="1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6145247" y="4797631"/>
            <a:ext cx="6171" cy="54207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6250292" y="4764791"/>
            <a:ext cx="2098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00"/>
                </a:solidFill>
                <a:latin typeface="Arial" pitchFamily="34" charset="0"/>
              </a:rPr>
              <a:t>Flammable range 2.2 – 9.0%</a:t>
            </a:r>
            <a:endParaRPr lang="en-US" sz="1800" i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0453" y="4260393"/>
            <a:ext cx="2049775" cy="646330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00"/>
                </a:solidFill>
                <a:latin typeface="Arial" pitchFamily="34" charset="0"/>
              </a:rPr>
              <a:t>Upper Explosive Limit</a:t>
            </a:r>
            <a:endParaRPr lang="en-US" sz="1800" i="1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4860228" y="4571683"/>
            <a:ext cx="828053" cy="17844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4858249" y="5415148"/>
            <a:ext cx="841907" cy="21146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6175169" y="1686283"/>
            <a:ext cx="195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FCC"/>
                </a:solidFill>
                <a:latin typeface="Arial" pitchFamily="34" charset="0"/>
              </a:rPr>
              <a:t>Propane</a:t>
            </a:r>
            <a:endParaRPr lang="en-US" sz="2400" i="1" dirty="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Propane (C</a:t>
            </a:r>
            <a:r>
              <a:rPr lang="en-US" baseline="-25000" dirty="0" smtClean="0"/>
              <a:t>3</a:t>
            </a:r>
            <a:r>
              <a:rPr lang="en-US" dirty="0" smtClean="0"/>
              <a:t>H</a:t>
            </a:r>
            <a:r>
              <a:rPr lang="en-US" baseline="-25000" dirty="0" smtClean="0"/>
              <a:t>8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66403" y="1662559"/>
            <a:ext cx="4415017" cy="4251355"/>
            <a:chOff x="130778" y="1781309"/>
            <a:chExt cx="4415017" cy="4251355"/>
          </a:xfrm>
        </p:grpSpPr>
        <p:grpSp>
          <p:nvGrpSpPr>
            <p:cNvPr id="26" name="Group 25"/>
            <p:cNvGrpSpPr>
              <a:grpSpLocks noChangeAspect="1"/>
            </p:cNvGrpSpPr>
            <p:nvPr/>
          </p:nvGrpSpPr>
          <p:grpSpPr>
            <a:xfrm>
              <a:off x="2484922" y="1781309"/>
              <a:ext cx="2060873" cy="2060873"/>
              <a:chOff x="2698668" y="1401289"/>
              <a:chExt cx="2544288" cy="2544288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8668" y="1401289"/>
                <a:ext cx="2544288" cy="2544288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956956" y="2386941"/>
                <a:ext cx="7481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00"/>
                    </a:solidFill>
                    <a:latin typeface="Arial" pitchFamily="34" charset="0"/>
                  </a:rPr>
                  <a:t>1</a:t>
                </a:r>
                <a:endParaRPr lang="en-US" sz="240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584369" y="1803071"/>
                <a:ext cx="7481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00"/>
                    </a:solidFill>
                    <a:latin typeface="Arial" pitchFamily="34" charset="0"/>
                  </a:rPr>
                  <a:t>4</a:t>
                </a:r>
                <a:endParaRPr lang="en-US" sz="240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225637" y="2432463"/>
                <a:ext cx="7481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00"/>
                    </a:solidFill>
                    <a:latin typeface="Arial" pitchFamily="34" charset="0"/>
                  </a:rPr>
                  <a:t>0</a:t>
                </a:r>
                <a:endParaRPr lang="en-US" sz="240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884" y="3918858"/>
              <a:ext cx="2113806" cy="211380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FF33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39101">
              <a:off x="130778" y="2069371"/>
              <a:ext cx="2960921" cy="2250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962050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FFFFCC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 rot="10800000">
            <a:off x="5759540" y="546268"/>
            <a:ext cx="2755079" cy="5177641"/>
          </a:xfrm>
          <a:prstGeom prst="rect">
            <a:avLst/>
          </a:prstGeom>
          <a:gradFill>
            <a:gsLst>
              <a:gs pos="3000">
                <a:srgbClr val="FFF200">
                  <a:lumMod val="0"/>
                  <a:lumOff val="100000"/>
                </a:srgbClr>
              </a:gs>
              <a:gs pos="12000">
                <a:srgbClr val="FF7A00"/>
              </a:gs>
              <a:gs pos="42000">
                <a:srgbClr val="FF0300"/>
              </a:gs>
              <a:gs pos="100000">
                <a:srgbClr val="950F0F"/>
              </a:gs>
            </a:gsLst>
            <a:lin ang="5400000" scaled="0"/>
          </a:gra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1600" dir="2700000" algn="ctr" rotWithShape="0">
              <a:schemeClr val="bg2"/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CC"/>
              </a:solidFill>
            </a:endParaRPr>
          </a:p>
        </p:txBody>
      </p:sp>
      <p:sp>
        <p:nvSpPr>
          <p:cNvPr id="20483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81163" y="185930"/>
            <a:ext cx="3817112" cy="812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Explosive Limits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5771414" y="4138828"/>
            <a:ext cx="2744054" cy="13957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5747661" y="5136922"/>
            <a:ext cx="2744054" cy="1395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2824308" y="5307399"/>
            <a:ext cx="2049775" cy="646330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00"/>
                </a:solidFill>
                <a:latin typeface="Arial" pitchFamily="34" charset="0"/>
              </a:rPr>
              <a:t>Lower Explosive Limit</a:t>
            </a:r>
            <a:endParaRPr lang="en-US" sz="1800" i="1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6145248" y="4191990"/>
            <a:ext cx="6170" cy="9220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6238416" y="4349154"/>
            <a:ext cx="2098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00"/>
                </a:solidFill>
                <a:latin typeface="Arial" pitchFamily="34" charset="0"/>
              </a:rPr>
              <a:t>Flammable range 5.0 – 15.0%</a:t>
            </a:r>
            <a:endParaRPr lang="en-US" sz="1800" i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0453" y="4260393"/>
            <a:ext cx="2049775" cy="646330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00"/>
                </a:solidFill>
                <a:latin typeface="Arial" pitchFamily="34" charset="0"/>
              </a:rPr>
              <a:t>Upper Explosive Limit</a:t>
            </a:r>
            <a:endParaRPr lang="en-US" sz="1800" i="1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4860228" y="4571683"/>
            <a:ext cx="828053" cy="17844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4858249" y="5415148"/>
            <a:ext cx="841907" cy="21146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6175169" y="1686283"/>
            <a:ext cx="195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FCC"/>
                </a:solidFill>
                <a:latin typeface="Arial" pitchFamily="34" charset="0"/>
              </a:rPr>
              <a:t>Methane</a:t>
            </a:r>
            <a:endParaRPr lang="en-US" sz="2400" i="1" dirty="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344488" y="1054100"/>
            <a:ext cx="2648094" cy="489692"/>
          </a:xfrm>
        </p:spPr>
        <p:txBody>
          <a:bodyPr/>
          <a:lstStyle/>
          <a:p>
            <a:r>
              <a:rPr lang="en-US" dirty="0" smtClean="0"/>
              <a:t>Methane (CH</a:t>
            </a:r>
            <a:r>
              <a:rPr lang="en-US" baseline="-25000" dirty="0" smtClean="0"/>
              <a:t>4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2520547" y="1662559"/>
            <a:ext cx="2060873" cy="2060873"/>
            <a:chOff x="2698668" y="1401289"/>
            <a:chExt cx="2544288" cy="254428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668" y="1401289"/>
              <a:ext cx="2544288" cy="254428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956956" y="2386941"/>
              <a:ext cx="748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latin typeface="Arial" pitchFamily="34" charset="0"/>
                </a:rPr>
                <a:t>1</a:t>
              </a:r>
              <a:endParaRPr lang="en-US" sz="24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584369" y="1803071"/>
              <a:ext cx="748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latin typeface="Arial" pitchFamily="34" charset="0"/>
                </a:rPr>
                <a:t>4</a:t>
              </a:r>
              <a:endParaRPr lang="en-US" sz="24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225637" y="2432463"/>
              <a:ext cx="748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latin typeface="Arial" pitchFamily="34" charset="0"/>
                </a:rPr>
                <a:t>0</a:t>
              </a:r>
              <a:endParaRPr lang="en-US" sz="24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3633853"/>
            <a:ext cx="2113806" cy="2113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33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4289">
            <a:off x="578219" y="1619600"/>
            <a:ext cx="2410167" cy="262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0198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FFFFCC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 rot="10800000">
            <a:off x="5759540" y="546268"/>
            <a:ext cx="2755079" cy="5177641"/>
          </a:xfrm>
          <a:prstGeom prst="rect">
            <a:avLst/>
          </a:prstGeom>
          <a:gradFill>
            <a:gsLst>
              <a:gs pos="1000">
                <a:srgbClr val="FFF200">
                  <a:lumMod val="0"/>
                  <a:lumOff val="100000"/>
                </a:srgbClr>
              </a:gs>
              <a:gs pos="6000">
                <a:srgbClr val="FF7A00"/>
              </a:gs>
              <a:gs pos="42000">
                <a:srgbClr val="FF0300"/>
              </a:gs>
              <a:gs pos="100000">
                <a:srgbClr val="950F0F"/>
              </a:gs>
            </a:gsLst>
            <a:lin ang="5400000" scaled="0"/>
          </a:gra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1600" dir="2700000" algn="ctr" rotWithShape="0">
              <a:schemeClr val="bg2"/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CC"/>
              </a:solidFill>
            </a:endParaRPr>
          </a:p>
        </p:txBody>
      </p:sp>
      <p:sp>
        <p:nvSpPr>
          <p:cNvPr id="20483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81163" y="185930"/>
            <a:ext cx="3817112" cy="812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Explosive Limits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5747661" y="5457547"/>
            <a:ext cx="2744054" cy="1395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2824308" y="5307399"/>
            <a:ext cx="2049775" cy="646330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00"/>
                </a:solidFill>
                <a:latin typeface="Arial" pitchFamily="34" charset="0"/>
              </a:rPr>
              <a:t>Lower Explosive Limit</a:t>
            </a:r>
            <a:endParaRPr lang="en-US" sz="1800" i="1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6151418" y="605642"/>
            <a:ext cx="11876" cy="477388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6238416" y="4349154"/>
            <a:ext cx="2098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00"/>
                </a:solidFill>
                <a:latin typeface="Arial" pitchFamily="34" charset="0"/>
              </a:rPr>
              <a:t>Flammable range 2.3 –  100.0%</a:t>
            </a:r>
            <a:endParaRPr lang="en-US" sz="1800" i="1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4858249" y="5486400"/>
            <a:ext cx="818156" cy="14020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6175169" y="1686283"/>
            <a:ext cx="195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FCC"/>
                </a:solidFill>
                <a:latin typeface="Arial" pitchFamily="34" charset="0"/>
              </a:rPr>
              <a:t>Acetylene</a:t>
            </a:r>
            <a:endParaRPr lang="en-US" sz="2400" i="1" dirty="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641371" y="1125352"/>
            <a:ext cx="4061258" cy="489692"/>
          </a:xfrm>
        </p:spPr>
        <p:txBody>
          <a:bodyPr/>
          <a:lstStyle/>
          <a:p>
            <a:r>
              <a:rPr lang="en-US" dirty="0" smtClean="0"/>
              <a:t>Acetylene (C</a:t>
            </a:r>
            <a:r>
              <a:rPr lang="en-US" baseline="-25000" dirty="0" smtClean="0"/>
              <a:t>2</a:t>
            </a:r>
            <a:r>
              <a:rPr lang="en-US" dirty="0" smtClean="0"/>
              <a:t>H</a:t>
            </a:r>
            <a:r>
              <a:rPr lang="en-US" baseline="-25000" dirty="0" smtClean="0"/>
              <a:t>4</a:t>
            </a:r>
            <a:r>
              <a:rPr lang="en-US" dirty="0" smtClean="0"/>
              <a:t>) has no Upper Explosion Limit!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44403" y="1888184"/>
            <a:ext cx="4505142" cy="4085100"/>
            <a:chOff x="76278" y="1662559"/>
            <a:chExt cx="4505142" cy="4085100"/>
          </a:xfrm>
        </p:grpSpPr>
        <p:grpSp>
          <p:nvGrpSpPr>
            <p:cNvPr id="26" name="Group 25"/>
            <p:cNvGrpSpPr>
              <a:grpSpLocks noChangeAspect="1"/>
            </p:cNvGrpSpPr>
            <p:nvPr/>
          </p:nvGrpSpPr>
          <p:grpSpPr>
            <a:xfrm>
              <a:off x="2520547" y="1662559"/>
              <a:ext cx="2060873" cy="2060873"/>
              <a:chOff x="2698668" y="1401289"/>
              <a:chExt cx="2544288" cy="2544288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8668" y="1401289"/>
                <a:ext cx="2544288" cy="2544288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956956" y="2386941"/>
                <a:ext cx="7481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00"/>
                    </a:solidFill>
                    <a:latin typeface="Arial" pitchFamily="34" charset="0"/>
                  </a:rPr>
                  <a:t>1</a:t>
                </a:r>
                <a:endParaRPr lang="en-US" sz="240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584369" y="1803071"/>
                <a:ext cx="7481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00"/>
                    </a:solidFill>
                    <a:latin typeface="Arial" pitchFamily="34" charset="0"/>
                  </a:rPr>
                  <a:t>4</a:t>
                </a:r>
                <a:endParaRPr lang="en-US" sz="240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225637" y="2432463"/>
                <a:ext cx="7481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00"/>
                    </a:solidFill>
                    <a:latin typeface="Arial" pitchFamily="34" charset="0"/>
                  </a:rPr>
                  <a:t>0</a:t>
                </a:r>
                <a:endParaRPr lang="en-US" sz="240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82" y="3633853"/>
              <a:ext cx="2113806" cy="211380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FF33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07984">
              <a:off x="76278" y="2048782"/>
              <a:ext cx="2966746" cy="1998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98090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52400"/>
            <a:ext cx="7010400" cy="914400"/>
          </a:xfrm>
          <a:noFill/>
        </p:spPr>
        <p:txBody>
          <a:bodyPr anchor="ctr"/>
          <a:lstStyle/>
          <a:p>
            <a:r>
              <a:rPr lang="en-US" sz="2400" dirty="0" smtClean="0"/>
              <a:t>Vapor density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0035" y="989422"/>
            <a:ext cx="6201105" cy="2524125"/>
          </a:xfrm>
          <a:noFill/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dirty="0" smtClean="0"/>
              <a:t>Measure of a vapor’s weight compared to air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dirty="0" smtClean="0"/>
              <a:t>Gases lighter than air tend to rise; gases heavier than air tend to sink</a:t>
            </a: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762000" y="1219200"/>
            <a:ext cx="7620000" cy="4419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56231" y="2437980"/>
            <a:ext cx="5913912" cy="3283387"/>
            <a:chOff x="2977375" y="2326560"/>
            <a:chExt cx="5537200" cy="3605024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2990900" y="2979700"/>
              <a:ext cx="5511800" cy="2170113"/>
            </a:xfrm>
            <a:prstGeom prst="rect">
              <a:avLst/>
            </a:prstGeom>
            <a:solidFill>
              <a:srgbClr val="C5D2F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3413926" y="2326560"/>
              <a:ext cx="2030412" cy="396875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bg1"/>
              </a:solidFill>
            </a:ln>
            <a:effectLst>
              <a:outerShdw dist="101600" dir="2700000" algn="ctr" rotWithShape="0">
                <a:schemeClr val="bg1">
                  <a:lumMod val="50000"/>
                  <a:lumOff val="50000"/>
                </a:schemeClr>
              </a:outerShdw>
            </a:effectLst>
            <a:extLst/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i="1" dirty="0">
                  <a:solidFill>
                    <a:srgbClr val="000000"/>
                  </a:solidFill>
                  <a:latin typeface="Arial" pitchFamily="34" charset="0"/>
                </a:rPr>
                <a:t>Lighter than air</a:t>
              </a: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2977375" y="2999638"/>
              <a:ext cx="5537200" cy="2165350"/>
            </a:xfrm>
            <a:custGeom>
              <a:avLst/>
              <a:gdLst>
                <a:gd name="T0" fmla="*/ 49382615 w 3343"/>
                <a:gd name="T1" fmla="*/ 2147483647 h 1364"/>
                <a:gd name="T2" fmla="*/ 2147483647 w 3343"/>
                <a:gd name="T3" fmla="*/ 2147483647 h 1364"/>
                <a:gd name="T4" fmla="*/ 2147483647 w 3343"/>
                <a:gd name="T5" fmla="*/ 0 h 1364"/>
                <a:gd name="T6" fmla="*/ 0 w 3343"/>
                <a:gd name="T7" fmla="*/ 2147483647 h 1364"/>
                <a:gd name="T8" fmla="*/ 49382615 w 3343"/>
                <a:gd name="T9" fmla="*/ 2147483647 h 13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43" h="1364">
                  <a:moveTo>
                    <a:pt x="18" y="1363"/>
                  </a:moveTo>
                  <a:lnTo>
                    <a:pt x="3342" y="1363"/>
                  </a:lnTo>
                  <a:lnTo>
                    <a:pt x="3342" y="0"/>
                  </a:lnTo>
                  <a:lnTo>
                    <a:pt x="0" y="1363"/>
                  </a:lnTo>
                  <a:lnTo>
                    <a:pt x="18" y="1363"/>
                  </a:lnTo>
                </a:path>
              </a:pathLst>
            </a:custGeom>
            <a:solidFill>
              <a:srgbClr val="FFC58B"/>
            </a:solidFill>
            <a:ln>
              <a:noFill/>
            </a:ln>
            <a:effectLst/>
            <a:extLst/>
          </p:spPr>
          <p:txBody>
            <a:bodyPr/>
            <a:lstStyle/>
            <a:p>
              <a:endParaRPr lang="en-US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2977375" y="2999638"/>
              <a:ext cx="5537200" cy="2165350"/>
            </a:xfrm>
            <a:custGeom>
              <a:avLst/>
              <a:gdLst>
                <a:gd name="T0" fmla="*/ 49382615 w 3343"/>
                <a:gd name="T1" fmla="*/ 2147483647 h 1364"/>
                <a:gd name="T2" fmla="*/ 2147483647 w 3343"/>
                <a:gd name="T3" fmla="*/ 2147483647 h 1364"/>
                <a:gd name="T4" fmla="*/ 2147483647 w 3343"/>
                <a:gd name="T5" fmla="*/ 0 h 1364"/>
                <a:gd name="T6" fmla="*/ 0 w 3343"/>
                <a:gd name="T7" fmla="*/ 2147483647 h 13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343" h="1364">
                  <a:moveTo>
                    <a:pt x="18" y="1363"/>
                  </a:moveTo>
                  <a:lnTo>
                    <a:pt x="3342" y="1363"/>
                  </a:lnTo>
                  <a:lnTo>
                    <a:pt x="3342" y="0"/>
                  </a:lnTo>
                  <a:lnTo>
                    <a:pt x="0" y="1363"/>
                  </a:lnTo>
                </a:path>
              </a:pathLst>
            </a:custGeom>
            <a:noFill/>
            <a:ln w="285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6200000" y="3831488"/>
              <a:ext cx="120173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i="1">
                  <a:solidFill>
                    <a:srgbClr val="000000"/>
                  </a:solidFill>
                  <a:latin typeface="Arial" pitchFamily="34" charset="0"/>
                </a:rPr>
                <a:t>Propane</a:t>
              </a: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6200000" y="4090250"/>
              <a:ext cx="225901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i="1">
                  <a:solidFill>
                    <a:srgbClr val="000000"/>
                  </a:solidFill>
                  <a:latin typeface="Arial" pitchFamily="34" charset="0"/>
                </a:rPr>
                <a:t>Hydrogen sulfide</a:t>
              </a:r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6200000" y="4364888"/>
              <a:ext cx="203358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i="1">
                  <a:solidFill>
                    <a:srgbClr val="000000"/>
                  </a:solidFill>
                  <a:latin typeface="Arial" pitchFamily="34" charset="0"/>
                </a:rPr>
                <a:t>Carbon dioxide</a:t>
              </a:r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V="1">
              <a:off x="4334493" y="2790703"/>
              <a:ext cx="9" cy="475011"/>
            </a:xfrm>
            <a:prstGeom prst="line">
              <a:avLst/>
            </a:prstGeom>
            <a:noFill/>
            <a:ln w="34925" cap="sq">
              <a:solidFill>
                <a:schemeClr val="bg1"/>
              </a:solidFill>
              <a:round/>
              <a:headEnd type="none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19" name="Rectangle 34"/>
            <p:cNvSpPr>
              <a:spLocks noChangeArrowheads="1"/>
            </p:cNvSpPr>
            <p:nvPr/>
          </p:nvSpPr>
          <p:spPr bwMode="auto">
            <a:xfrm>
              <a:off x="6193650" y="4644288"/>
              <a:ext cx="125571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i="1">
                  <a:solidFill>
                    <a:srgbClr val="000000"/>
                  </a:solidFill>
                  <a:latin typeface="Arial" pitchFamily="34" charset="0"/>
                </a:rPr>
                <a:t>Gasoline</a:t>
              </a: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 flipH="1">
              <a:off x="7208322" y="5063821"/>
              <a:ext cx="3729" cy="410704"/>
            </a:xfrm>
            <a:prstGeom prst="line">
              <a:avLst/>
            </a:prstGeom>
            <a:noFill/>
            <a:ln w="34925" cap="sq">
              <a:solidFill>
                <a:schemeClr val="bg1"/>
              </a:solidFill>
              <a:round/>
              <a:headEnd type="none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CC"/>
                </a:solidFill>
                <a:latin typeface="Arial" pitchFamily="34" charset="0"/>
              </a:endParaRPr>
            </a:p>
          </p:txBody>
        </p:sp>
        <p:sp>
          <p:nvSpPr>
            <p:cNvPr id="21" name="Rectangle 7"/>
            <p:cNvSpPr>
              <a:spLocks noChangeArrowheads="1"/>
            </p:cNvSpPr>
            <p:nvPr/>
          </p:nvSpPr>
          <p:spPr bwMode="auto">
            <a:xfrm>
              <a:off x="6155146" y="5530832"/>
              <a:ext cx="2107949" cy="400752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bg1"/>
              </a:solidFill>
            </a:ln>
            <a:effectLst>
              <a:outerShdw dist="101600" dir="2700000" algn="ctr" rotWithShape="0">
                <a:schemeClr val="bg1">
                  <a:lumMod val="50000"/>
                  <a:lumOff val="50000"/>
                </a:schemeClr>
              </a:outerShdw>
            </a:effectLst>
            <a:extLst/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i="1" dirty="0" smtClean="0">
                  <a:solidFill>
                    <a:srgbClr val="000000"/>
                  </a:solidFill>
                  <a:latin typeface="Arial" pitchFamily="34" charset="0"/>
                </a:rPr>
                <a:t>Heavier </a:t>
              </a:r>
              <a:r>
                <a:rPr lang="en-US" i="1" dirty="0">
                  <a:solidFill>
                    <a:srgbClr val="000000"/>
                  </a:solidFill>
                  <a:latin typeface="Arial" pitchFamily="34" charset="0"/>
                </a:rPr>
                <a:t>than air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289465" y="3348843"/>
              <a:ext cx="24106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i="1" dirty="0">
                  <a:solidFill>
                    <a:srgbClr val="000000"/>
                  </a:solidFill>
                  <a:latin typeface="Arial" pitchFamily="34" charset="0"/>
                </a:rPr>
                <a:t>Carbon monoxide</a:t>
              </a:r>
            </a:p>
            <a:p>
              <a:pPr algn="l"/>
              <a:r>
                <a:rPr lang="en-US" sz="1800" i="1" dirty="0" smtClean="0">
                  <a:solidFill>
                    <a:srgbClr val="000000"/>
                  </a:solidFill>
                  <a:latin typeface="Arial" pitchFamily="34" charset="0"/>
                </a:rPr>
                <a:t>Hydrogen</a:t>
              </a:r>
            </a:p>
            <a:p>
              <a:pPr algn="l"/>
              <a:r>
                <a:rPr lang="en-US" sz="1800" i="1" dirty="0" smtClean="0">
                  <a:solidFill>
                    <a:srgbClr val="000000"/>
                  </a:solidFill>
                  <a:latin typeface="Arial" pitchFamily="34" charset="0"/>
                </a:rPr>
                <a:t>Ammonia</a:t>
              </a:r>
            </a:p>
            <a:p>
              <a:pPr algn="l"/>
              <a:r>
                <a:rPr lang="en-US" sz="1800" i="1" dirty="0" smtClean="0">
                  <a:solidFill>
                    <a:srgbClr val="000000"/>
                  </a:solidFill>
                  <a:latin typeface="Arial" pitchFamily="34" charset="0"/>
                </a:rPr>
                <a:t>Methane</a:t>
              </a:r>
            </a:p>
          </p:txBody>
        </p:sp>
      </p:grpSp>
      <p:sp>
        <p:nvSpPr>
          <p:cNvPr id="22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67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FFFFCC"/>
              </a:solidFill>
            </a:endParaRPr>
          </a:p>
        </p:txBody>
      </p:sp>
      <p:sp>
        <p:nvSpPr>
          <p:cNvPr id="112642" name="Rectangle 3"/>
          <p:cNvSpPr>
            <a:spLocks noGrp="1" noChangeArrowheads="1"/>
          </p:cNvSpPr>
          <p:nvPr>
            <p:ph type="title"/>
          </p:nvPr>
        </p:nvSpPr>
        <p:spPr>
          <a:xfrm>
            <a:off x="2447925" y="233645"/>
            <a:ext cx="4200525" cy="762000"/>
          </a:xfrm>
          <a:noFill/>
        </p:spPr>
        <p:txBody>
          <a:bodyPr anchor="ctr"/>
          <a:lstStyle/>
          <a:p>
            <a:r>
              <a:rPr lang="en-US" sz="2400" dirty="0" smtClean="0"/>
              <a:t>Stratification </a:t>
            </a:r>
          </a:p>
        </p:txBody>
      </p:sp>
      <p:sp>
        <p:nvSpPr>
          <p:cNvPr id="112643" name="Rectangle 27"/>
          <p:cNvSpPr>
            <a:spLocks noGrp="1" noChangeArrowheads="1"/>
          </p:cNvSpPr>
          <p:nvPr>
            <p:ph type="body" idx="1"/>
          </p:nvPr>
        </p:nvSpPr>
        <p:spPr>
          <a:xfrm>
            <a:off x="1516063" y="1138238"/>
            <a:ext cx="5073650" cy="233045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n-US" smtClean="0"/>
              <a:t>Atmospheric hazards in confined spaces form layers</a:t>
            </a:r>
          </a:p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n-US" smtClean="0"/>
              <a:t>Check all levels!</a:t>
            </a:r>
          </a:p>
        </p:txBody>
      </p:sp>
      <p:grpSp>
        <p:nvGrpSpPr>
          <p:cNvPr id="112645" name="Group 54"/>
          <p:cNvGrpSpPr>
            <a:grpSpLocks/>
          </p:cNvGrpSpPr>
          <p:nvPr/>
        </p:nvGrpSpPr>
        <p:grpSpPr bwMode="auto">
          <a:xfrm>
            <a:off x="384175" y="1446213"/>
            <a:ext cx="4308475" cy="4554537"/>
            <a:chOff x="2717" y="794"/>
            <a:chExt cx="2714" cy="2869"/>
          </a:xfrm>
        </p:grpSpPr>
        <p:sp>
          <p:nvSpPr>
            <p:cNvPr id="112651" name="Rectangle 2"/>
            <p:cNvSpPr>
              <a:spLocks noChangeArrowheads="1"/>
            </p:cNvSpPr>
            <p:nvPr/>
          </p:nvSpPr>
          <p:spPr bwMode="auto">
            <a:xfrm>
              <a:off x="3791" y="1713"/>
              <a:ext cx="273" cy="369"/>
            </a:xfrm>
            <a:prstGeom prst="rect">
              <a:avLst/>
            </a:prstGeom>
            <a:solidFill>
              <a:srgbClr val="E5F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cap="sq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CC"/>
                </a:solidFill>
              </a:endParaRPr>
            </a:p>
          </p:txBody>
        </p:sp>
        <p:sp>
          <p:nvSpPr>
            <p:cNvPr id="112652" name="Rectangle 4"/>
            <p:cNvSpPr>
              <a:spLocks noChangeArrowheads="1"/>
            </p:cNvSpPr>
            <p:nvPr/>
          </p:nvSpPr>
          <p:spPr bwMode="auto">
            <a:xfrm>
              <a:off x="3564" y="2082"/>
              <a:ext cx="1867" cy="1581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CC"/>
                </a:solidFill>
              </a:endParaRPr>
            </a:p>
          </p:txBody>
        </p:sp>
        <p:sp>
          <p:nvSpPr>
            <p:cNvPr id="112653" name="Rectangle 5"/>
            <p:cNvSpPr>
              <a:spLocks noChangeArrowheads="1"/>
            </p:cNvSpPr>
            <p:nvPr/>
          </p:nvSpPr>
          <p:spPr bwMode="auto">
            <a:xfrm>
              <a:off x="3564" y="2872"/>
              <a:ext cx="1867" cy="264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CC"/>
                </a:solidFill>
              </a:endParaRPr>
            </a:p>
          </p:txBody>
        </p:sp>
        <p:sp>
          <p:nvSpPr>
            <p:cNvPr id="112654" name="Rectangle 6"/>
            <p:cNvSpPr>
              <a:spLocks noChangeArrowheads="1"/>
            </p:cNvSpPr>
            <p:nvPr/>
          </p:nvSpPr>
          <p:spPr bwMode="auto">
            <a:xfrm>
              <a:off x="3564" y="2609"/>
              <a:ext cx="1867" cy="263"/>
            </a:xfrm>
            <a:prstGeom prst="rect">
              <a:avLst/>
            </a:prstGeom>
            <a:solidFill>
              <a:srgbClr val="AFF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CC"/>
                </a:solidFill>
              </a:endParaRPr>
            </a:p>
          </p:txBody>
        </p:sp>
        <p:sp>
          <p:nvSpPr>
            <p:cNvPr id="112655" name="Rectangle 7"/>
            <p:cNvSpPr>
              <a:spLocks noChangeArrowheads="1"/>
            </p:cNvSpPr>
            <p:nvPr/>
          </p:nvSpPr>
          <p:spPr bwMode="auto">
            <a:xfrm>
              <a:off x="3564" y="2345"/>
              <a:ext cx="1867" cy="264"/>
            </a:xfrm>
            <a:prstGeom prst="rect">
              <a:avLst/>
            </a:prstGeom>
            <a:solidFill>
              <a:srgbClr val="ABDD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CC"/>
                </a:solidFill>
              </a:endParaRPr>
            </a:p>
          </p:txBody>
        </p:sp>
        <p:sp>
          <p:nvSpPr>
            <p:cNvPr id="112656" name="Line 12"/>
            <p:cNvSpPr>
              <a:spLocks noChangeShapeType="1"/>
            </p:cNvSpPr>
            <p:nvPr/>
          </p:nvSpPr>
          <p:spPr bwMode="auto">
            <a:xfrm>
              <a:off x="2880" y="1607"/>
              <a:ext cx="1048" cy="0"/>
            </a:xfrm>
            <a:prstGeom prst="line">
              <a:avLst/>
            </a:prstGeom>
            <a:noFill/>
            <a:ln w="28575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CC"/>
                </a:solidFill>
              </a:endParaRPr>
            </a:p>
          </p:txBody>
        </p:sp>
        <p:sp>
          <p:nvSpPr>
            <p:cNvPr id="112657" name="Rectangle 17"/>
            <p:cNvSpPr>
              <a:spLocks noChangeArrowheads="1"/>
            </p:cNvSpPr>
            <p:nvPr/>
          </p:nvSpPr>
          <p:spPr bwMode="auto">
            <a:xfrm>
              <a:off x="3564" y="3135"/>
              <a:ext cx="1867" cy="264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CC"/>
                </a:solidFill>
              </a:endParaRPr>
            </a:p>
          </p:txBody>
        </p:sp>
        <p:sp>
          <p:nvSpPr>
            <p:cNvPr id="112658" name="Line 23"/>
            <p:cNvSpPr>
              <a:spLocks noChangeShapeType="1"/>
            </p:cNvSpPr>
            <p:nvPr/>
          </p:nvSpPr>
          <p:spPr bwMode="auto">
            <a:xfrm>
              <a:off x="3928" y="3031"/>
              <a:ext cx="0" cy="47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CC"/>
                </a:solidFill>
              </a:endParaRPr>
            </a:p>
          </p:txBody>
        </p:sp>
        <p:sp>
          <p:nvSpPr>
            <p:cNvPr id="112659" name="Line 24"/>
            <p:cNvSpPr>
              <a:spLocks noChangeShapeType="1"/>
            </p:cNvSpPr>
            <p:nvPr/>
          </p:nvSpPr>
          <p:spPr bwMode="auto">
            <a:xfrm>
              <a:off x="3928" y="3068"/>
              <a:ext cx="0" cy="211"/>
            </a:xfrm>
            <a:prstGeom prst="line">
              <a:avLst/>
            </a:prstGeom>
            <a:noFill/>
            <a:ln w="762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CC"/>
                </a:solidFill>
              </a:endParaRPr>
            </a:p>
          </p:txBody>
        </p:sp>
        <p:sp>
          <p:nvSpPr>
            <p:cNvPr id="112660" name="Line 40"/>
            <p:cNvSpPr>
              <a:spLocks noChangeShapeType="1"/>
            </p:cNvSpPr>
            <p:nvPr/>
          </p:nvSpPr>
          <p:spPr bwMode="auto">
            <a:xfrm>
              <a:off x="3872" y="1707"/>
              <a:ext cx="113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CC"/>
                </a:solidFill>
              </a:endParaRPr>
            </a:p>
          </p:txBody>
        </p:sp>
        <p:sp>
          <p:nvSpPr>
            <p:cNvPr id="112661" name="Rectangle 8"/>
            <p:cNvSpPr>
              <a:spLocks noChangeArrowheads="1"/>
            </p:cNvSpPr>
            <p:nvPr/>
          </p:nvSpPr>
          <p:spPr bwMode="auto">
            <a:xfrm>
              <a:off x="3564" y="2082"/>
              <a:ext cx="1867" cy="263"/>
            </a:xfrm>
            <a:prstGeom prst="rect">
              <a:avLst/>
            </a:prstGeom>
            <a:solidFill>
              <a:srgbClr val="E5F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CC"/>
                </a:solidFill>
              </a:endParaRPr>
            </a:p>
          </p:txBody>
        </p:sp>
        <p:sp>
          <p:nvSpPr>
            <p:cNvPr id="112662" name="Line 20"/>
            <p:cNvSpPr>
              <a:spLocks noChangeShapeType="1"/>
            </p:cNvSpPr>
            <p:nvPr/>
          </p:nvSpPr>
          <p:spPr bwMode="auto">
            <a:xfrm flipV="1">
              <a:off x="3564" y="2082"/>
              <a:ext cx="0" cy="1581"/>
            </a:xfrm>
            <a:prstGeom prst="line">
              <a:avLst/>
            </a:prstGeom>
            <a:noFill/>
            <a:ln w="28575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CC"/>
                </a:solidFill>
              </a:endParaRPr>
            </a:p>
          </p:txBody>
        </p:sp>
        <p:sp>
          <p:nvSpPr>
            <p:cNvPr id="112663" name="Line 18"/>
            <p:cNvSpPr>
              <a:spLocks noChangeShapeType="1"/>
            </p:cNvSpPr>
            <p:nvPr/>
          </p:nvSpPr>
          <p:spPr bwMode="auto">
            <a:xfrm>
              <a:off x="5431" y="2082"/>
              <a:ext cx="0" cy="1581"/>
            </a:xfrm>
            <a:prstGeom prst="line">
              <a:avLst/>
            </a:prstGeom>
            <a:noFill/>
            <a:ln w="28575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CC"/>
                </a:solidFill>
              </a:endParaRPr>
            </a:p>
          </p:txBody>
        </p:sp>
        <p:sp>
          <p:nvSpPr>
            <p:cNvPr id="112664" name="Line 16"/>
            <p:cNvSpPr>
              <a:spLocks noChangeShapeType="1"/>
            </p:cNvSpPr>
            <p:nvPr/>
          </p:nvSpPr>
          <p:spPr bwMode="auto">
            <a:xfrm>
              <a:off x="4064" y="2082"/>
              <a:ext cx="1367" cy="0"/>
            </a:xfrm>
            <a:prstGeom prst="line">
              <a:avLst/>
            </a:prstGeom>
            <a:noFill/>
            <a:ln w="28575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CC"/>
                </a:solidFill>
              </a:endParaRPr>
            </a:p>
          </p:txBody>
        </p:sp>
        <p:sp>
          <p:nvSpPr>
            <p:cNvPr id="112665" name="Line 21"/>
            <p:cNvSpPr>
              <a:spLocks noChangeShapeType="1"/>
            </p:cNvSpPr>
            <p:nvPr/>
          </p:nvSpPr>
          <p:spPr bwMode="auto">
            <a:xfrm>
              <a:off x="3564" y="2082"/>
              <a:ext cx="227" cy="0"/>
            </a:xfrm>
            <a:prstGeom prst="line">
              <a:avLst/>
            </a:prstGeom>
            <a:noFill/>
            <a:ln w="28575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CC"/>
                </a:solidFill>
              </a:endParaRPr>
            </a:p>
          </p:txBody>
        </p:sp>
        <p:sp>
          <p:nvSpPr>
            <p:cNvPr id="112666" name="Line 42"/>
            <p:cNvSpPr>
              <a:spLocks noChangeShapeType="1"/>
            </p:cNvSpPr>
            <p:nvPr/>
          </p:nvSpPr>
          <p:spPr bwMode="auto">
            <a:xfrm flipV="1">
              <a:off x="4063" y="1712"/>
              <a:ext cx="0" cy="36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CC"/>
                </a:solidFill>
              </a:endParaRPr>
            </a:p>
          </p:txBody>
        </p:sp>
        <p:sp>
          <p:nvSpPr>
            <p:cNvPr id="112667" name="Line 41"/>
            <p:cNvSpPr>
              <a:spLocks noChangeShapeType="1"/>
            </p:cNvSpPr>
            <p:nvPr/>
          </p:nvSpPr>
          <p:spPr bwMode="auto">
            <a:xfrm flipV="1">
              <a:off x="3796" y="1707"/>
              <a:ext cx="0" cy="36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CC"/>
                </a:solidFill>
              </a:endParaRPr>
            </a:p>
          </p:txBody>
        </p:sp>
        <p:sp>
          <p:nvSpPr>
            <p:cNvPr id="112668" name="Line 43"/>
            <p:cNvSpPr>
              <a:spLocks noChangeShapeType="1"/>
            </p:cNvSpPr>
            <p:nvPr/>
          </p:nvSpPr>
          <p:spPr bwMode="auto">
            <a:xfrm>
              <a:off x="3787" y="1707"/>
              <a:ext cx="28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CC"/>
                </a:solidFill>
              </a:endParaRPr>
            </a:p>
          </p:txBody>
        </p:sp>
        <p:sp>
          <p:nvSpPr>
            <p:cNvPr id="112669" name="Line 44"/>
            <p:cNvSpPr>
              <a:spLocks noChangeShapeType="1"/>
            </p:cNvSpPr>
            <p:nvPr/>
          </p:nvSpPr>
          <p:spPr bwMode="auto">
            <a:xfrm>
              <a:off x="3887" y="1707"/>
              <a:ext cx="85" cy="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CC"/>
                </a:solidFill>
              </a:endParaRPr>
            </a:p>
          </p:txBody>
        </p:sp>
        <p:sp>
          <p:nvSpPr>
            <p:cNvPr id="112670" name="Line 13"/>
            <p:cNvSpPr>
              <a:spLocks noChangeShapeType="1"/>
            </p:cNvSpPr>
            <p:nvPr/>
          </p:nvSpPr>
          <p:spPr bwMode="auto">
            <a:xfrm>
              <a:off x="3928" y="1607"/>
              <a:ext cx="0" cy="1424"/>
            </a:xfrm>
            <a:prstGeom prst="line">
              <a:avLst/>
            </a:prstGeom>
            <a:noFill/>
            <a:ln w="28575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CC"/>
                </a:solidFill>
              </a:endParaRPr>
            </a:p>
          </p:txBody>
        </p:sp>
        <p:sp>
          <p:nvSpPr>
            <p:cNvPr id="112671" name="Line 19"/>
            <p:cNvSpPr>
              <a:spLocks noChangeShapeType="1"/>
            </p:cNvSpPr>
            <p:nvPr/>
          </p:nvSpPr>
          <p:spPr bwMode="auto">
            <a:xfrm flipH="1">
              <a:off x="3564" y="3663"/>
              <a:ext cx="1867" cy="0"/>
            </a:xfrm>
            <a:prstGeom prst="line">
              <a:avLst/>
            </a:prstGeom>
            <a:noFill/>
            <a:ln w="28575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CC"/>
                </a:solidFill>
              </a:endParaRPr>
            </a:p>
          </p:txBody>
        </p:sp>
        <p:sp>
          <p:nvSpPr>
            <p:cNvPr id="112672" name="Line 11"/>
            <p:cNvSpPr>
              <a:spLocks noChangeShapeType="1"/>
            </p:cNvSpPr>
            <p:nvPr/>
          </p:nvSpPr>
          <p:spPr bwMode="auto">
            <a:xfrm>
              <a:off x="2880" y="1344"/>
              <a:ext cx="0" cy="263"/>
            </a:xfrm>
            <a:prstGeom prst="line">
              <a:avLst/>
            </a:prstGeom>
            <a:noFill/>
            <a:ln w="28575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FFFFCC"/>
                </a:solidFill>
              </a:endParaRPr>
            </a:p>
          </p:txBody>
        </p:sp>
        <p:pic>
          <p:nvPicPr>
            <p:cNvPr id="112673" name="Picture 46" descr="G460 with new pu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2" t="439" r="1826"/>
            <a:stretch>
              <a:fillRect/>
            </a:stretch>
          </p:blipFill>
          <p:spPr bwMode="auto">
            <a:xfrm>
              <a:off x="2717" y="794"/>
              <a:ext cx="329" cy="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646" name="Group 49"/>
          <p:cNvGrpSpPr>
            <a:grpSpLocks/>
          </p:cNvGrpSpPr>
          <p:nvPr/>
        </p:nvGrpSpPr>
        <p:grpSpPr bwMode="auto">
          <a:xfrm>
            <a:off x="3081338" y="125413"/>
            <a:ext cx="9340850" cy="5997575"/>
            <a:chOff x="1172" y="72"/>
            <a:chExt cx="7173" cy="4070"/>
          </a:xfrm>
        </p:grpSpPr>
        <p:pic>
          <p:nvPicPr>
            <p:cNvPr id="112647" name="Picture 50" descr="V3 G450 with smart pump IMG_4865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87"/>
            <a:stretch>
              <a:fillRect/>
            </a:stretch>
          </p:blipFill>
          <p:spPr bwMode="auto">
            <a:xfrm rot="923451">
              <a:off x="1624" y="862"/>
              <a:ext cx="4241" cy="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48" name="Rectangle 51"/>
            <p:cNvSpPr>
              <a:spLocks noChangeArrowheads="1"/>
            </p:cNvSpPr>
            <p:nvPr/>
          </p:nvSpPr>
          <p:spPr bwMode="auto">
            <a:xfrm>
              <a:off x="1172" y="603"/>
              <a:ext cx="5416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bIns="0">
              <a:spAutoFit/>
            </a:bodyPr>
            <a:lstStyle/>
            <a:p>
              <a:endParaRPr lang="en-US" sz="2400">
                <a:solidFill>
                  <a:srgbClr val="FFFFCC"/>
                </a:solidFill>
              </a:endParaRPr>
            </a:p>
          </p:txBody>
        </p:sp>
        <p:sp>
          <p:nvSpPr>
            <p:cNvPr id="112649" name="Rectangle 52"/>
            <p:cNvSpPr>
              <a:spLocks noChangeArrowheads="1"/>
            </p:cNvSpPr>
            <p:nvPr/>
          </p:nvSpPr>
          <p:spPr bwMode="auto">
            <a:xfrm>
              <a:off x="2929" y="579"/>
              <a:ext cx="5416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bIns="0">
              <a:spAutoFit/>
            </a:bodyPr>
            <a:lstStyle/>
            <a:p>
              <a:endParaRPr lang="en-US" sz="2400">
                <a:solidFill>
                  <a:srgbClr val="FFFFCC"/>
                </a:solidFill>
              </a:endParaRPr>
            </a:p>
          </p:txBody>
        </p:sp>
        <p:pic>
          <p:nvPicPr>
            <p:cNvPr id="112650" name="Picture 53" descr="V5 Vertical smart pump IMG_487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28" t="13004" r="16588" b="7068"/>
            <a:stretch>
              <a:fillRect/>
            </a:stretch>
          </p:blipFill>
          <p:spPr bwMode="auto">
            <a:xfrm>
              <a:off x="4124" y="72"/>
              <a:ext cx="1432" cy="2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895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4"/>
          <p:cNvSpPr>
            <a:spLocks noGrp="1" noChangeArrowheads="1"/>
          </p:cNvSpPr>
          <p:nvPr>
            <p:ph type="title"/>
          </p:nvPr>
        </p:nvSpPr>
        <p:spPr>
          <a:xfrm>
            <a:off x="5075238" y="-171400"/>
            <a:ext cx="3621087" cy="1143001"/>
          </a:xfrm>
          <a:noFill/>
        </p:spPr>
        <p:txBody>
          <a:bodyPr anchor="ctr"/>
          <a:lstStyle/>
          <a:p>
            <a:r>
              <a:rPr lang="en-US" sz="2400" dirty="0" smtClean="0"/>
              <a:t>Vaporization is a function of temperature</a:t>
            </a:r>
          </a:p>
        </p:txBody>
      </p:sp>
      <p:sp>
        <p:nvSpPr>
          <p:cNvPr id="105477" name="Oval 5"/>
          <p:cNvSpPr>
            <a:spLocks noChangeArrowheads="1"/>
          </p:cNvSpPr>
          <p:nvPr/>
        </p:nvSpPr>
        <p:spPr bwMode="auto">
          <a:xfrm>
            <a:off x="7767638" y="3354388"/>
            <a:ext cx="177800" cy="398462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105479" name="Freeform 7"/>
          <p:cNvSpPr>
            <a:spLocks/>
          </p:cNvSpPr>
          <p:nvPr/>
        </p:nvSpPr>
        <p:spPr bwMode="auto">
          <a:xfrm>
            <a:off x="7920038" y="3660775"/>
            <a:ext cx="1587" cy="1588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w 1"/>
              <a:gd name="T5" fmla="*/ 0 h 1"/>
              <a:gd name="T6" fmla="*/ 0 w 1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105480" name="Freeform 8"/>
          <p:cNvSpPr>
            <a:spLocks/>
          </p:cNvSpPr>
          <p:nvPr/>
        </p:nvSpPr>
        <p:spPr bwMode="auto">
          <a:xfrm>
            <a:off x="7794625" y="3288669"/>
            <a:ext cx="127000" cy="144462"/>
          </a:xfrm>
          <a:custGeom>
            <a:avLst/>
            <a:gdLst>
              <a:gd name="T0" fmla="*/ 0 w 90"/>
              <a:gd name="T1" fmla="*/ 226813277 h 91"/>
              <a:gd name="T2" fmla="*/ 69693367 w 90"/>
              <a:gd name="T3" fmla="*/ 0 h 91"/>
              <a:gd name="T4" fmla="*/ 177220033 w 90"/>
              <a:gd name="T5" fmla="*/ 226813277 h 91"/>
              <a:gd name="T6" fmla="*/ 0 w 90"/>
              <a:gd name="T7" fmla="*/ 226813277 h 9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0" h="91">
                <a:moveTo>
                  <a:pt x="0" y="90"/>
                </a:moveTo>
                <a:lnTo>
                  <a:pt x="35" y="0"/>
                </a:lnTo>
                <a:lnTo>
                  <a:pt x="89" y="90"/>
                </a:lnTo>
                <a:lnTo>
                  <a:pt x="0" y="90"/>
                </a:lnTo>
              </a:path>
            </a:pathLst>
          </a:custGeom>
          <a:solidFill>
            <a:srgbClr val="FF6600"/>
          </a:solidFill>
          <a:ln w="9525" cap="rnd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105504" name="Rectangle 42"/>
          <p:cNvSpPr>
            <a:spLocks noGrp="1" noChangeArrowheads="1"/>
          </p:cNvSpPr>
          <p:nvPr>
            <p:ph type="body" idx="1"/>
          </p:nvPr>
        </p:nvSpPr>
        <p:spPr>
          <a:xfrm>
            <a:off x="791580" y="1088740"/>
            <a:ext cx="4019705" cy="45085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Vapors are the gaseous </a:t>
            </a:r>
            <a:r>
              <a:rPr lang="en-US" sz="1800" dirty="0"/>
              <a:t>state of substances that are either liquids or solids at room temperatures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70000"/>
              </a:spcAft>
            </a:pPr>
            <a:r>
              <a:rPr lang="en-US" sz="1800" dirty="0"/>
              <a:t>Gasoline evaporates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70000"/>
              </a:spcAft>
            </a:pPr>
            <a:r>
              <a:rPr lang="en-US" sz="1800" dirty="0"/>
              <a:t>Dry ice (solid carbon dioxide) sublimates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Increasing the temperature of the combustible liquid increases the amount of vapor produced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70000"/>
              </a:spcAft>
            </a:pPr>
            <a:endParaRPr lang="en-US" sz="1800" dirty="0" smtClean="0"/>
          </a:p>
        </p:txBody>
      </p:sp>
      <p:sp>
        <p:nvSpPr>
          <p:cNvPr id="3" name="Can 2"/>
          <p:cNvSpPr/>
          <p:nvPr/>
        </p:nvSpPr>
        <p:spPr bwMode="auto">
          <a:xfrm>
            <a:off x="7739602" y="3789040"/>
            <a:ext cx="225025" cy="990110"/>
          </a:xfrm>
          <a:prstGeom prst="can">
            <a:avLst/>
          </a:prstGeom>
          <a:gradFill>
            <a:gsLst>
              <a:gs pos="0">
                <a:srgbClr val="FF0000">
                  <a:shade val="30000"/>
                  <a:satMod val="115000"/>
                  <a:lumMod val="77000"/>
                </a:srgbClr>
              </a:gs>
              <a:gs pos="100000">
                <a:srgbClr val="FFFF00"/>
              </a:gs>
            </a:gsLst>
            <a:lin ang="0" scaled="1"/>
          </a:gra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FFFF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7857365" y="3671277"/>
            <a:ext cx="0" cy="135015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Can 1"/>
          <p:cNvSpPr/>
          <p:nvPr/>
        </p:nvSpPr>
        <p:spPr bwMode="auto">
          <a:xfrm>
            <a:off x="5607115" y="1268760"/>
            <a:ext cx="1215135" cy="1890210"/>
          </a:xfrm>
          <a:prstGeom prst="can">
            <a:avLst/>
          </a:prstGeom>
          <a:gradFill flip="none" rotWithShape="1">
            <a:gsLst>
              <a:gs pos="11000">
                <a:srgbClr val="7E6B6B"/>
              </a:gs>
              <a:gs pos="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FFFFCC"/>
              </a:solidFill>
            </a:endParaRPr>
          </a:p>
        </p:txBody>
      </p:sp>
      <p:sp>
        <p:nvSpPr>
          <p:cNvPr id="41" name="Can 40"/>
          <p:cNvSpPr/>
          <p:nvPr/>
        </p:nvSpPr>
        <p:spPr bwMode="auto">
          <a:xfrm>
            <a:off x="5607115" y="2123854"/>
            <a:ext cx="1215135" cy="1035115"/>
          </a:xfrm>
          <a:prstGeom prst="can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rgbClr val="B3DEFF"/>
              </a:gs>
              <a:gs pos="100000">
                <a:srgbClr val="E8D1CA"/>
              </a:gs>
            </a:gsLst>
            <a:lin ang="0" scaled="1"/>
            <a:tileRect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FFFFCC"/>
              </a:solidFill>
            </a:endParaRPr>
          </a:p>
        </p:txBody>
      </p:sp>
      <p:sp>
        <p:nvSpPr>
          <p:cNvPr id="42" name="Can 41"/>
          <p:cNvSpPr/>
          <p:nvPr/>
        </p:nvSpPr>
        <p:spPr bwMode="auto">
          <a:xfrm>
            <a:off x="7227295" y="1268760"/>
            <a:ext cx="1215135" cy="1890210"/>
          </a:xfrm>
          <a:prstGeom prst="can">
            <a:avLst/>
          </a:prstGeom>
          <a:gradFill flip="none" rotWithShape="1">
            <a:gsLst>
              <a:gs pos="0">
                <a:schemeClr val="bg1"/>
              </a:gs>
              <a:gs pos="78000">
                <a:srgbClr val="FF4C43"/>
              </a:gs>
              <a:gs pos="14000">
                <a:srgbClr val="FF0505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FFFFCC"/>
              </a:solidFill>
            </a:endParaRPr>
          </a:p>
        </p:txBody>
      </p:sp>
      <p:sp>
        <p:nvSpPr>
          <p:cNvPr id="44" name="Can 43"/>
          <p:cNvSpPr/>
          <p:nvPr/>
        </p:nvSpPr>
        <p:spPr bwMode="auto">
          <a:xfrm>
            <a:off x="7227295" y="2123855"/>
            <a:ext cx="1215135" cy="1035115"/>
          </a:xfrm>
          <a:prstGeom prst="can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B3DEFF"/>
              </a:gs>
              <a:gs pos="100000">
                <a:srgbClr val="FF0000"/>
              </a:gs>
            </a:gsLst>
            <a:lin ang="0" scaled="1"/>
            <a:tileRect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FFFFCC"/>
              </a:solidFill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7227295" y="2123855"/>
            <a:ext cx="1215135" cy="270030"/>
          </a:xfrm>
          <a:prstGeom prst="ellipse">
            <a:avLst/>
          </a:prstGeom>
          <a:solidFill>
            <a:srgbClr val="FF818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FFFFCC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607115" y="1268760"/>
            <a:ext cx="1215135" cy="31503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FFFFCC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417205" y="1403775"/>
            <a:ext cx="270030" cy="9001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 cmpd="dbl">
            <a:solidFill>
              <a:schemeClr val="bg2">
                <a:lumMod val="20000"/>
                <a:lumOff val="80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FFFFCC"/>
              </a:solidFill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5787135" y="1313765"/>
            <a:ext cx="90010" cy="45719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 cmpd="dbl">
            <a:solidFill>
              <a:schemeClr val="bg2">
                <a:lumMod val="20000"/>
                <a:lumOff val="80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FFFFCC"/>
              </a:solidFill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7227295" y="1268760"/>
            <a:ext cx="1215135" cy="31503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15875">
            <a:solidFill>
              <a:schemeClr val="bg1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FFFFCC"/>
              </a:solidFill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7452320" y="1313765"/>
            <a:ext cx="90010" cy="45719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 cmpd="dbl">
            <a:solidFill>
              <a:schemeClr val="bg2">
                <a:lumMod val="20000"/>
                <a:lumOff val="80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FFFFCC"/>
              </a:solidFill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8026884" y="1403775"/>
            <a:ext cx="270030" cy="9001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 cmpd="dbl">
            <a:solidFill>
              <a:schemeClr val="bg2">
                <a:lumMod val="20000"/>
                <a:lumOff val="80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FFFFCC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5607115" y="2123855"/>
            <a:ext cx="1215135" cy="270030"/>
          </a:xfrm>
          <a:prstGeom prst="ellipse">
            <a:avLst/>
          </a:prstGeom>
          <a:solidFill>
            <a:srgbClr val="D6D8DC"/>
          </a:solidFill>
          <a:ln w="9525">
            <a:solidFill>
              <a:schemeClr val="bg1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FFFFCC"/>
              </a:solidFill>
            </a:endParaRPr>
          </a:p>
        </p:txBody>
      </p:sp>
      <p:sp>
        <p:nvSpPr>
          <p:cNvPr id="22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31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 sz="2400" dirty="0" smtClean="0"/>
              <a:t>Flashpoint Temperature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ct val="55000"/>
              </a:spcAft>
              <a:buFont typeface="Wingdings" pitchFamily="2" charset="2"/>
              <a:buChar char="§"/>
            </a:pPr>
            <a:r>
              <a:rPr lang="en-US" sz="2000" smtClean="0"/>
              <a:t>Temperature at which a combustible liquid gives off enough vapor to form an ignitable mixture 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5681120" y="5229200"/>
            <a:ext cx="2052637" cy="365125"/>
          </a:xfrm>
          <a:prstGeom prst="rect">
            <a:avLst/>
          </a:prstGeom>
          <a:solidFill>
            <a:srgbClr val="FFFFFF"/>
          </a:solidFill>
          <a:ln w="12700">
            <a:solidFill>
              <a:srgbClr val="FFDE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Aft>
                <a:spcPct val="30000"/>
              </a:spcAft>
              <a:buClr>
                <a:srgbClr val="000000"/>
              </a:buClr>
            </a:pPr>
            <a:r>
              <a:rPr lang="en-US" sz="1800" i="1">
                <a:solidFill>
                  <a:srgbClr val="000000"/>
                </a:solidFill>
              </a:rPr>
              <a:t>38  - 88 </a:t>
            </a:r>
            <a:r>
              <a:rPr lang="en-US" sz="1800" i="1">
                <a:solidFill>
                  <a:srgbClr val="000000"/>
                </a:solidFill>
                <a:cs typeface="Arial" charset="0"/>
              </a:rPr>
              <a:t>°C</a:t>
            </a:r>
            <a:endParaRPr lang="en-US" sz="1800" i="1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3626895" y="5229200"/>
            <a:ext cx="2054225" cy="365125"/>
          </a:xfrm>
          <a:prstGeom prst="rect">
            <a:avLst/>
          </a:prstGeom>
          <a:solidFill>
            <a:srgbClr val="FFFFFF"/>
          </a:solidFill>
          <a:ln w="12700">
            <a:solidFill>
              <a:srgbClr val="FFDE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Aft>
                <a:spcPct val="30000"/>
              </a:spcAft>
            </a:pPr>
            <a:r>
              <a:rPr lang="en-US" sz="1800" i="1">
                <a:solidFill>
                  <a:srgbClr val="000000"/>
                </a:solidFill>
              </a:rPr>
              <a:t>100  - 190 </a:t>
            </a:r>
            <a:r>
              <a:rPr lang="en-US" sz="1800" i="1">
                <a:solidFill>
                  <a:srgbClr val="000000"/>
                </a:solidFill>
                <a:cs typeface="Arial" charset="0"/>
              </a:rPr>
              <a:t>°F</a:t>
            </a:r>
            <a:r>
              <a:rPr lang="en-US" sz="1800" i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1574257" y="5229200"/>
            <a:ext cx="2052638" cy="365125"/>
          </a:xfrm>
          <a:prstGeom prst="rect">
            <a:avLst/>
          </a:prstGeom>
          <a:solidFill>
            <a:srgbClr val="FFFFFF"/>
          </a:solidFill>
          <a:ln w="12700">
            <a:solidFill>
              <a:srgbClr val="FFDE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lnSpc>
                <a:spcPct val="85000"/>
              </a:lnSpc>
              <a:spcAft>
                <a:spcPct val="30000"/>
              </a:spcAft>
              <a:buClr>
                <a:srgbClr val="000000"/>
              </a:buClr>
            </a:pPr>
            <a:r>
              <a:rPr lang="en-US" sz="1800" i="1">
                <a:solidFill>
                  <a:srgbClr val="000000"/>
                </a:solidFill>
              </a:rPr>
              <a:t>Diesel oil</a:t>
            </a: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5681120" y="4584675"/>
            <a:ext cx="2052637" cy="644525"/>
          </a:xfrm>
          <a:prstGeom prst="rect">
            <a:avLst/>
          </a:prstGeom>
          <a:solidFill>
            <a:srgbClr val="B3DEFF"/>
          </a:solidFill>
          <a:ln w="12700">
            <a:solidFill>
              <a:srgbClr val="FFDE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/>
          <a:lstStyle/>
          <a:p>
            <a:pPr eaLnBrk="1" hangingPunct="1">
              <a:spcAft>
                <a:spcPct val="30000"/>
              </a:spcAft>
            </a:pPr>
            <a:r>
              <a:rPr lang="en-US" sz="1800" i="1">
                <a:solidFill>
                  <a:srgbClr val="000000"/>
                </a:solidFill>
              </a:rPr>
              <a:t>17 </a:t>
            </a:r>
            <a:r>
              <a:rPr lang="en-US" sz="1800" i="1">
                <a:solidFill>
                  <a:srgbClr val="000000"/>
                </a:solidFill>
                <a:cs typeface="Arial" charset="0"/>
              </a:rPr>
              <a:t>°C</a:t>
            </a: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3626895" y="4584675"/>
            <a:ext cx="2054225" cy="644525"/>
          </a:xfrm>
          <a:prstGeom prst="rect">
            <a:avLst/>
          </a:prstGeom>
          <a:solidFill>
            <a:srgbClr val="B3DEFF"/>
          </a:solidFill>
          <a:ln w="12700">
            <a:solidFill>
              <a:srgbClr val="FFDE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/>
          <a:lstStyle/>
          <a:p>
            <a:pPr eaLnBrk="1" hangingPunct="1">
              <a:spcAft>
                <a:spcPct val="30000"/>
              </a:spcAft>
            </a:pPr>
            <a:r>
              <a:rPr lang="en-US" sz="1800" i="1">
                <a:solidFill>
                  <a:srgbClr val="000000"/>
                </a:solidFill>
              </a:rPr>
              <a:t>62 </a:t>
            </a:r>
            <a:r>
              <a:rPr lang="en-US" sz="1800" i="1">
                <a:solidFill>
                  <a:srgbClr val="000000"/>
                </a:solidFill>
                <a:cs typeface="Arial" charset="0"/>
              </a:rPr>
              <a:t>°F</a:t>
            </a:r>
            <a:r>
              <a:rPr lang="en-US" sz="1800" i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1574257" y="4584675"/>
            <a:ext cx="2052638" cy="644525"/>
          </a:xfrm>
          <a:prstGeom prst="rect">
            <a:avLst/>
          </a:prstGeom>
          <a:solidFill>
            <a:srgbClr val="B3DEFF"/>
          </a:solidFill>
          <a:ln w="12700">
            <a:solidFill>
              <a:srgbClr val="FFDE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/>
          <a:lstStyle/>
          <a:p>
            <a:pPr algn="l" eaLnBrk="1" hangingPunct="1">
              <a:lnSpc>
                <a:spcPct val="85000"/>
              </a:lnSpc>
              <a:spcAft>
                <a:spcPct val="30000"/>
              </a:spcAft>
              <a:buClr>
                <a:srgbClr val="000000"/>
              </a:buClr>
            </a:pPr>
            <a:r>
              <a:rPr lang="en-US" sz="1800" i="1">
                <a:solidFill>
                  <a:srgbClr val="000000"/>
                </a:solidFill>
              </a:rPr>
              <a:t>Ethanol (96 %)</a:t>
            </a: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5681120" y="3940150"/>
            <a:ext cx="2052637" cy="644525"/>
          </a:xfrm>
          <a:prstGeom prst="rect">
            <a:avLst/>
          </a:prstGeom>
          <a:solidFill>
            <a:srgbClr val="FFFFFF"/>
          </a:solidFill>
          <a:ln w="12700">
            <a:solidFill>
              <a:srgbClr val="FFDE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Aft>
                <a:spcPct val="30000"/>
              </a:spcAft>
              <a:buClr>
                <a:srgbClr val="000000"/>
              </a:buClr>
            </a:pPr>
            <a:r>
              <a:rPr lang="en-US" sz="1800" i="1">
                <a:solidFill>
                  <a:srgbClr val="000000"/>
                </a:solidFill>
              </a:rPr>
              <a:t>- 4 </a:t>
            </a:r>
            <a:r>
              <a:rPr lang="en-US" sz="1800" i="1">
                <a:solidFill>
                  <a:srgbClr val="000000"/>
                </a:solidFill>
                <a:cs typeface="Arial" charset="0"/>
              </a:rPr>
              <a:t>°C</a:t>
            </a:r>
            <a:endParaRPr lang="en-US" sz="1800" i="1">
              <a:solidFill>
                <a:srgbClr val="000000"/>
              </a:solidFill>
            </a:endParaRP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3626895" y="3940150"/>
            <a:ext cx="2054225" cy="644525"/>
          </a:xfrm>
          <a:prstGeom prst="rect">
            <a:avLst/>
          </a:prstGeom>
          <a:solidFill>
            <a:srgbClr val="FFFFFF"/>
          </a:solidFill>
          <a:ln w="12700">
            <a:solidFill>
              <a:srgbClr val="FFDE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85000"/>
              </a:lnSpc>
              <a:spcAft>
                <a:spcPct val="30000"/>
              </a:spcAft>
              <a:buClr>
                <a:srgbClr val="000000"/>
              </a:buClr>
            </a:pPr>
            <a:r>
              <a:rPr lang="en-US" sz="1800" i="1">
                <a:solidFill>
                  <a:srgbClr val="000000"/>
                </a:solidFill>
              </a:rPr>
              <a:t>24 </a:t>
            </a:r>
            <a:r>
              <a:rPr lang="en-US" sz="1800" i="1">
                <a:solidFill>
                  <a:srgbClr val="000000"/>
                </a:solidFill>
                <a:cs typeface="Arial" charset="0"/>
              </a:rPr>
              <a:t>°F</a:t>
            </a:r>
            <a:r>
              <a:rPr lang="en-US" sz="1800" i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1574257" y="3940150"/>
            <a:ext cx="2052638" cy="644525"/>
          </a:xfrm>
          <a:prstGeom prst="rect">
            <a:avLst/>
          </a:prstGeom>
          <a:solidFill>
            <a:srgbClr val="FFFFFF"/>
          </a:solidFill>
          <a:ln w="12700">
            <a:solidFill>
              <a:srgbClr val="FFDE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lnSpc>
                <a:spcPct val="85000"/>
              </a:lnSpc>
              <a:spcAft>
                <a:spcPct val="30000"/>
              </a:spcAft>
              <a:buClr>
                <a:srgbClr val="000000"/>
              </a:buClr>
            </a:pPr>
            <a:r>
              <a:rPr lang="en-US" sz="1800" i="1">
                <a:solidFill>
                  <a:srgbClr val="000000"/>
                </a:solidFill>
              </a:rPr>
              <a:t>Methyl ethyl ketone</a:t>
            </a:r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5681120" y="3295625"/>
            <a:ext cx="2052637" cy="644525"/>
          </a:xfrm>
          <a:prstGeom prst="rect">
            <a:avLst/>
          </a:prstGeom>
          <a:solidFill>
            <a:srgbClr val="B3DEFF"/>
          </a:solidFill>
          <a:ln w="12700">
            <a:solidFill>
              <a:srgbClr val="FFDE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/>
          <a:lstStyle/>
          <a:p>
            <a:pPr eaLnBrk="1" hangingPunct="1">
              <a:spcAft>
                <a:spcPct val="30000"/>
              </a:spcAft>
            </a:pPr>
            <a:r>
              <a:rPr lang="en-US" sz="1800" i="1">
                <a:solidFill>
                  <a:srgbClr val="000000"/>
                </a:solidFill>
              </a:rPr>
              <a:t>- 18 </a:t>
            </a:r>
            <a:r>
              <a:rPr lang="en-US" sz="1800" i="1">
                <a:solidFill>
                  <a:srgbClr val="000000"/>
                </a:solidFill>
                <a:cs typeface="Arial" charset="0"/>
              </a:rPr>
              <a:t>°C</a:t>
            </a:r>
            <a:endParaRPr lang="en-US" sz="1800" i="1">
              <a:solidFill>
                <a:srgbClr val="000000"/>
              </a:solidFill>
            </a:endParaRP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3626895" y="3295625"/>
            <a:ext cx="2054225" cy="644525"/>
          </a:xfrm>
          <a:prstGeom prst="rect">
            <a:avLst/>
          </a:prstGeom>
          <a:solidFill>
            <a:srgbClr val="B3DEFF"/>
          </a:solidFill>
          <a:ln w="12700">
            <a:solidFill>
              <a:srgbClr val="FFDE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/>
          <a:lstStyle/>
          <a:p>
            <a:pPr eaLnBrk="1" hangingPunct="1">
              <a:spcAft>
                <a:spcPct val="30000"/>
              </a:spcAft>
            </a:pPr>
            <a:r>
              <a:rPr lang="en-US" sz="1800" i="1">
                <a:solidFill>
                  <a:srgbClr val="000000"/>
                </a:solidFill>
              </a:rPr>
              <a:t>0 </a:t>
            </a:r>
            <a:r>
              <a:rPr lang="en-US" sz="1800" i="1">
                <a:solidFill>
                  <a:srgbClr val="000000"/>
                </a:solidFill>
                <a:cs typeface="Arial" charset="0"/>
              </a:rPr>
              <a:t>°F</a:t>
            </a:r>
            <a:r>
              <a:rPr lang="en-US" sz="1800" i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1574257" y="3295625"/>
            <a:ext cx="2052638" cy="644525"/>
          </a:xfrm>
          <a:prstGeom prst="rect">
            <a:avLst/>
          </a:prstGeom>
          <a:solidFill>
            <a:srgbClr val="B3DEFF"/>
          </a:solidFill>
          <a:ln w="12700">
            <a:solidFill>
              <a:srgbClr val="FFDE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/>
          <a:lstStyle/>
          <a:p>
            <a:pPr algn="l" eaLnBrk="1" hangingPunct="1">
              <a:spcAft>
                <a:spcPct val="30000"/>
              </a:spcAft>
            </a:pPr>
            <a:r>
              <a:rPr lang="en-US" sz="1800" i="1">
                <a:solidFill>
                  <a:srgbClr val="000000"/>
                </a:solidFill>
              </a:rPr>
              <a:t>Acetone</a:t>
            </a:r>
          </a:p>
        </p:txBody>
      </p:sp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5681120" y="2652687"/>
            <a:ext cx="2052637" cy="642938"/>
          </a:xfrm>
          <a:prstGeom prst="rect">
            <a:avLst/>
          </a:prstGeom>
          <a:solidFill>
            <a:srgbClr val="FFFFFF"/>
          </a:solidFill>
          <a:ln w="12700">
            <a:solidFill>
              <a:srgbClr val="FFDE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Aft>
                <a:spcPct val="30000"/>
              </a:spcAft>
            </a:pPr>
            <a:r>
              <a:rPr lang="en-US" sz="1800" i="1">
                <a:solidFill>
                  <a:srgbClr val="000000"/>
                </a:solidFill>
              </a:rPr>
              <a:t>- 45 </a:t>
            </a:r>
            <a:r>
              <a:rPr lang="en-US" sz="1800" i="1">
                <a:solidFill>
                  <a:srgbClr val="000000"/>
                </a:solidFill>
                <a:cs typeface="Arial" charset="0"/>
              </a:rPr>
              <a:t>°C</a:t>
            </a:r>
            <a:r>
              <a:rPr lang="en-US" sz="1800" i="1">
                <a:solidFill>
                  <a:srgbClr val="000000"/>
                </a:solidFill>
              </a:rPr>
              <a:t>  (approx.)</a:t>
            </a:r>
          </a:p>
        </p:txBody>
      </p:sp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3626895" y="2652687"/>
            <a:ext cx="2054225" cy="642938"/>
          </a:xfrm>
          <a:prstGeom prst="rect">
            <a:avLst/>
          </a:prstGeom>
          <a:solidFill>
            <a:srgbClr val="FFFFFF"/>
          </a:solidFill>
          <a:ln w="12700">
            <a:solidFill>
              <a:srgbClr val="FFDE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Aft>
                <a:spcPct val="30000"/>
              </a:spcAft>
            </a:pPr>
            <a:r>
              <a:rPr lang="en-US" sz="1800" i="1">
                <a:solidFill>
                  <a:srgbClr val="000000"/>
                </a:solidFill>
              </a:rPr>
              <a:t>- 50 </a:t>
            </a:r>
            <a:r>
              <a:rPr lang="en-US" sz="1800" i="1">
                <a:solidFill>
                  <a:srgbClr val="000000"/>
                </a:solidFill>
                <a:cs typeface="Arial" charset="0"/>
              </a:rPr>
              <a:t>°F</a:t>
            </a:r>
            <a:r>
              <a:rPr lang="en-US" sz="1800" i="1">
                <a:solidFill>
                  <a:srgbClr val="000000"/>
                </a:solidFill>
              </a:rPr>
              <a:t> (approx.)</a:t>
            </a:r>
          </a:p>
        </p:txBody>
      </p:sp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1574257" y="2652687"/>
            <a:ext cx="2052638" cy="642938"/>
          </a:xfrm>
          <a:prstGeom prst="rect">
            <a:avLst/>
          </a:prstGeom>
          <a:solidFill>
            <a:srgbClr val="FFFFFF"/>
          </a:solidFill>
          <a:ln w="12700">
            <a:solidFill>
              <a:srgbClr val="FFDE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spcAft>
                <a:spcPct val="30000"/>
              </a:spcAft>
            </a:pPr>
            <a:r>
              <a:rPr lang="en-US" sz="1800" i="1">
                <a:solidFill>
                  <a:srgbClr val="000000"/>
                </a:solidFill>
              </a:rPr>
              <a:t>Gasoline (aviation grade)</a:t>
            </a:r>
          </a:p>
        </p:txBody>
      </p:sp>
      <p:sp>
        <p:nvSpPr>
          <p:cNvPr id="27667" name="Rectangle 19"/>
          <p:cNvSpPr>
            <a:spLocks noChangeArrowheads="1"/>
          </p:cNvSpPr>
          <p:nvPr/>
        </p:nvSpPr>
        <p:spPr bwMode="auto">
          <a:xfrm>
            <a:off x="5681120" y="2144687"/>
            <a:ext cx="2052637" cy="508000"/>
          </a:xfrm>
          <a:prstGeom prst="rect">
            <a:avLst/>
          </a:prstGeom>
          <a:solidFill>
            <a:srgbClr val="B3DEFF"/>
          </a:solidFill>
          <a:ln w="12700">
            <a:solidFill>
              <a:srgbClr val="FFDE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/>
          <a:lstStyle/>
          <a:p>
            <a:pPr eaLnBrk="1" hangingPunct="1">
              <a:spcAft>
                <a:spcPct val="30000"/>
              </a:spcAft>
            </a:pPr>
            <a:r>
              <a:rPr lang="en-US" sz="1800" i="1">
                <a:solidFill>
                  <a:srgbClr val="000000"/>
                </a:solidFill>
              </a:rPr>
              <a:t>Degrees C</a:t>
            </a:r>
          </a:p>
        </p:txBody>
      </p:sp>
      <p:sp>
        <p:nvSpPr>
          <p:cNvPr id="27668" name="Rectangle 20"/>
          <p:cNvSpPr>
            <a:spLocks noChangeArrowheads="1"/>
          </p:cNvSpPr>
          <p:nvPr/>
        </p:nvSpPr>
        <p:spPr bwMode="auto">
          <a:xfrm>
            <a:off x="3626895" y="2144687"/>
            <a:ext cx="2054225" cy="508000"/>
          </a:xfrm>
          <a:prstGeom prst="rect">
            <a:avLst/>
          </a:prstGeom>
          <a:solidFill>
            <a:srgbClr val="B3DEFF"/>
          </a:solidFill>
          <a:ln w="12700">
            <a:solidFill>
              <a:srgbClr val="FFDE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/>
          <a:lstStyle/>
          <a:p>
            <a:pPr eaLnBrk="1" hangingPunct="1">
              <a:spcAft>
                <a:spcPct val="30000"/>
              </a:spcAft>
            </a:pPr>
            <a:r>
              <a:rPr lang="en-US" sz="1800" i="1" dirty="0">
                <a:solidFill>
                  <a:srgbClr val="000000"/>
                </a:solidFill>
              </a:rPr>
              <a:t>Degrees F</a:t>
            </a:r>
          </a:p>
        </p:txBody>
      </p:sp>
      <p:sp>
        <p:nvSpPr>
          <p:cNvPr id="27669" name="Rectangle 21"/>
          <p:cNvSpPr>
            <a:spLocks noChangeArrowheads="1"/>
          </p:cNvSpPr>
          <p:nvPr/>
        </p:nvSpPr>
        <p:spPr bwMode="auto">
          <a:xfrm>
            <a:off x="1574257" y="2144687"/>
            <a:ext cx="2052638" cy="508000"/>
          </a:xfrm>
          <a:prstGeom prst="rect">
            <a:avLst/>
          </a:prstGeom>
          <a:solidFill>
            <a:srgbClr val="B3DEFF"/>
          </a:solidFill>
          <a:ln w="12700">
            <a:solidFill>
              <a:srgbClr val="FFDE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/>
          <a:lstStyle/>
          <a:p>
            <a:pPr algn="l" eaLnBrk="1" hangingPunct="1">
              <a:spcAft>
                <a:spcPct val="30000"/>
              </a:spcAft>
            </a:pPr>
            <a:endParaRPr lang="en-US" sz="1800" i="1">
              <a:solidFill>
                <a:srgbClr val="000000"/>
              </a:solidFill>
            </a:endParaRPr>
          </a:p>
        </p:txBody>
      </p:sp>
      <p:sp>
        <p:nvSpPr>
          <p:cNvPr id="27670" name="Line 22"/>
          <p:cNvSpPr>
            <a:spLocks noChangeShapeType="1"/>
          </p:cNvSpPr>
          <p:nvPr/>
        </p:nvSpPr>
        <p:spPr bwMode="auto">
          <a:xfrm>
            <a:off x="1574257" y="2652687"/>
            <a:ext cx="615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 i="1">
              <a:solidFill>
                <a:srgbClr val="000000"/>
              </a:solidFill>
            </a:endParaRPr>
          </a:p>
        </p:txBody>
      </p:sp>
      <p:sp>
        <p:nvSpPr>
          <p:cNvPr id="27671" name="Line 23"/>
          <p:cNvSpPr>
            <a:spLocks noChangeShapeType="1"/>
          </p:cNvSpPr>
          <p:nvPr/>
        </p:nvSpPr>
        <p:spPr bwMode="auto">
          <a:xfrm>
            <a:off x="1574257" y="3295625"/>
            <a:ext cx="615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 i="1">
              <a:solidFill>
                <a:srgbClr val="000000"/>
              </a:solidFill>
            </a:endParaRPr>
          </a:p>
        </p:txBody>
      </p:sp>
      <p:sp>
        <p:nvSpPr>
          <p:cNvPr id="27672" name="Line 24"/>
          <p:cNvSpPr>
            <a:spLocks noChangeShapeType="1"/>
          </p:cNvSpPr>
          <p:nvPr/>
        </p:nvSpPr>
        <p:spPr bwMode="auto">
          <a:xfrm>
            <a:off x="1574257" y="3940150"/>
            <a:ext cx="615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 i="1">
              <a:solidFill>
                <a:srgbClr val="000000"/>
              </a:solidFill>
            </a:endParaRPr>
          </a:p>
        </p:txBody>
      </p:sp>
      <p:sp>
        <p:nvSpPr>
          <p:cNvPr id="27673" name="Line 25"/>
          <p:cNvSpPr>
            <a:spLocks noChangeShapeType="1"/>
          </p:cNvSpPr>
          <p:nvPr/>
        </p:nvSpPr>
        <p:spPr bwMode="auto">
          <a:xfrm>
            <a:off x="1574257" y="4584675"/>
            <a:ext cx="615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 i="1">
              <a:solidFill>
                <a:srgbClr val="000000"/>
              </a:solidFill>
            </a:endParaRPr>
          </a:p>
        </p:txBody>
      </p:sp>
      <p:sp>
        <p:nvSpPr>
          <p:cNvPr id="27674" name="Line 26"/>
          <p:cNvSpPr>
            <a:spLocks noChangeShapeType="1"/>
          </p:cNvSpPr>
          <p:nvPr/>
        </p:nvSpPr>
        <p:spPr bwMode="auto">
          <a:xfrm>
            <a:off x="1574257" y="5229200"/>
            <a:ext cx="615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 i="1">
              <a:solidFill>
                <a:srgbClr val="000000"/>
              </a:solidFill>
            </a:endParaRPr>
          </a:p>
        </p:txBody>
      </p:sp>
      <p:sp>
        <p:nvSpPr>
          <p:cNvPr id="27675" name="Line 27"/>
          <p:cNvSpPr>
            <a:spLocks noChangeShapeType="1"/>
          </p:cNvSpPr>
          <p:nvPr/>
        </p:nvSpPr>
        <p:spPr bwMode="auto">
          <a:xfrm>
            <a:off x="3626895" y="2144687"/>
            <a:ext cx="0" cy="34496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 i="1">
              <a:solidFill>
                <a:srgbClr val="000000"/>
              </a:solidFill>
            </a:endParaRPr>
          </a:p>
        </p:txBody>
      </p:sp>
      <p:sp>
        <p:nvSpPr>
          <p:cNvPr id="27676" name="Line 28"/>
          <p:cNvSpPr>
            <a:spLocks noChangeShapeType="1"/>
          </p:cNvSpPr>
          <p:nvPr/>
        </p:nvSpPr>
        <p:spPr bwMode="auto">
          <a:xfrm>
            <a:off x="5681120" y="2144687"/>
            <a:ext cx="0" cy="34496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 i="1">
              <a:solidFill>
                <a:srgbClr val="000000"/>
              </a:solidFill>
            </a:endParaRPr>
          </a:p>
        </p:txBody>
      </p:sp>
      <p:sp>
        <p:nvSpPr>
          <p:cNvPr id="27677" name="Line 29"/>
          <p:cNvSpPr>
            <a:spLocks noChangeShapeType="1"/>
          </p:cNvSpPr>
          <p:nvPr/>
        </p:nvSpPr>
        <p:spPr bwMode="auto">
          <a:xfrm>
            <a:off x="1574257" y="2144687"/>
            <a:ext cx="61595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 i="1">
              <a:solidFill>
                <a:srgbClr val="000000"/>
              </a:solidFill>
            </a:endParaRPr>
          </a:p>
        </p:txBody>
      </p:sp>
      <p:sp>
        <p:nvSpPr>
          <p:cNvPr id="27678" name="Line 30"/>
          <p:cNvSpPr>
            <a:spLocks noChangeShapeType="1"/>
          </p:cNvSpPr>
          <p:nvPr/>
        </p:nvSpPr>
        <p:spPr bwMode="auto">
          <a:xfrm>
            <a:off x="1574257" y="2144687"/>
            <a:ext cx="0" cy="344963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 i="1">
              <a:solidFill>
                <a:srgbClr val="000000"/>
              </a:solidFill>
            </a:endParaRPr>
          </a:p>
        </p:txBody>
      </p:sp>
      <p:sp>
        <p:nvSpPr>
          <p:cNvPr id="27679" name="Line 31"/>
          <p:cNvSpPr>
            <a:spLocks noChangeShapeType="1"/>
          </p:cNvSpPr>
          <p:nvPr/>
        </p:nvSpPr>
        <p:spPr bwMode="auto">
          <a:xfrm>
            <a:off x="7733757" y="2144687"/>
            <a:ext cx="0" cy="344963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 i="1">
              <a:solidFill>
                <a:srgbClr val="000000"/>
              </a:solidFill>
            </a:endParaRPr>
          </a:p>
        </p:txBody>
      </p:sp>
      <p:sp>
        <p:nvSpPr>
          <p:cNvPr id="27680" name="Line 32"/>
          <p:cNvSpPr>
            <a:spLocks noChangeShapeType="1"/>
          </p:cNvSpPr>
          <p:nvPr/>
        </p:nvSpPr>
        <p:spPr bwMode="auto">
          <a:xfrm>
            <a:off x="1574257" y="5594325"/>
            <a:ext cx="61595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 i="1">
              <a:solidFill>
                <a:srgbClr val="000000"/>
              </a:solidFill>
            </a:endParaRPr>
          </a:p>
        </p:txBody>
      </p:sp>
      <p:sp>
        <p:nvSpPr>
          <p:cNvPr id="34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9583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81163" y="8620"/>
            <a:ext cx="6756400" cy="812800"/>
          </a:xfrm>
        </p:spPr>
        <p:txBody>
          <a:bodyPr/>
          <a:lstStyle/>
          <a:p>
            <a:r>
              <a:rPr lang="en-US" sz="2400" dirty="0" smtClean="0"/>
              <a:t>How combustible (percent LEL) gas detecting instruments detect gas </a:t>
            </a:r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0" t="16667" r="3125" b="17383"/>
          <a:stretch>
            <a:fillRect/>
          </a:stretch>
        </p:blipFill>
        <p:spPr bwMode="auto">
          <a:xfrm>
            <a:off x="2636838" y="879475"/>
            <a:ext cx="6526212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8323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303713" y="-126395"/>
            <a:ext cx="4359275" cy="1143001"/>
          </a:xfrm>
          <a:noFill/>
        </p:spPr>
        <p:txBody>
          <a:bodyPr anchor="ctr"/>
          <a:lstStyle/>
          <a:p>
            <a:r>
              <a:rPr lang="en-US" sz="2400" dirty="0" smtClean="0"/>
              <a:t>Catalytic “Hot Bead” Combustible Sensor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9588" y="1255713"/>
            <a:ext cx="3679825" cy="45085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70000"/>
              </a:spcAft>
            </a:pPr>
            <a:r>
              <a:rPr lang="en-US" smtClean="0"/>
              <a:t>Detects combustible gas by catalytic oxidation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70000"/>
              </a:spcAft>
            </a:pPr>
            <a:r>
              <a:rPr lang="en-US" smtClean="0"/>
              <a:t>When exposed to gas oxidation reaction causes bead to heat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70000"/>
              </a:spcAft>
            </a:pPr>
            <a:r>
              <a:rPr lang="en-US" smtClean="0"/>
              <a:t>Requires oxygen to detect gas!</a:t>
            </a:r>
          </a:p>
        </p:txBody>
      </p:sp>
      <p:pic>
        <p:nvPicPr>
          <p:cNvPr id="135173" name="Picture 5" descr="G460 Board with sensors and housing outline v2 IMG_453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52618">
            <a:off x="3986213" y="1223963"/>
            <a:ext cx="4524375" cy="45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4" name="Picture 6" descr="combustible smart sensor outlin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13853">
            <a:off x="5056187" y="4427538"/>
            <a:ext cx="976313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4599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dirty="0" smtClean="0"/>
              <a:t>Atmospheric Testing</a:t>
            </a:r>
            <a:br>
              <a:rPr lang="en-US" sz="2000" dirty="0" smtClean="0"/>
            </a:br>
            <a:r>
              <a:rPr lang="en-US" sz="2000" dirty="0" smtClean="0"/>
              <a:t>OSHA Regulations (29 CFR 1910.146)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1600" dirty="0" smtClean="0">
                <a:cs typeface="Calibri" pitchFamily="34" charset="0"/>
              </a:rPr>
              <a:t>263(1) Where an employee is about to enter into a confined space, an employer shall appoint a competent person to verify by tests that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AutoNum type="alphaLcParenBoth"/>
            </a:pPr>
            <a:r>
              <a:rPr lang="en-US" sz="1600" dirty="0" smtClean="0">
                <a:cs typeface="Calibri" pitchFamily="34" charset="0"/>
              </a:rPr>
              <a:t>the concentration of airborne chemical agents or airborne dust in the confined space is not hazardous to the health or safety of the employee,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AutoNum type="alphaLcParenBoth"/>
            </a:pPr>
            <a:r>
              <a:rPr lang="en-US" sz="1600" dirty="0" smtClean="0">
                <a:cs typeface="Calibri" pitchFamily="34" charset="0"/>
              </a:rPr>
              <a:t>the concentration of an airborne chemical agent or mixture of chemical agents or airborne dust in the confined space does not exceed 50% of its lower explosive limit,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AutoNum type="alphaLcParenBoth"/>
            </a:pPr>
            <a:r>
              <a:rPr lang="en-US" sz="1600" dirty="0" smtClean="0">
                <a:cs typeface="Calibri" pitchFamily="34" charset="0"/>
              </a:rPr>
              <a:t>the level of physical agents in the confined space is not hazardous to the health or safety of the employee,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AutoNum type="alphaLcParenBoth"/>
            </a:pPr>
            <a:r>
              <a:rPr lang="en-US" sz="1600" dirty="0" smtClean="0">
                <a:cs typeface="Calibri" pitchFamily="34" charset="0"/>
              </a:rPr>
              <a:t>the percentage of oxygen in the atmosphere in the confined space is not less than 19.5% by volume and not more than 23% by volume,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AutoNum type="alphaLcParenBoth"/>
            </a:pPr>
            <a:r>
              <a:rPr lang="en-US" sz="1600" dirty="0" smtClean="0">
                <a:cs typeface="Calibri" pitchFamily="34" charset="0"/>
              </a:rPr>
              <a:t>the concentration, level or percentage referred to in paragraphs (a) to (d) is able to be maintained during the period of proposed occupancy of the confined space by the employee,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</a:pPr>
            <a:endParaRPr lang="en-US" sz="1600" dirty="0" smtClean="0">
              <a:cs typeface="Calibri" pitchFamily="34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69434"/>
      </p:ext>
    </p:extLst>
  </p:cSld>
  <p:clrMapOvr>
    <a:masterClrMapping/>
  </p:clrMapOvr>
  <p:transition spd="slow">
    <p:split orient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4437063" y="-144463"/>
            <a:ext cx="4225925" cy="1143001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95000"/>
              </a:lnSpc>
            </a:pPr>
            <a:r>
              <a:rPr lang="en-US" sz="2400" dirty="0" smtClean="0"/>
              <a:t>Catalytic “Hot Bead” Combustible Sensor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96525" y="1043735"/>
            <a:ext cx="2835275" cy="4508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75000"/>
              </a:spcAft>
            </a:pPr>
            <a:r>
              <a:rPr lang="en-US" sz="2000" dirty="0" smtClean="0"/>
              <a:t>Detects combustible gas by catalytic oxidation</a:t>
            </a:r>
          </a:p>
          <a:p>
            <a:pPr eaLnBrk="1" hangingPunct="1">
              <a:spcBef>
                <a:spcPct val="0"/>
              </a:spcBef>
              <a:spcAft>
                <a:spcPct val="75000"/>
              </a:spcAft>
            </a:pPr>
            <a:r>
              <a:rPr lang="en-US" sz="2000" dirty="0" smtClean="0"/>
              <a:t>When exposed to gas oxidation reaction causes the active (detector) bead to heat</a:t>
            </a:r>
          </a:p>
          <a:p>
            <a:pPr eaLnBrk="1" hangingPunct="1">
              <a:spcBef>
                <a:spcPct val="0"/>
              </a:spcBef>
              <a:spcAft>
                <a:spcPct val="75000"/>
              </a:spcAft>
            </a:pPr>
            <a:r>
              <a:rPr lang="en-US" sz="2000" dirty="0" smtClean="0"/>
              <a:t>Requires oxygen to detect gas!</a:t>
            </a:r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774653" y="4565706"/>
            <a:ext cx="2112382" cy="1678589"/>
            <a:chOff x="2774653" y="4565706"/>
            <a:chExt cx="2112382" cy="167858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0" t="22458" r="34656" b="12751"/>
            <a:stretch/>
          </p:blipFill>
          <p:spPr>
            <a:xfrm>
              <a:off x="2774653" y="4565706"/>
              <a:ext cx="2112382" cy="167858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972185" y="5724255"/>
              <a:ext cx="668981" cy="494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endParaRPr lang="en-US" b="0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446875" y="1368498"/>
            <a:ext cx="5670630" cy="3385817"/>
            <a:chOff x="3446875" y="1368498"/>
            <a:chExt cx="5670630" cy="3385817"/>
          </a:xfrm>
        </p:grpSpPr>
        <p:cxnSp>
          <p:nvCxnSpPr>
            <p:cNvPr id="12" name="Straight Connector 11"/>
            <p:cNvCxnSpPr>
              <a:stCxn id="18" idx="1"/>
              <a:endCxn id="17" idx="3"/>
            </p:cNvCxnSpPr>
            <p:nvPr/>
          </p:nvCxnSpPr>
          <p:spPr>
            <a:xfrm flipH="1">
              <a:off x="5514072" y="3210670"/>
              <a:ext cx="1449888" cy="153695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18" idx="1"/>
            </p:cNvCxnSpPr>
            <p:nvPr/>
          </p:nvCxnSpPr>
          <p:spPr>
            <a:xfrm>
              <a:off x="6963960" y="3210670"/>
              <a:ext cx="572991" cy="19568"/>
            </a:xfrm>
            <a:prstGeom prst="line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62" name="Straight Connector 23561"/>
            <p:cNvCxnSpPr/>
            <p:nvPr/>
          </p:nvCxnSpPr>
          <p:spPr>
            <a:xfrm flipH="1">
              <a:off x="4222290" y="3168698"/>
              <a:ext cx="269428" cy="2289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517105" y="1808820"/>
              <a:ext cx="279031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517105" y="4734145"/>
              <a:ext cx="279031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lowchart: Connector 9"/>
            <p:cNvSpPr/>
            <p:nvPr/>
          </p:nvSpPr>
          <p:spPr>
            <a:xfrm>
              <a:off x="5507377" y="17789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endParaRPr lang="en-US" b="0">
                <a:solidFill>
                  <a:srgbClr val="FFFFFF"/>
                </a:solidFill>
              </a:endParaRPr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5507377" y="4708596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endParaRPr lang="en-US" b="0">
                <a:solidFill>
                  <a:srgbClr val="FFFFFF"/>
                </a:solidFill>
              </a:endParaRPr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6957265" y="3203975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endParaRPr lang="en-US" b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2633832">
              <a:off x="6165193" y="3725403"/>
              <a:ext cx="160770" cy="53232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endParaRPr lang="en-US" b="0">
                <a:solidFill>
                  <a:srgbClr val="FFFFFF"/>
                </a:solidFill>
              </a:endParaRPr>
            </a:p>
          </p:txBody>
        </p:sp>
        <p:cxnSp>
          <p:nvCxnSpPr>
            <p:cNvPr id="16" name="Straight Connector 15"/>
            <p:cNvCxnSpPr>
              <a:stCxn id="10" idx="3"/>
              <a:endCxn id="18" idx="2"/>
            </p:cNvCxnSpPr>
            <p:nvPr/>
          </p:nvCxnSpPr>
          <p:spPr>
            <a:xfrm>
              <a:off x="5514072" y="1817946"/>
              <a:ext cx="1443193" cy="1408889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 rot="18833832">
              <a:off x="6179302" y="2280186"/>
              <a:ext cx="160770" cy="53232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endParaRPr lang="en-US" b="0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7632340" y="1808820"/>
              <a:ext cx="0" cy="292532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307415" y="1808820"/>
              <a:ext cx="0" cy="103511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8307415" y="3699030"/>
              <a:ext cx="0" cy="103511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lowchart: Connector 32"/>
            <p:cNvSpPr/>
            <p:nvPr/>
          </p:nvSpPr>
          <p:spPr>
            <a:xfrm>
              <a:off x="8258775" y="2803742"/>
              <a:ext cx="90010" cy="90010"/>
            </a:xfrm>
            <a:prstGeom prst="flowChartConnector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endParaRPr lang="en-US" b="0">
                <a:solidFill>
                  <a:srgbClr val="FFFFFF"/>
                </a:solidFill>
              </a:endParaRPr>
            </a:p>
          </p:txBody>
        </p:sp>
        <p:sp>
          <p:nvSpPr>
            <p:cNvPr id="34" name="Flowchart: Connector 33"/>
            <p:cNvSpPr/>
            <p:nvPr/>
          </p:nvSpPr>
          <p:spPr>
            <a:xfrm>
              <a:off x="8265255" y="3644297"/>
              <a:ext cx="90010" cy="90010"/>
            </a:xfrm>
            <a:prstGeom prst="flowChartConnector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endParaRPr lang="en-US" b="0">
                <a:solidFill>
                  <a:srgbClr val="FFFFFF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543992" y="3010379"/>
              <a:ext cx="160770" cy="53232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endParaRPr lang="en-US" b="0">
                <a:solidFill>
                  <a:srgbClr val="FFFFFF"/>
                </a:solidFill>
              </a:endParaRPr>
            </a:p>
          </p:txBody>
        </p:sp>
        <p:cxnSp>
          <p:nvCxnSpPr>
            <p:cNvPr id="36" name="Straight Connector 35"/>
            <p:cNvCxnSpPr>
              <a:stCxn id="10" idx="7"/>
            </p:cNvCxnSpPr>
            <p:nvPr/>
          </p:nvCxnSpPr>
          <p:spPr>
            <a:xfrm flipH="1">
              <a:off x="4067932" y="1785617"/>
              <a:ext cx="1478469" cy="147918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080580" y="3284257"/>
              <a:ext cx="1448572" cy="144345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Flowchart: Connector 38"/>
            <p:cNvSpPr/>
            <p:nvPr/>
          </p:nvSpPr>
          <p:spPr>
            <a:xfrm>
              <a:off x="4051396" y="3247699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endParaRPr lang="en-US" b="0">
                <a:solidFill>
                  <a:srgbClr val="FFFFFF"/>
                </a:solidFill>
              </a:endParaRPr>
            </a:p>
          </p:txBody>
        </p:sp>
        <p:sp>
          <p:nvSpPr>
            <p:cNvPr id="40" name="Flowchart: Connector 39"/>
            <p:cNvSpPr/>
            <p:nvPr/>
          </p:nvSpPr>
          <p:spPr>
            <a:xfrm>
              <a:off x="4877307" y="406327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endParaRPr lang="en-US" b="0">
                <a:solidFill>
                  <a:srgbClr val="FFFFFF"/>
                </a:solidFill>
              </a:endParaRPr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4196139" y="3390938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endParaRPr lang="en-US" b="0">
                <a:solidFill>
                  <a:srgbClr val="FFFFFF"/>
                </a:solidFill>
              </a:endParaRPr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4321426" y="3544558"/>
              <a:ext cx="456143" cy="405045"/>
            </a:xfrm>
            <a:prstGeom prst="flowChartConnector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endParaRPr lang="en-US" b="0">
                <a:solidFill>
                  <a:srgbClr val="FFFFFF"/>
                </a:solidFill>
              </a:endParaRPr>
            </a:p>
          </p:txBody>
        </p:sp>
        <p:sp>
          <p:nvSpPr>
            <p:cNvPr id="43" name="Flowchart: Connector 42"/>
            <p:cNvSpPr/>
            <p:nvPr/>
          </p:nvSpPr>
          <p:spPr>
            <a:xfrm>
              <a:off x="4411437" y="2663915"/>
              <a:ext cx="250574" cy="260302"/>
            </a:xfrm>
            <a:prstGeom prst="flowChartConnector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endParaRPr lang="en-US" b="0">
                <a:solidFill>
                  <a:srgbClr val="FFFFFF"/>
                </a:solidFill>
              </a:endParaRPr>
            </a:p>
          </p:txBody>
        </p:sp>
        <p:cxnSp>
          <p:nvCxnSpPr>
            <p:cNvPr id="44" name="Straight Connector 43"/>
            <p:cNvCxnSpPr>
              <a:endCxn id="39" idx="0"/>
            </p:cNvCxnSpPr>
            <p:nvPr/>
          </p:nvCxnSpPr>
          <p:spPr>
            <a:xfrm flipH="1">
              <a:off x="4074256" y="1538790"/>
              <a:ext cx="2689" cy="1708909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6985504" y="1549232"/>
              <a:ext cx="16766" cy="169974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52" name="Straight Connector 23551"/>
            <p:cNvCxnSpPr/>
            <p:nvPr/>
          </p:nvCxnSpPr>
          <p:spPr>
            <a:xfrm>
              <a:off x="4067217" y="1538790"/>
              <a:ext cx="11251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5877145" y="1548518"/>
              <a:ext cx="11251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Flowchart: Connector 50"/>
            <p:cNvSpPr/>
            <p:nvPr/>
          </p:nvSpPr>
          <p:spPr>
            <a:xfrm>
              <a:off x="5141244" y="1487692"/>
              <a:ext cx="90010" cy="90010"/>
            </a:xfrm>
            <a:prstGeom prst="flowChartConnector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endParaRPr lang="en-US" b="0">
                <a:solidFill>
                  <a:srgbClr val="FFFFFF"/>
                </a:solidFill>
              </a:endParaRPr>
            </a:p>
          </p:txBody>
        </p:sp>
        <p:sp>
          <p:nvSpPr>
            <p:cNvPr id="52" name="Flowchart: Connector 51"/>
            <p:cNvSpPr/>
            <p:nvPr/>
          </p:nvSpPr>
          <p:spPr>
            <a:xfrm>
              <a:off x="5841868" y="1496243"/>
              <a:ext cx="90010" cy="90010"/>
            </a:xfrm>
            <a:prstGeom prst="flowChartConnector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endParaRPr lang="en-US" b="0">
                <a:solidFill>
                  <a:srgbClr val="FFFFFF"/>
                </a:solidFill>
              </a:endParaRPr>
            </a:p>
          </p:txBody>
        </p:sp>
        <p:cxnSp>
          <p:nvCxnSpPr>
            <p:cNvPr id="23560" name="Straight Connector 23559"/>
            <p:cNvCxnSpPr/>
            <p:nvPr/>
          </p:nvCxnSpPr>
          <p:spPr>
            <a:xfrm>
              <a:off x="4481990" y="3158970"/>
              <a:ext cx="675075" cy="6750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 rot="18833832">
              <a:off x="4725779" y="3215948"/>
              <a:ext cx="160770" cy="53232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endParaRPr lang="en-US" b="0">
                <a:solidFill>
                  <a:srgbClr val="FFFFFF"/>
                </a:solidFill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 flipH="1">
              <a:off x="4906492" y="3834045"/>
              <a:ext cx="250573" cy="2543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65" name="TextBox 23564"/>
            <p:cNvSpPr txBox="1"/>
            <p:nvPr/>
          </p:nvSpPr>
          <p:spPr>
            <a:xfrm>
              <a:off x="7883860" y="2978950"/>
              <a:ext cx="1233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lang="en-US" sz="14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D.C. voltage supply</a:t>
              </a:r>
              <a:endPara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82614" y="1368498"/>
              <a:ext cx="8100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lang="en-US" sz="14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Output</a:t>
              </a:r>
              <a:endPara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067055" y="1493785"/>
              <a:ext cx="227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lang="en-US" sz="14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-</a:t>
              </a:r>
              <a:endPara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757951" y="1484057"/>
              <a:ext cx="227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lang="en-US" sz="14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+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272525" y="2671173"/>
              <a:ext cx="227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lang="en-US" sz="14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+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307415" y="3545724"/>
              <a:ext cx="227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lang="en-US" sz="14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-</a:t>
              </a:r>
              <a:endPara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491880" y="3943511"/>
              <a:ext cx="11977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lang="en-US" sz="14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Compensator</a:t>
              </a:r>
              <a:endPara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055418" y="2333059"/>
              <a:ext cx="882715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lang="en-US" sz="14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Detector</a:t>
              </a:r>
              <a:endPara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446875" y="1918286"/>
              <a:ext cx="6576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lang="en-US" sz="14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Signal</a:t>
              </a:r>
              <a:endPara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797025" y="2933945"/>
              <a:ext cx="9451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lang="en-US" sz="14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Trimming resistor</a:t>
              </a:r>
              <a:endPara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326301" y="2252777"/>
              <a:ext cx="3876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lang="en-US" sz="14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R1</a:t>
              </a:r>
              <a:endPara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372200" y="3931313"/>
              <a:ext cx="3876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lang="en-US" sz="14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R2</a:t>
              </a:r>
              <a:endPara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086187" y="3348718"/>
              <a:ext cx="4950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lang="en-US" sz="14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VR1</a:t>
              </a:r>
              <a:endPara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771476" y="1931637"/>
              <a:ext cx="4950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lang="en-US" sz="14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+VS</a:t>
              </a:r>
              <a:endPara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826596" y="4303551"/>
              <a:ext cx="4950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lang="en-US" sz="14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-</a:t>
              </a:r>
              <a:r>
                <a:rPr lang="en-US" sz="14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VS</a:t>
              </a:r>
              <a:endPara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79693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989013" y="1341438"/>
            <a:ext cx="7605712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C1D6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271588" y="3776663"/>
            <a:ext cx="463550" cy="252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grpSp>
        <p:nvGrpSpPr>
          <p:cNvPr id="25605" name="Group 6"/>
          <p:cNvGrpSpPr>
            <a:grpSpLocks/>
          </p:cNvGrpSpPr>
          <p:nvPr/>
        </p:nvGrpSpPr>
        <p:grpSpPr bwMode="auto">
          <a:xfrm>
            <a:off x="3557588" y="1636713"/>
            <a:ext cx="5705475" cy="4068762"/>
            <a:chOff x="2241" y="1031"/>
            <a:chExt cx="3594" cy="2563"/>
          </a:xfrm>
        </p:grpSpPr>
        <p:grpSp>
          <p:nvGrpSpPr>
            <p:cNvPr id="25608" name="Group 7"/>
            <p:cNvGrpSpPr>
              <a:grpSpLocks/>
            </p:cNvGrpSpPr>
            <p:nvPr/>
          </p:nvGrpSpPr>
          <p:grpSpPr bwMode="auto">
            <a:xfrm>
              <a:off x="2241" y="1031"/>
              <a:ext cx="3594" cy="2563"/>
              <a:chOff x="1820" y="1509"/>
              <a:chExt cx="3594" cy="2563"/>
            </a:xfrm>
          </p:grpSpPr>
          <p:pic>
            <p:nvPicPr>
              <p:cNvPr id="25613" name="Picture 8" descr="combustible smart sensor outlin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643118">
                <a:off x="3543" y="1406"/>
                <a:ext cx="1342" cy="15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14" name="Picture 9" descr="LEL stainless housing and flame artrestor outline v3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0" y="1547"/>
                <a:ext cx="3594" cy="2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5609" name="Text Box 10"/>
            <p:cNvSpPr txBox="1">
              <a:spLocks noChangeArrowheads="1"/>
            </p:cNvSpPr>
            <p:nvPr/>
          </p:nvSpPr>
          <p:spPr bwMode="auto">
            <a:xfrm>
              <a:off x="3144" y="3194"/>
              <a:ext cx="1144" cy="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en-US" sz="1400">
                  <a:solidFill>
                    <a:srgbClr val="000000"/>
                  </a:solidFill>
                </a:rPr>
                <a:t>Stainless steel housing</a:t>
              </a:r>
            </a:p>
          </p:txBody>
        </p:sp>
        <p:sp>
          <p:nvSpPr>
            <p:cNvPr id="25610" name="Line 11"/>
            <p:cNvSpPr>
              <a:spLocks noChangeShapeType="1"/>
            </p:cNvSpPr>
            <p:nvPr/>
          </p:nvSpPr>
          <p:spPr bwMode="auto">
            <a:xfrm flipV="1">
              <a:off x="3565" y="2668"/>
              <a:ext cx="151" cy="43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25611" name="Line 12"/>
            <p:cNvSpPr>
              <a:spLocks noChangeShapeType="1"/>
            </p:cNvSpPr>
            <p:nvPr/>
          </p:nvSpPr>
          <p:spPr bwMode="auto">
            <a:xfrm flipH="1" flipV="1">
              <a:off x="4951" y="2763"/>
              <a:ext cx="96" cy="33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25612" name="Text Box 13"/>
            <p:cNvSpPr txBox="1">
              <a:spLocks noChangeArrowheads="1"/>
            </p:cNvSpPr>
            <p:nvPr/>
          </p:nvSpPr>
          <p:spPr bwMode="auto">
            <a:xfrm>
              <a:off x="4829" y="3194"/>
              <a:ext cx="931" cy="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en-US" sz="1400">
                  <a:solidFill>
                    <a:srgbClr val="000000"/>
                  </a:solidFill>
                </a:rPr>
                <a:t>Flame arrestor (sinter)</a:t>
              </a:r>
            </a:p>
          </p:txBody>
        </p:sp>
      </p:grpSp>
      <p:sp>
        <p:nvSpPr>
          <p:cNvPr id="25606" name="Rectangle 14"/>
          <p:cNvSpPr>
            <a:spLocks noGrp="1" noChangeArrowheads="1"/>
          </p:cNvSpPr>
          <p:nvPr>
            <p:ph type="title"/>
          </p:nvPr>
        </p:nvSpPr>
        <p:spPr>
          <a:xfrm>
            <a:off x="3536950" y="8620"/>
            <a:ext cx="5149850" cy="868362"/>
          </a:xfrm>
        </p:spPr>
        <p:txBody>
          <a:bodyPr/>
          <a:lstStyle/>
          <a:p>
            <a:pPr eaLnBrk="1" hangingPunct="1"/>
            <a:r>
              <a:rPr lang="en-US" sz="2400" dirty="0" smtClean="0"/>
              <a:t>Traditional LEL sensors are “Flame proof” devices</a:t>
            </a:r>
          </a:p>
        </p:txBody>
      </p:sp>
      <p:sp>
        <p:nvSpPr>
          <p:cNvPr id="25607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417513" y="1273175"/>
            <a:ext cx="4306887" cy="4508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85000"/>
              </a:spcAft>
            </a:pPr>
            <a:r>
              <a:rPr lang="en-US" sz="1600" dirty="0" smtClean="0"/>
              <a:t>Flame proof sensors depend on physical barriers such as stainless steel housings and flame arrestors to limit the amount of energy that can ever be released by the sensor</a:t>
            </a:r>
          </a:p>
          <a:p>
            <a:pPr eaLnBrk="1" hangingPunct="1">
              <a:spcBef>
                <a:spcPct val="0"/>
              </a:spcBef>
              <a:spcAft>
                <a:spcPct val="85000"/>
              </a:spcAft>
            </a:pPr>
            <a:r>
              <a:rPr lang="en-US" sz="1600" dirty="0" smtClean="0"/>
              <a:t>The flame arrestor can slow, reduce,  or even prevent larger molecules from entering the sensor</a:t>
            </a:r>
          </a:p>
          <a:p>
            <a:pPr eaLnBrk="1" hangingPunct="1">
              <a:spcBef>
                <a:spcPct val="0"/>
              </a:spcBef>
              <a:spcAft>
                <a:spcPct val="85000"/>
              </a:spcAft>
            </a:pPr>
            <a:r>
              <a:rPr lang="en-US" sz="1600" dirty="0" smtClean="0"/>
              <a:t>The larger the molecule, the slower it diffuses through the flame arrestor into the sensor</a:t>
            </a:r>
          </a:p>
          <a:p>
            <a:pPr eaLnBrk="1" hangingPunct="1">
              <a:spcBef>
                <a:spcPct val="0"/>
              </a:spcBef>
              <a:spcAft>
                <a:spcPct val="85000"/>
              </a:spcAft>
            </a:pPr>
            <a:r>
              <a:rPr lang="en-US" sz="1600" dirty="0" smtClean="0"/>
              <a:t>The response of the sensor is so slow to molecules larger than nonane (C9) in size that they are effectively undetectable</a:t>
            </a:r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7274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54350" y="23134"/>
            <a:ext cx="5413375" cy="812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Typical carbon number distribution in No. 2 Diesel Fuel (liquid)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t="16277" r="6624" b="9874"/>
          <a:stretch>
            <a:fillRect/>
          </a:stretch>
        </p:blipFill>
        <p:spPr bwMode="auto">
          <a:xfrm>
            <a:off x="266335" y="1283618"/>
            <a:ext cx="7906064" cy="498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" name="Oval 1"/>
          <p:cNvSpPr>
            <a:spLocks noChangeAspect="1"/>
          </p:cNvSpPr>
          <p:nvPr/>
        </p:nvSpPr>
        <p:spPr>
          <a:xfrm>
            <a:off x="896404" y="5019033"/>
            <a:ext cx="630070" cy="630070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52220" y="1178750"/>
            <a:ext cx="2115236" cy="1815882"/>
          </a:xfrm>
          <a:prstGeom prst="rect">
            <a:avLst/>
          </a:prstGeom>
          <a:solidFill>
            <a:srgbClr val="FF8181"/>
          </a:solidFill>
          <a:ln w="19050">
            <a:solidFill>
              <a:schemeClr val="tx1"/>
            </a:solidFill>
          </a:ln>
          <a:effectLst>
            <a:outerShdw dist="101600" dir="27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l" eaLnBrk="1" hangingPunct="1"/>
            <a:r>
              <a:rPr lang="en-US" sz="1600" i="1" dirty="0" smtClean="0">
                <a:solidFill>
                  <a:srgbClr val="000000"/>
                </a:solidFill>
              </a:rPr>
              <a:t>Less than 2% of molecules in diesel vapor are small enough to be measured by means of standard LEL sensor </a:t>
            </a:r>
            <a:endParaRPr lang="en-US" sz="16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588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6865" y="0"/>
            <a:ext cx="5329934" cy="868363"/>
          </a:xfrm>
        </p:spPr>
        <p:txBody>
          <a:bodyPr/>
          <a:lstStyle/>
          <a:p>
            <a:r>
              <a:rPr lang="en-US" dirty="0" smtClean="0"/>
              <a:t>Typical catalytic LEL sensor relative responses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88906"/>
              </p:ext>
            </p:extLst>
          </p:nvPr>
        </p:nvGraphicFramePr>
        <p:xfrm>
          <a:off x="566555" y="856708"/>
          <a:ext cx="8012295" cy="4824220"/>
        </p:xfrm>
        <a:graphic>
          <a:graphicData uri="http://schemas.openxmlformats.org/drawingml/2006/table">
            <a:tbl>
              <a:tblPr/>
              <a:tblGrid>
                <a:gridCol w="2993422"/>
                <a:gridCol w="1703625"/>
                <a:gridCol w="1665555"/>
                <a:gridCol w="1649693"/>
              </a:tblGrid>
              <a:tr h="200025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800" b="1" i="1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Relative responses of 4P-75 catalytic LEL sensor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Combustible gas / vapor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Relative response when sensor calibrated on pentane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Relative response when sensor calibrated on propane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Relative response when sensor calibrated on methane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  <a:tr h="2617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Hydrogen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Methane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Propane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n-Butane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n-Pentane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n-Hexane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n-Octane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Methanol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Ethanol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Isopropanol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Acetone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Ammonia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Toluene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Gasoline (unleaded)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1147000"/>
      </p:ext>
    </p:extLst>
  </p:cSld>
  <p:clrMapOvr>
    <a:masterClrMapping/>
  </p:clrMapOvr>
  <p:transition spd="med">
    <p:split orient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Grafik 3" descr="IR29_Kurvenvergleich_WT_engl_aktuell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0"/>
          <a:stretch>
            <a:fillRect/>
          </a:stretch>
        </p:blipFill>
        <p:spPr bwMode="auto">
          <a:xfrm>
            <a:off x="566555" y="1043735"/>
            <a:ext cx="7424737" cy="485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39700" dir="2700000" algn="tl" rotWithShape="0">
                    <a:srgbClr val="333333">
                      <a:alpha val="6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378069" y="175846"/>
            <a:ext cx="8229600" cy="86836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Catalytic pellistor combustible gas response curves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6545" y="1853825"/>
            <a:ext cx="450050" cy="324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22150" y="5139190"/>
            <a:ext cx="1935215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286635" y="998730"/>
            <a:ext cx="135015" cy="1350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535" y="1538790"/>
            <a:ext cx="1710190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dist="101600" dir="27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l" eaLnBrk="1" hangingPunct="1"/>
            <a:r>
              <a:rPr lang="en-US" sz="1600" dirty="0" smtClean="0">
                <a:solidFill>
                  <a:srgbClr val="000000"/>
                </a:solidFill>
              </a:rPr>
              <a:t>Reading % LEL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760" y="5904275"/>
            <a:ext cx="3105345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dist="101600" dir="27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 smtClean="0">
                <a:solidFill>
                  <a:srgbClr val="000000"/>
                </a:solidFill>
              </a:rPr>
              <a:t>True LEL Concentration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8597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454" y="85362"/>
            <a:ext cx="4176345" cy="868363"/>
          </a:xfrm>
        </p:spPr>
        <p:txBody>
          <a:bodyPr/>
          <a:lstStyle/>
          <a:p>
            <a:r>
              <a:rPr lang="en-US" sz="2000" dirty="0" smtClean="0"/>
              <a:t>Catalytic combustible LEL sensor correction factors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751025"/>
              </p:ext>
            </p:extLst>
          </p:nvPr>
        </p:nvGraphicFramePr>
        <p:xfrm>
          <a:off x="566555" y="1043736"/>
          <a:ext cx="7920880" cy="4707014"/>
        </p:xfrm>
        <a:graphic>
          <a:graphicData uri="http://schemas.openxmlformats.org/drawingml/2006/table">
            <a:tbl>
              <a:tblPr/>
              <a:tblGrid>
                <a:gridCol w="2205245"/>
                <a:gridCol w="1890210"/>
                <a:gridCol w="1890210"/>
                <a:gridCol w="1935215"/>
              </a:tblGrid>
              <a:tr h="292227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Correction factors for 4P-75 catalytic LEL sensor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7629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Combustible gas / vapor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Relative response when sensor calibrated on pentane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Relative response when sensor calibrated on propane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Relative response when sensor calibrated on methane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  <a:tr h="2608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Hydrogen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8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Methane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  <a:tr h="2608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Propane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8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n-Butane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  <a:tr h="2608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n-Pentane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8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n-Hexane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  <a:tr h="2608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n-Octane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8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Methanol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  <a:tr h="2608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Ethanol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8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Isopropanol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  <a:tr h="2608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Acetone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8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Ammonia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  <a:tr h="2608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Toluene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8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Gasoline (unleaded)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900979"/>
      </p:ext>
    </p:extLst>
  </p:cSld>
  <p:clrMapOvr>
    <a:masterClrMapping/>
  </p:clrMapOvr>
  <p:transition spd="med">
    <p:split orient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26777" y="28575"/>
            <a:ext cx="5367948" cy="814388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95000"/>
              </a:lnSpc>
            </a:pPr>
            <a:r>
              <a:rPr lang="en-US" sz="2000" dirty="0" smtClean="0"/>
              <a:t>Using a lower alarm setting minimizes effect of relative response on readings </a:t>
            </a:r>
          </a:p>
        </p:txBody>
      </p:sp>
      <p:grpSp>
        <p:nvGrpSpPr>
          <p:cNvPr id="33796" name="Group 4"/>
          <p:cNvGrpSpPr>
            <a:grpSpLocks/>
          </p:cNvGrpSpPr>
          <p:nvPr/>
        </p:nvGrpSpPr>
        <p:grpSpPr bwMode="auto">
          <a:xfrm>
            <a:off x="2673350" y="1052513"/>
            <a:ext cx="5327650" cy="5157787"/>
            <a:chOff x="167" y="862"/>
            <a:chExt cx="3356" cy="3249"/>
          </a:xfrm>
        </p:grpSpPr>
        <p:sp>
          <p:nvSpPr>
            <p:cNvPr id="33809" name="Rectangle 5"/>
            <p:cNvSpPr>
              <a:spLocks noChangeArrowheads="1"/>
            </p:cNvSpPr>
            <p:nvPr/>
          </p:nvSpPr>
          <p:spPr bwMode="auto">
            <a:xfrm>
              <a:off x="2127" y="3977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810" name="Rectangle 6"/>
            <p:cNvSpPr>
              <a:spLocks noChangeArrowheads="1"/>
            </p:cNvSpPr>
            <p:nvPr/>
          </p:nvSpPr>
          <p:spPr bwMode="auto">
            <a:xfrm>
              <a:off x="609" y="936"/>
              <a:ext cx="2849" cy="2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11" name="Line 7"/>
            <p:cNvSpPr>
              <a:spLocks noChangeShapeType="1"/>
            </p:cNvSpPr>
            <p:nvPr/>
          </p:nvSpPr>
          <p:spPr bwMode="auto">
            <a:xfrm>
              <a:off x="609" y="3367"/>
              <a:ext cx="2849" cy="0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12" name="Line 8"/>
            <p:cNvSpPr>
              <a:spLocks noChangeShapeType="1"/>
            </p:cNvSpPr>
            <p:nvPr/>
          </p:nvSpPr>
          <p:spPr bwMode="auto">
            <a:xfrm>
              <a:off x="609" y="3099"/>
              <a:ext cx="2849" cy="0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13" name="Line 9"/>
            <p:cNvSpPr>
              <a:spLocks noChangeShapeType="1"/>
            </p:cNvSpPr>
            <p:nvPr/>
          </p:nvSpPr>
          <p:spPr bwMode="auto">
            <a:xfrm>
              <a:off x="609" y="2822"/>
              <a:ext cx="2849" cy="0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14" name="Line 10"/>
            <p:cNvSpPr>
              <a:spLocks noChangeShapeType="1"/>
            </p:cNvSpPr>
            <p:nvPr/>
          </p:nvSpPr>
          <p:spPr bwMode="auto">
            <a:xfrm>
              <a:off x="609" y="2554"/>
              <a:ext cx="2849" cy="0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15" name="Line 11"/>
            <p:cNvSpPr>
              <a:spLocks noChangeShapeType="1"/>
            </p:cNvSpPr>
            <p:nvPr/>
          </p:nvSpPr>
          <p:spPr bwMode="auto">
            <a:xfrm>
              <a:off x="609" y="2286"/>
              <a:ext cx="2849" cy="0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16" name="Line 12"/>
            <p:cNvSpPr>
              <a:spLocks noChangeShapeType="1"/>
            </p:cNvSpPr>
            <p:nvPr/>
          </p:nvSpPr>
          <p:spPr bwMode="auto">
            <a:xfrm>
              <a:off x="609" y="2018"/>
              <a:ext cx="2849" cy="0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17" name="Line 13"/>
            <p:cNvSpPr>
              <a:spLocks noChangeShapeType="1"/>
            </p:cNvSpPr>
            <p:nvPr/>
          </p:nvSpPr>
          <p:spPr bwMode="auto">
            <a:xfrm>
              <a:off x="609" y="1750"/>
              <a:ext cx="2849" cy="0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18" name="Line 14"/>
            <p:cNvSpPr>
              <a:spLocks noChangeShapeType="1"/>
            </p:cNvSpPr>
            <p:nvPr/>
          </p:nvSpPr>
          <p:spPr bwMode="auto">
            <a:xfrm>
              <a:off x="609" y="1472"/>
              <a:ext cx="2849" cy="0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19" name="Line 15"/>
            <p:cNvSpPr>
              <a:spLocks noChangeShapeType="1"/>
            </p:cNvSpPr>
            <p:nvPr/>
          </p:nvSpPr>
          <p:spPr bwMode="auto">
            <a:xfrm>
              <a:off x="609" y="1204"/>
              <a:ext cx="2849" cy="0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20" name="Line 16"/>
            <p:cNvSpPr>
              <a:spLocks noChangeShapeType="1"/>
            </p:cNvSpPr>
            <p:nvPr/>
          </p:nvSpPr>
          <p:spPr bwMode="auto">
            <a:xfrm>
              <a:off x="609" y="936"/>
              <a:ext cx="2849" cy="0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21" name="Rectangle 17"/>
            <p:cNvSpPr>
              <a:spLocks noChangeArrowheads="1"/>
            </p:cNvSpPr>
            <p:nvPr/>
          </p:nvSpPr>
          <p:spPr bwMode="auto">
            <a:xfrm>
              <a:off x="609" y="936"/>
              <a:ext cx="2849" cy="2699"/>
            </a:xfrm>
            <a:prstGeom prst="rect">
              <a:avLst/>
            </a:prstGeom>
            <a:noFill/>
            <a:ln w="14288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22" name="Line 18"/>
            <p:cNvSpPr>
              <a:spLocks noChangeShapeType="1"/>
            </p:cNvSpPr>
            <p:nvPr/>
          </p:nvSpPr>
          <p:spPr bwMode="auto">
            <a:xfrm>
              <a:off x="609" y="936"/>
              <a:ext cx="0" cy="269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23" name="Line 19"/>
            <p:cNvSpPr>
              <a:spLocks noChangeShapeType="1"/>
            </p:cNvSpPr>
            <p:nvPr/>
          </p:nvSpPr>
          <p:spPr bwMode="auto">
            <a:xfrm>
              <a:off x="573" y="3635"/>
              <a:ext cx="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24" name="Line 20"/>
            <p:cNvSpPr>
              <a:spLocks noChangeShapeType="1"/>
            </p:cNvSpPr>
            <p:nvPr/>
          </p:nvSpPr>
          <p:spPr bwMode="auto">
            <a:xfrm>
              <a:off x="573" y="3367"/>
              <a:ext cx="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25" name="Line 21"/>
            <p:cNvSpPr>
              <a:spLocks noChangeShapeType="1"/>
            </p:cNvSpPr>
            <p:nvPr/>
          </p:nvSpPr>
          <p:spPr bwMode="auto">
            <a:xfrm>
              <a:off x="573" y="3099"/>
              <a:ext cx="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26" name="Line 22"/>
            <p:cNvSpPr>
              <a:spLocks noChangeShapeType="1"/>
            </p:cNvSpPr>
            <p:nvPr/>
          </p:nvSpPr>
          <p:spPr bwMode="auto">
            <a:xfrm>
              <a:off x="573" y="2822"/>
              <a:ext cx="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27" name="Line 23"/>
            <p:cNvSpPr>
              <a:spLocks noChangeShapeType="1"/>
            </p:cNvSpPr>
            <p:nvPr/>
          </p:nvSpPr>
          <p:spPr bwMode="auto">
            <a:xfrm>
              <a:off x="573" y="2554"/>
              <a:ext cx="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28" name="Line 24"/>
            <p:cNvSpPr>
              <a:spLocks noChangeShapeType="1"/>
            </p:cNvSpPr>
            <p:nvPr/>
          </p:nvSpPr>
          <p:spPr bwMode="auto">
            <a:xfrm>
              <a:off x="573" y="2286"/>
              <a:ext cx="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29" name="Line 25"/>
            <p:cNvSpPr>
              <a:spLocks noChangeShapeType="1"/>
            </p:cNvSpPr>
            <p:nvPr/>
          </p:nvSpPr>
          <p:spPr bwMode="auto">
            <a:xfrm>
              <a:off x="573" y="2018"/>
              <a:ext cx="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30" name="Line 26"/>
            <p:cNvSpPr>
              <a:spLocks noChangeShapeType="1"/>
            </p:cNvSpPr>
            <p:nvPr/>
          </p:nvSpPr>
          <p:spPr bwMode="auto">
            <a:xfrm>
              <a:off x="573" y="1750"/>
              <a:ext cx="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31" name="Line 27"/>
            <p:cNvSpPr>
              <a:spLocks noChangeShapeType="1"/>
            </p:cNvSpPr>
            <p:nvPr/>
          </p:nvSpPr>
          <p:spPr bwMode="auto">
            <a:xfrm>
              <a:off x="573" y="1472"/>
              <a:ext cx="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32" name="Line 28"/>
            <p:cNvSpPr>
              <a:spLocks noChangeShapeType="1"/>
            </p:cNvSpPr>
            <p:nvPr/>
          </p:nvSpPr>
          <p:spPr bwMode="auto">
            <a:xfrm>
              <a:off x="573" y="1204"/>
              <a:ext cx="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33" name="Line 29"/>
            <p:cNvSpPr>
              <a:spLocks noChangeShapeType="1"/>
            </p:cNvSpPr>
            <p:nvPr/>
          </p:nvSpPr>
          <p:spPr bwMode="auto">
            <a:xfrm>
              <a:off x="573" y="936"/>
              <a:ext cx="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34" name="Line 30"/>
            <p:cNvSpPr>
              <a:spLocks noChangeShapeType="1"/>
            </p:cNvSpPr>
            <p:nvPr/>
          </p:nvSpPr>
          <p:spPr bwMode="auto">
            <a:xfrm>
              <a:off x="609" y="3635"/>
              <a:ext cx="284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35" name="Line 31"/>
            <p:cNvSpPr>
              <a:spLocks noChangeShapeType="1"/>
            </p:cNvSpPr>
            <p:nvPr/>
          </p:nvSpPr>
          <p:spPr bwMode="auto">
            <a:xfrm flipV="1">
              <a:off x="609" y="3635"/>
              <a:ext cx="0" cy="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36" name="Line 32"/>
            <p:cNvSpPr>
              <a:spLocks noChangeShapeType="1"/>
            </p:cNvSpPr>
            <p:nvPr/>
          </p:nvSpPr>
          <p:spPr bwMode="auto">
            <a:xfrm flipV="1">
              <a:off x="895" y="3635"/>
              <a:ext cx="0" cy="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37" name="Line 33"/>
            <p:cNvSpPr>
              <a:spLocks noChangeShapeType="1"/>
            </p:cNvSpPr>
            <p:nvPr/>
          </p:nvSpPr>
          <p:spPr bwMode="auto">
            <a:xfrm flipV="1">
              <a:off x="1182" y="3635"/>
              <a:ext cx="0" cy="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38" name="Line 34"/>
            <p:cNvSpPr>
              <a:spLocks noChangeShapeType="1"/>
            </p:cNvSpPr>
            <p:nvPr/>
          </p:nvSpPr>
          <p:spPr bwMode="auto">
            <a:xfrm flipV="1">
              <a:off x="1460" y="3635"/>
              <a:ext cx="0" cy="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39" name="Line 35"/>
            <p:cNvSpPr>
              <a:spLocks noChangeShapeType="1"/>
            </p:cNvSpPr>
            <p:nvPr/>
          </p:nvSpPr>
          <p:spPr bwMode="auto">
            <a:xfrm flipV="1">
              <a:off x="1747" y="3635"/>
              <a:ext cx="0" cy="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40" name="Line 36"/>
            <p:cNvSpPr>
              <a:spLocks noChangeShapeType="1"/>
            </p:cNvSpPr>
            <p:nvPr/>
          </p:nvSpPr>
          <p:spPr bwMode="auto">
            <a:xfrm flipV="1">
              <a:off x="2033" y="3635"/>
              <a:ext cx="0" cy="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41" name="Line 37"/>
            <p:cNvSpPr>
              <a:spLocks noChangeShapeType="1"/>
            </p:cNvSpPr>
            <p:nvPr/>
          </p:nvSpPr>
          <p:spPr bwMode="auto">
            <a:xfrm flipV="1">
              <a:off x="2320" y="3635"/>
              <a:ext cx="0" cy="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42" name="Line 38"/>
            <p:cNvSpPr>
              <a:spLocks noChangeShapeType="1"/>
            </p:cNvSpPr>
            <p:nvPr/>
          </p:nvSpPr>
          <p:spPr bwMode="auto">
            <a:xfrm flipV="1">
              <a:off x="2607" y="3635"/>
              <a:ext cx="0" cy="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43" name="Line 39"/>
            <p:cNvSpPr>
              <a:spLocks noChangeShapeType="1"/>
            </p:cNvSpPr>
            <p:nvPr/>
          </p:nvSpPr>
          <p:spPr bwMode="auto">
            <a:xfrm flipV="1">
              <a:off x="2884" y="3635"/>
              <a:ext cx="0" cy="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44" name="Line 40"/>
            <p:cNvSpPr>
              <a:spLocks noChangeShapeType="1"/>
            </p:cNvSpPr>
            <p:nvPr/>
          </p:nvSpPr>
          <p:spPr bwMode="auto">
            <a:xfrm flipV="1">
              <a:off x="3171" y="3635"/>
              <a:ext cx="0" cy="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45" name="Line 41"/>
            <p:cNvSpPr>
              <a:spLocks noChangeShapeType="1"/>
            </p:cNvSpPr>
            <p:nvPr/>
          </p:nvSpPr>
          <p:spPr bwMode="auto">
            <a:xfrm flipV="1">
              <a:off x="3458" y="3635"/>
              <a:ext cx="0" cy="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46" name="Freeform 42"/>
            <p:cNvSpPr>
              <a:spLocks/>
            </p:cNvSpPr>
            <p:nvPr/>
          </p:nvSpPr>
          <p:spPr bwMode="auto">
            <a:xfrm>
              <a:off x="609" y="936"/>
              <a:ext cx="2849" cy="2699"/>
            </a:xfrm>
            <a:custGeom>
              <a:avLst/>
              <a:gdLst>
                <a:gd name="T0" fmla="*/ 0 w 318"/>
                <a:gd name="T1" fmla="*/ 2131369 h 292"/>
                <a:gd name="T2" fmla="*/ 206364 w 318"/>
                <a:gd name="T3" fmla="*/ 1919747 h 292"/>
                <a:gd name="T4" fmla="*/ 412084 w 318"/>
                <a:gd name="T5" fmla="*/ 1708116 h 292"/>
                <a:gd name="T6" fmla="*/ 611944 w 318"/>
                <a:gd name="T7" fmla="*/ 1489404 h 292"/>
                <a:gd name="T8" fmla="*/ 818308 w 318"/>
                <a:gd name="T9" fmla="*/ 1277690 h 292"/>
                <a:gd name="T10" fmla="*/ 1024753 w 318"/>
                <a:gd name="T11" fmla="*/ 1066068 h 292"/>
                <a:gd name="T12" fmla="*/ 1230392 w 318"/>
                <a:gd name="T13" fmla="*/ 853679 h 292"/>
                <a:gd name="T14" fmla="*/ 1436756 w 318"/>
                <a:gd name="T15" fmla="*/ 642048 h 292"/>
                <a:gd name="T16" fmla="*/ 1636697 w 318"/>
                <a:gd name="T17" fmla="*/ 423253 h 292"/>
                <a:gd name="T18" fmla="*/ 1842344 w 318"/>
                <a:gd name="T19" fmla="*/ 211622 h 292"/>
                <a:gd name="T20" fmla="*/ 2048789 w 318"/>
                <a:gd name="T21" fmla="*/ 0 h 2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18" h="292">
                  <a:moveTo>
                    <a:pt x="0" y="292"/>
                  </a:moveTo>
                  <a:lnTo>
                    <a:pt x="32" y="263"/>
                  </a:lnTo>
                  <a:lnTo>
                    <a:pt x="64" y="234"/>
                  </a:lnTo>
                  <a:lnTo>
                    <a:pt x="95" y="204"/>
                  </a:lnTo>
                  <a:lnTo>
                    <a:pt x="127" y="175"/>
                  </a:lnTo>
                  <a:lnTo>
                    <a:pt x="159" y="146"/>
                  </a:lnTo>
                  <a:lnTo>
                    <a:pt x="191" y="117"/>
                  </a:lnTo>
                  <a:lnTo>
                    <a:pt x="223" y="88"/>
                  </a:lnTo>
                  <a:lnTo>
                    <a:pt x="254" y="58"/>
                  </a:lnTo>
                  <a:lnTo>
                    <a:pt x="286" y="29"/>
                  </a:lnTo>
                  <a:lnTo>
                    <a:pt x="318" y="0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47" name="Rectangle 43"/>
            <p:cNvSpPr>
              <a:spLocks noChangeArrowheads="1"/>
            </p:cNvSpPr>
            <p:nvPr/>
          </p:nvSpPr>
          <p:spPr bwMode="auto">
            <a:xfrm>
              <a:off x="514" y="3561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848" name="Rectangle 44"/>
            <p:cNvSpPr>
              <a:spLocks noChangeArrowheads="1"/>
            </p:cNvSpPr>
            <p:nvPr/>
          </p:nvSpPr>
          <p:spPr bwMode="auto">
            <a:xfrm>
              <a:off x="483" y="3293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849" name="Rectangle 45"/>
            <p:cNvSpPr>
              <a:spLocks noChangeArrowheads="1"/>
            </p:cNvSpPr>
            <p:nvPr/>
          </p:nvSpPr>
          <p:spPr bwMode="auto">
            <a:xfrm>
              <a:off x="483" y="3025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850" name="Rectangle 46"/>
            <p:cNvSpPr>
              <a:spLocks noChangeArrowheads="1"/>
            </p:cNvSpPr>
            <p:nvPr/>
          </p:nvSpPr>
          <p:spPr bwMode="auto">
            <a:xfrm>
              <a:off x="483" y="2748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851" name="Rectangle 47"/>
            <p:cNvSpPr>
              <a:spLocks noChangeArrowheads="1"/>
            </p:cNvSpPr>
            <p:nvPr/>
          </p:nvSpPr>
          <p:spPr bwMode="auto">
            <a:xfrm>
              <a:off x="483" y="2480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852" name="Rectangle 48"/>
            <p:cNvSpPr>
              <a:spLocks noChangeArrowheads="1"/>
            </p:cNvSpPr>
            <p:nvPr/>
          </p:nvSpPr>
          <p:spPr bwMode="auto">
            <a:xfrm>
              <a:off x="483" y="2212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853" name="Rectangle 49"/>
            <p:cNvSpPr>
              <a:spLocks noChangeArrowheads="1"/>
            </p:cNvSpPr>
            <p:nvPr/>
          </p:nvSpPr>
          <p:spPr bwMode="auto">
            <a:xfrm>
              <a:off x="483" y="1944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854" name="Rectangle 50"/>
            <p:cNvSpPr>
              <a:spLocks noChangeArrowheads="1"/>
            </p:cNvSpPr>
            <p:nvPr/>
          </p:nvSpPr>
          <p:spPr bwMode="auto">
            <a:xfrm>
              <a:off x="483" y="1676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855" name="Rectangle 51"/>
            <p:cNvSpPr>
              <a:spLocks noChangeArrowheads="1"/>
            </p:cNvSpPr>
            <p:nvPr/>
          </p:nvSpPr>
          <p:spPr bwMode="auto">
            <a:xfrm>
              <a:off x="483" y="1398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856" name="Rectangle 52"/>
            <p:cNvSpPr>
              <a:spLocks noChangeArrowheads="1"/>
            </p:cNvSpPr>
            <p:nvPr/>
          </p:nvSpPr>
          <p:spPr bwMode="auto">
            <a:xfrm>
              <a:off x="483" y="1130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857" name="Rectangle 53"/>
            <p:cNvSpPr>
              <a:spLocks noChangeArrowheads="1"/>
            </p:cNvSpPr>
            <p:nvPr/>
          </p:nvSpPr>
          <p:spPr bwMode="auto">
            <a:xfrm>
              <a:off x="447" y="862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858" name="Rectangle 54"/>
            <p:cNvSpPr>
              <a:spLocks noChangeArrowheads="1"/>
            </p:cNvSpPr>
            <p:nvPr/>
          </p:nvSpPr>
          <p:spPr bwMode="auto">
            <a:xfrm>
              <a:off x="640" y="3746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859" name="Rectangle 55"/>
            <p:cNvSpPr>
              <a:spLocks noChangeArrowheads="1"/>
            </p:cNvSpPr>
            <p:nvPr/>
          </p:nvSpPr>
          <p:spPr bwMode="auto">
            <a:xfrm>
              <a:off x="931" y="3746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860" name="Rectangle 56"/>
            <p:cNvSpPr>
              <a:spLocks noChangeArrowheads="1"/>
            </p:cNvSpPr>
            <p:nvPr/>
          </p:nvSpPr>
          <p:spPr bwMode="auto">
            <a:xfrm>
              <a:off x="1217" y="3746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861" name="Rectangle 57"/>
            <p:cNvSpPr>
              <a:spLocks noChangeArrowheads="1"/>
            </p:cNvSpPr>
            <p:nvPr/>
          </p:nvSpPr>
          <p:spPr bwMode="auto">
            <a:xfrm>
              <a:off x="1495" y="3746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862" name="Rectangle 58"/>
            <p:cNvSpPr>
              <a:spLocks noChangeArrowheads="1"/>
            </p:cNvSpPr>
            <p:nvPr/>
          </p:nvSpPr>
          <p:spPr bwMode="auto">
            <a:xfrm>
              <a:off x="1782" y="3746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863" name="Rectangle 59"/>
            <p:cNvSpPr>
              <a:spLocks noChangeArrowheads="1"/>
            </p:cNvSpPr>
            <p:nvPr/>
          </p:nvSpPr>
          <p:spPr bwMode="auto">
            <a:xfrm>
              <a:off x="2069" y="3746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864" name="Rectangle 60"/>
            <p:cNvSpPr>
              <a:spLocks noChangeArrowheads="1"/>
            </p:cNvSpPr>
            <p:nvPr/>
          </p:nvSpPr>
          <p:spPr bwMode="auto">
            <a:xfrm>
              <a:off x="2355" y="3746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865" name="Rectangle 61"/>
            <p:cNvSpPr>
              <a:spLocks noChangeArrowheads="1"/>
            </p:cNvSpPr>
            <p:nvPr/>
          </p:nvSpPr>
          <p:spPr bwMode="auto">
            <a:xfrm>
              <a:off x="2642" y="3746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866" name="Rectangle 62"/>
            <p:cNvSpPr>
              <a:spLocks noChangeArrowheads="1"/>
            </p:cNvSpPr>
            <p:nvPr/>
          </p:nvSpPr>
          <p:spPr bwMode="auto">
            <a:xfrm>
              <a:off x="2920" y="3746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867" name="Rectangle 63"/>
            <p:cNvSpPr>
              <a:spLocks noChangeArrowheads="1"/>
            </p:cNvSpPr>
            <p:nvPr/>
          </p:nvSpPr>
          <p:spPr bwMode="auto">
            <a:xfrm>
              <a:off x="3206" y="3746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868" name="Rectangle 64"/>
            <p:cNvSpPr>
              <a:spLocks noChangeArrowheads="1"/>
            </p:cNvSpPr>
            <p:nvPr/>
          </p:nvSpPr>
          <p:spPr bwMode="auto">
            <a:xfrm>
              <a:off x="3493" y="3746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33869" name="Rectangle 65"/>
            <p:cNvSpPr>
              <a:spLocks noChangeArrowheads="1"/>
            </p:cNvSpPr>
            <p:nvPr/>
          </p:nvSpPr>
          <p:spPr bwMode="auto">
            <a:xfrm rot="-5400000">
              <a:off x="101" y="1776"/>
              <a:ext cx="134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grpSp>
          <p:nvGrpSpPr>
            <p:cNvPr id="33870" name="Group 66"/>
            <p:cNvGrpSpPr>
              <a:grpSpLocks/>
            </p:cNvGrpSpPr>
            <p:nvPr/>
          </p:nvGrpSpPr>
          <p:grpSpPr bwMode="auto">
            <a:xfrm>
              <a:off x="604" y="939"/>
              <a:ext cx="2840" cy="2698"/>
              <a:chOff x="784" y="815"/>
              <a:chExt cx="2840" cy="2698"/>
            </a:xfrm>
          </p:grpSpPr>
          <p:sp>
            <p:nvSpPr>
              <p:cNvPr id="33876" name="Line 67"/>
              <p:cNvSpPr>
                <a:spLocks noChangeShapeType="1"/>
              </p:cNvSpPr>
              <p:nvPr/>
            </p:nvSpPr>
            <p:spPr bwMode="auto">
              <a:xfrm flipV="1">
                <a:off x="1074" y="3243"/>
                <a:ext cx="0" cy="27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eaLnBrk="1" hangingPunct="1"/>
                <a:endParaRPr lang="en-US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877" name="Freeform 68"/>
              <p:cNvSpPr>
                <a:spLocks/>
              </p:cNvSpPr>
              <p:nvPr/>
            </p:nvSpPr>
            <p:spPr bwMode="auto">
              <a:xfrm>
                <a:off x="784" y="3251"/>
                <a:ext cx="283" cy="1"/>
              </a:xfrm>
              <a:custGeom>
                <a:avLst/>
                <a:gdLst>
                  <a:gd name="T0" fmla="*/ 0 w 3034"/>
                  <a:gd name="T1" fmla="*/ 0 h 1"/>
                  <a:gd name="T2" fmla="*/ 0 w 3034"/>
                  <a:gd name="T3" fmla="*/ 0 h 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034" h="1">
                    <a:moveTo>
                      <a:pt x="0" y="0"/>
                    </a:moveTo>
                    <a:lnTo>
                      <a:pt x="3034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eaLnBrk="1" hangingPunct="1"/>
                <a:endParaRPr lang="en-US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878" name="Line 69"/>
              <p:cNvSpPr>
                <a:spLocks noChangeShapeType="1"/>
              </p:cNvSpPr>
              <p:nvPr/>
            </p:nvSpPr>
            <p:spPr bwMode="auto">
              <a:xfrm flipV="1">
                <a:off x="799" y="2994"/>
                <a:ext cx="555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eaLnBrk="1" hangingPunct="1"/>
                <a:endParaRPr lang="en-US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879" name="Line 70"/>
              <p:cNvSpPr>
                <a:spLocks noChangeShapeType="1"/>
              </p:cNvSpPr>
              <p:nvPr/>
            </p:nvSpPr>
            <p:spPr bwMode="auto">
              <a:xfrm>
                <a:off x="799" y="2178"/>
                <a:ext cx="2825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eaLnBrk="1" hangingPunct="1"/>
                <a:endParaRPr lang="en-US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880" name="Line 71"/>
              <p:cNvSpPr>
                <a:spLocks noChangeShapeType="1"/>
              </p:cNvSpPr>
              <p:nvPr/>
            </p:nvSpPr>
            <p:spPr bwMode="auto">
              <a:xfrm flipH="1" flipV="1">
                <a:off x="2198" y="2178"/>
                <a:ext cx="9" cy="132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eaLnBrk="1" hangingPunct="1"/>
                <a:endParaRPr lang="en-US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881" name="Line 72"/>
              <p:cNvSpPr>
                <a:spLocks noChangeShapeType="1"/>
              </p:cNvSpPr>
              <p:nvPr/>
            </p:nvSpPr>
            <p:spPr bwMode="auto">
              <a:xfrm flipV="1">
                <a:off x="799" y="2178"/>
                <a:ext cx="2825" cy="1335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eaLnBrk="1" hangingPunct="1"/>
                <a:endParaRPr lang="en-US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882" name="Line 73"/>
              <p:cNvSpPr>
                <a:spLocks noChangeShapeType="1"/>
              </p:cNvSpPr>
              <p:nvPr/>
            </p:nvSpPr>
            <p:spPr bwMode="auto">
              <a:xfrm flipV="1">
                <a:off x="799" y="815"/>
                <a:ext cx="1452" cy="269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eaLnBrk="1" hangingPunct="1"/>
                <a:endParaRPr lang="en-US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883" name="Line 74"/>
              <p:cNvSpPr>
                <a:spLocks noChangeShapeType="1"/>
              </p:cNvSpPr>
              <p:nvPr/>
            </p:nvSpPr>
            <p:spPr bwMode="auto">
              <a:xfrm flipV="1">
                <a:off x="826" y="1497"/>
                <a:ext cx="2798" cy="2016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eaLnBrk="1" hangingPunct="1"/>
                <a:endParaRPr lang="en-US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884" name="Line 75"/>
              <p:cNvSpPr>
                <a:spLocks noChangeShapeType="1"/>
              </p:cNvSpPr>
              <p:nvPr/>
            </p:nvSpPr>
            <p:spPr bwMode="auto">
              <a:xfrm flipV="1">
                <a:off x="799" y="815"/>
                <a:ext cx="2139" cy="2698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eaLnBrk="1" hangingPunct="1"/>
                <a:endParaRPr lang="en-US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885" name="Line 76"/>
              <p:cNvSpPr>
                <a:spLocks noChangeShapeType="1"/>
              </p:cNvSpPr>
              <p:nvPr/>
            </p:nvSpPr>
            <p:spPr bwMode="auto">
              <a:xfrm flipH="1" flipV="1">
                <a:off x="1345" y="2995"/>
                <a:ext cx="9" cy="51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eaLnBrk="1" hangingPunct="1"/>
                <a:endParaRPr lang="en-US" b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3871" name="Line 77"/>
            <p:cNvSpPr>
              <a:spLocks noChangeShapeType="1"/>
            </p:cNvSpPr>
            <p:nvPr/>
          </p:nvSpPr>
          <p:spPr bwMode="auto">
            <a:xfrm>
              <a:off x="1284" y="1309"/>
              <a:ext cx="368" cy="2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72" name="Text Box 78"/>
            <p:cNvSpPr txBox="1">
              <a:spLocks noChangeArrowheads="1"/>
            </p:cNvSpPr>
            <p:nvPr/>
          </p:nvSpPr>
          <p:spPr bwMode="auto">
            <a:xfrm>
              <a:off x="660" y="941"/>
              <a:ext cx="1106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i="1">
                  <a:solidFill>
                    <a:srgbClr val="000000"/>
                  </a:solidFill>
                </a:rPr>
                <a:t>CH4 response new sensor</a:t>
              </a:r>
            </a:p>
          </p:txBody>
        </p:sp>
        <p:sp>
          <p:nvSpPr>
            <p:cNvPr id="33873" name="Line 79"/>
            <p:cNvSpPr>
              <a:spLocks noChangeShapeType="1"/>
            </p:cNvSpPr>
            <p:nvPr/>
          </p:nvSpPr>
          <p:spPr bwMode="auto">
            <a:xfrm flipH="1" flipV="1">
              <a:off x="2361" y="2897"/>
              <a:ext cx="340" cy="2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eaLnBrk="1" hangingPunct="1"/>
              <a:endParaRPr lang="en-US" b="0">
                <a:solidFill>
                  <a:srgbClr val="000000"/>
                </a:solidFill>
              </a:endParaRPr>
            </a:p>
          </p:txBody>
        </p:sp>
        <p:sp>
          <p:nvSpPr>
            <p:cNvPr id="33874" name="Text Box 80"/>
            <p:cNvSpPr txBox="1">
              <a:spLocks noChangeArrowheads="1"/>
            </p:cNvSpPr>
            <p:nvPr/>
          </p:nvSpPr>
          <p:spPr bwMode="auto">
            <a:xfrm>
              <a:off x="1993" y="3181"/>
              <a:ext cx="153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i="1">
                  <a:solidFill>
                    <a:srgbClr val="000000"/>
                  </a:solidFill>
                </a:rPr>
                <a:t>Response to nonane</a:t>
              </a:r>
            </a:p>
          </p:txBody>
        </p:sp>
        <p:sp>
          <p:nvSpPr>
            <p:cNvPr id="33875" name="Text Box 81"/>
            <p:cNvSpPr txBox="1">
              <a:spLocks noChangeArrowheads="1"/>
            </p:cNvSpPr>
            <p:nvPr/>
          </p:nvSpPr>
          <p:spPr bwMode="auto">
            <a:xfrm>
              <a:off x="2503" y="1114"/>
              <a:ext cx="70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Propane response</a:t>
              </a:r>
            </a:p>
          </p:txBody>
        </p:sp>
      </p:grpSp>
      <p:sp>
        <p:nvSpPr>
          <p:cNvPr id="33797" name="Text Box 82"/>
          <p:cNvSpPr txBox="1">
            <a:spLocks noChangeArrowheads="1"/>
          </p:cNvSpPr>
          <p:nvPr/>
        </p:nvSpPr>
        <p:spPr bwMode="auto">
          <a:xfrm>
            <a:off x="4078288" y="5616575"/>
            <a:ext cx="3279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>
                <a:solidFill>
                  <a:srgbClr val="000000"/>
                </a:solidFill>
              </a:rPr>
              <a:t>True LEL Concentration</a:t>
            </a:r>
          </a:p>
        </p:txBody>
      </p:sp>
      <p:sp>
        <p:nvSpPr>
          <p:cNvPr id="33798" name="Text Box 83"/>
          <p:cNvSpPr txBox="1">
            <a:spLocks noChangeArrowheads="1"/>
          </p:cNvSpPr>
          <p:nvPr/>
        </p:nvSpPr>
        <p:spPr bwMode="auto">
          <a:xfrm>
            <a:off x="1062038" y="3165475"/>
            <a:ext cx="11604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>
                <a:solidFill>
                  <a:srgbClr val="000000"/>
                </a:solidFill>
              </a:rPr>
              <a:t>50% LEL</a:t>
            </a:r>
          </a:p>
        </p:txBody>
      </p:sp>
      <p:sp>
        <p:nvSpPr>
          <p:cNvPr id="33799" name="Text Box 84"/>
          <p:cNvSpPr txBox="1">
            <a:spLocks noChangeArrowheads="1"/>
          </p:cNvSpPr>
          <p:nvPr/>
        </p:nvSpPr>
        <p:spPr bwMode="auto">
          <a:xfrm>
            <a:off x="1020763" y="1746250"/>
            <a:ext cx="22050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sz="1800" i="1">
                <a:solidFill>
                  <a:srgbClr val="000000"/>
                </a:solidFill>
              </a:rPr>
              <a:t>Instrument</a:t>
            </a:r>
          </a:p>
          <a:p>
            <a:pPr algn="r"/>
            <a:r>
              <a:rPr lang="en-US" sz="1800" i="1">
                <a:solidFill>
                  <a:srgbClr val="000000"/>
                </a:solidFill>
              </a:rPr>
              <a:t>Reading</a:t>
            </a:r>
          </a:p>
        </p:txBody>
      </p:sp>
      <p:sp>
        <p:nvSpPr>
          <p:cNvPr id="33800" name="Line 85"/>
          <p:cNvSpPr>
            <a:spLocks noChangeShapeType="1"/>
          </p:cNvSpPr>
          <p:nvPr/>
        </p:nvSpPr>
        <p:spPr bwMode="auto">
          <a:xfrm>
            <a:off x="2322513" y="3338513"/>
            <a:ext cx="7842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3801" name="Text Box 86"/>
          <p:cNvSpPr txBox="1">
            <a:spLocks noChangeArrowheads="1"/>
          </p:cNvSpPr>
          <p:nvPr/>
        </p:nvSpPr>
        <p:spPr bwMode="auto">
          <a:xfrm>
            <a:off x="1069975" y="4416425"/>
            <a:ext cx="11604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>
                <a:solidFill>
                  <a:srgbClr val="000000"/>
                </a:solidFill>
              </a:rPr>
              <a:t>20% LEL</a:t>
            </a:r>
          </a:p>
        </p:txBody>
      </p:sp>
      <p:sp>
        <p:nvSpPr>
          <p:cNvPr id="33802" name="Line 87"/>
          <p:cNvSpPr>
            <a:spLocks noChangeShapeType="1"/>
          </p:cNvSpPr>
          <p:nvPr/>
        </p:nvSpPr>
        <p:spPr bwMode="auto">
          <a:xfrm>
            <a:off x="2316163" y="4618038"/>
            <a:ext cx="7842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3803" name="Text Box 88"/>
          <p:cNvSpPr txBox="1">
            <a:spLocks noChangeArrowheads="1"/>
          </p:cNvSpPr>
          <p:nvPr/>
        </p:nvSpPr>
        <p:spPr bwMode="auto">
          <a:xfrm>
            <a:off x="1063625" y="4838700"/>
            <a:ext cx="11604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>
                <a:solidFill>
                  <a:srgbClr val="000000"/>
                </a:solidFill>
              </a:rPr>
              <a:t>10% LEL</a:t>
            </a:r>
          </a:p>
        </p:txBody>
      </p:sp>
      <p:sp>
        <p:nvSpPr>
          <p:cNvPr id="33804" name="Line 89"/>
          <p:cNvSpPr>
            <a:spLocks noChangeShapeType="1"/>
          </p:cNvSpPr>
          <p:nvPr/>
        </p:nvSpPr>
        <p:spPr bwMode="auto">
          <a:xfrm>
            <a:off x="2324100" y="5026025"/>
            <a:ext cx="7842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3805" name="Text Box 90"/>
          <p:cNvSpPr txBox="1">
            <a:spLocks noChangeArrowheads="1"/>
          </p:cNvSpPr>
          <p:nvPr/>
        </p:nvSpPr>
        <p:spPr bwMode="auto">
          <a:xfrm>
            <a:off x="1143000" y="5189538"/>
            <a:ext cx="11604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>
                <a:solidFill>
                  <a:srgbClr val="000000"/>
                </a:solidFill>
              </a:rPr>
              <a:t>5% LEL</a:t>
            </a:r>
          </a:p>
        </p:txBody>
      </p:sp>
      <p:sp>
        <p:nvSpPr>
          <p:cNvPr id="33806" name="Line 91"/>
          <p:cNvSpPr>
            <a:spLocks noChangeShapeType="1"/>
          </p:cNvSpPr>
          <p:nvPr/>
        </p:nvSpPr>
        <p:spPr bwMode="auto">
          <a:xfrm>
            <a:off x="2317750" y="5319713"/>
            <a:ext cx="7842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92" name="Line 85"/>
          <p:cNvSpPr>
            <a:spLocks noChangeShapeType="1"/>
          </p:cNvSpPr>
          <p:nvPr/>
        </p:nvSpPr>
        <p:spPr bwMode="auto">
          <a:xfrm>
            <a:off x="4167188" y="1808163"/>
            <a:ext cx="765175" cy="49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>
              <a:defRPr/>
            </a:pPr>
            <a:endParaRPr lang="en-US" b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3" name="Line 85"/>
          <p:cNvSpPr>
            <a:spLocks noChangeShapeType="1"/>
          </p:cNvSpPr>
          <p:nvPr/>
        </p:nvSpPr>
        <p:spPr bwMode="auto">
          <a:xfrm flipH="1" flipV="1">
            <a:off x="6777038" y="3968750"/>
            <a:ext cx="450850" cy="765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>
              <a:defRPr/>
            </a:pPr>
            <a:endParaRPr lang="en-US" b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4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33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730262" y="8620"/>
            <a:ext cx="3707301" cy="812800"/>
          </a:xfrm>
        </p:spPr>
        <p:txBody>
          <a:bodyPr/>
          <a:lstStyle/>
          <a:p>
            <a:r>
              <a:rPr lang="en-US" sz="2000" dirty="0" smtClean="0"/>
              <a:t>Limitations of catalytic pellistor LEL sensors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5763" y="1042988"/>
            <a:ext cx="3871912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55000"/>
              </a:spcAft>
            </a:pPr>
            <a:r>
              <a:rPr lang="en-US" sz="1800" smtClean="0"/>
              <a:t>Flame arrestor limits molecules larger than nine carbons (nonane) from entering sensor</a:t>
            </a:r>
          </a:p>
          <a:p>
            <a:pPr>
              <a:spcBef>
                <a:spcPct val="0"/>
              </a:spcBef>
              <a:spcAft>
                <a:spcPct val="55000"/>
              </a:spcAft>
            </a:pPr>
            <a:r>
              <a:rPr lang="en-US" sz="1800" smtClean="0"/>
              <a:t>Even when molecules are able to diffuse into sensor:  the larger the molecule the lower the relative response</a:t>
            </a:r>
          </a:p>
          <a:p>
            <a:pPr>
              <a:spcBef>
                <a:spcPct val="0"/>
              </a:spcBef>
              <a:spcAft>
                <a:spcPct val="55000"/>
              </a:spcAft>
            </a:pPr>
            <a:r>
              <a:rPr lang="en-US" sz="1800" smtClean="0"/>
              <a:t>Easily poisoned</a:t>
            </a:r>
          </a:p>
          <a:p>
            <a:pPr>
              <a:spcBef>
                <a:spcPct val="0"/>
              </a:spcBef>
              <a:spcAft>
                <a:spcPct val="55000"/>
              </a:spcAft>
            </a:pPr>
            <a:r>
              <a:rPr lang="en-US" sz="1800" smtClean="0"/>
              <a:t>Exposure to high concentration combustible gas damaging to sensor</a:t>
            </a:r>
          </a:p>
          <a:p>
            <a:pPr>
              <a:spcBef>
                <a:spcPct val="0"/>
              </a:spcBef>
              <a:spcAft>
                <a:spcPct val="55000"/>
              </a:spcAft>
            </a:pPr>
            <a:endParaRPr lang="en-US" sz="1800" smtClean="0"/>
          </a:p>
          <a:p>
            <a:pPr>
              <a:spcBef>
                <a:spcPct val="0"/>
              </a:spcBef>
              <a:spcAft>
                <a:spcPct val="55000"/>
              </a:spcAft>
            </a:pPr>
            <a:endParaRPr lang="en-US" sz="1800" smtClean="0"/>
          </a:p>
        </p:txBody>
      </p:sp>
      <p:pic>
        <p:nvPicPr>
          <p:cNvPr id="157701" name="Picture 5" descr="G460 Board with sensors and housing outline v2 IMG_453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52618">
            <a:off x="3986213" y="1223963"/>
            <a:ext cx="4524375" cy="45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2" name="Picture 6" descr="combustible smart sensor outlin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13853">
            <a:off x="5056187" y="4427538"/>
            <a:ext cx="976313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881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1897063" y="189523"/>
            <a:ext cx="6756400" cy="574675"/>
          </a:xfrm>
        </p:spPr>
        <p:txBody>
          <a:bodyPr/>
          <a:lstStyle/>
          <a:p>
            <a:pPr eaLnBrk="1" hangingPunct="1"/>
            <a:r>
              <a:rPr lang="en-US" sz="2000" dirty="0" smtClean="0"/>
              <a:t>Combustible sensor limitations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914400" y="685800"/>
            <a:ext cx="7010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6350" y="738188"/>
            <a:ext cx="1366838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104775" y="738188"/>
            <a:ext cx="1169988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Contaminant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6350" y="738188"/>
            <a:ext cx="1366838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1373188" y="738188"/>
            <a:ext cx="1268412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1471613" y="738188"/>
            <a:ext cx="1071562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LEL (Vol %)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1373188" y="738188"/>
            <a:ext cx="12684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2641600" y="738188"/>
            <a:ext cx="1268413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2740025" y="738188"/>
            <a:ext cx="1071563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Flashpoint Temp (ºF)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2641600" y="738188"/>
            <a:ext cx="12684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3910013" y="738188"/>
            <a:ext cx="1344612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4008438" y="738188"/>
            <a:ext cx="1147762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OSHA PEL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3910013" y="738188"/>
            <a:ext cx="13446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5254625" y="738188"/>
            <a:ext cx="1295400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5353050" y="738188"/>
            <a:ext cx="1098550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NIOSH REL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9955" name="Rectangle 19"/>
          <p:cNvSpPr>
            <a:spLocks noChangeArrowheads="1"/>
          </p:cNvSpPr>
          <p:nvPr/>
        </p:nvSpPr>
        <p:spPr bwMode="auto">
          <a:xfrm>
            <a:off x="5254625" y="738188"/>
            <a:ext cx="12954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6550025" y="738188"/>
            <a:ext cx="1319213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6648450" y="738188"/>
            <a:ext cx="1122363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TLV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9958" name="Rectangle 22"/>
          <p:cNvSpPr>
            <a:spLocks noChangeArrowheads="1"/>
          </p:cNvSpPr>
          <p:nvPr/>
        </p:nvSpPr>
        <p:spPr bwMode="auto">
          <a:xfrm>
            <a:off x="6550025" y="738188"/>
            <a:ext cx="13192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59" name="Rectangle 23"/>
          <p:cNvSpPr>
            <a:spLocks noChangeArrowheads="1"/>
          </p:cNvSpPr>
          <p:nvPr/>
        </p:nvSpPr>
        <p:spPr bwMode="auto">
          <a:xfrm>
            <a:off x="7869238" y="738188"/>
            <a:ext cx="1268412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60" name="Rectangle 24"/>
          <p:cNvSpPr>
            <a:spLocks noChangeArrowheads="1"/>
          </p:cNvSpPr>
          <p:nvPr/>
        </p:nvSpPr>
        <p:spPr bwMode="auto">
          <a:xfrm>
            <a:off x="7967663" y="738188"/>
            <a:ext cx="1071562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5% LEL in PPM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9961" name="Rectangle 25"/>
          <p:cNvSpPr>
            <a:spLocks noChangeArrowheads="1"/>
          </p:cNvSpPr>
          <p:nvPr/>
        </p:nvSpPr>
        <p:spPr bwMode="auto">
          <a:xfrm>
            <a:off x="7869238" y="738188"/>
            <a:ext cx="12684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62" name="Rectangle 26"/>
          <p:cNvSpPr>
            <a:spLocks noChangeArrowheads="1"/>
          </p:cNvSpPr>
          <p:nvPr/>
        </p:nvSpPr>
        <p:spPr bwMode="auto">
          <a:xfrm>
            <a:off x="6350" y="1220788"/>
            <a:ext cx="1366838" cy="6619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104775" y="1157288"/>
            <a:ext cx="1169988" cy="6619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Acetone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6350" y="1220788"/>
            <a:ext cx="1366838" cy="6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1373188" y="1220788"/>
            <a:ext cx="1268412" cy="6619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1471613" y="1157288"/>
            <a:ext cx="1071562" cy="6619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2.5%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1373188" y="1220788"/>
            <a:ext cx="1268412" cy="6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68" name="Rectangle 32"/>
          <p:cNvSpPr>
            <a:spLocks noChangeArrowheads="1"/>
          </p:cNvSpPr>
          <p:nvPr/>
        </p:nvSpPr>
        <p:spPr bwMode="auto">
          <a:xfrm>
            <a:off x="2641600" y="1220788"/>
            <a:ext cx="1268413" cy="6619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2740025" y="1157288"/>
            <a:ext cx="1071563" cy="6619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-4ºF</a:t>
            </a:r>
          </a:p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(-20 ºC)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9970" name="Rectangle 34"/>
          <p:cNvSpPr>
            <a:spLocks noChangeArrowheads="1"/>
          </p:cNvSpPr>
          <p:nvPr/>
        </p:nvSpPr>
        <p:spPr bwMode="auto">
          <a:xfrm>
            <a:off x="2641600" y="1220788"/>
            <a:ext cx="1268413" cy="6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3910013" y="1157288"/>
            <a:ext cx="1344612" cy="725487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72" name="Rectangle 36"/>
          <p:cNvSpPr>
            <a:spLocks noChangeArrowheads="1"/>
          </p:cNvSpPr>
          <p:nvPr/>
        </p:nvSpPr>
        <p:spPr bwMode="auto">
          <a:xfrm>
            <a:off x="4008438" y="1143000"/>
            <a:ext cx="1147762" cy="661988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1,000 PPM TWA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9973" name="Rectangle 37"/>
          <p:cNvSpPr>
            <a:spLocks noChangeArrowheads="1"/>
          </p:cNvSpPr>
          <p:nvPr/>
        </p:nvSpPr>
        <p:spPr bwMode="auto">
          <a:xfrm>
            <a:off x="5254625" y="1146175"/>
            <a:ext cx="1295400" cy="736600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74" name="Rectangle 38"/>
          <p:cNvSpPr>
            <a:spLocks noChangeArrowheads="1"/>
          </p:cNvSpPr>
          <p:nvPr/>
        </p:nvSpPr>
        <p:spPr bwMode="auto">
          <a:xfrm>
            <a:off x="5353050" y="1157288"/>
            <a:ext cx="1098550" cy="661987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100" i="1">
                <a:solidFill>
                  <a:srgbClr val="000000"/>
                </a:solidFill>
                <a:cs typeface="Arial" charset="0"/>
              </a:rPr>
              <a:t>250 PPM TWA</a:t>
            </a:r>
            <a:endParaRPr lang="en-US" sz="11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100" i="1">
              <a:solidFill>
                <a:srgbClr val="000000"/>
              </a:solidFill>
            </a:endParaRPr>
          </a:p>
        </p:txBody>
      </p:sp>
      <p:sp>
        <p:nvSpPr>
          <p:cNvPr id="39975" name="Rectangle 39"/>
          <p:cNvSpPr>
            <a:spLocks noChangeArrowheads="1"/>
          </p:cNvSpPr>
          <p:nvPr/>
        </p:nvSpPr>
        <p:spPr bwMode="auto">
          <a:xfrm>
            <a:off x="5254625" y="1220788"/>
            <a:ext cx="1295400" cy="6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76" name="Rectangle 40"/>
          <p:cNvSpPr>
            <a:spLocks noChangeArrowheads="1"/>
          </p:cNvSpPr>
          <p:nvPr/>
        </p:nvSpPr>
        <p:spPr bwMode="auto">
          <a:xfrm>
            <a:off x="6550025" y="1146175"/>
            <a:ext cx="1319213" cy="736600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77" name="Rectangle 41"/>
          <p:cNvSpPr>
            <a:spLocks noChangeArrowheads="1"/>
          </p:cNvSpPr>
          <p:nvPr/>
        </p:nvSpPr>
        <p:spPr bwMode="auto">
          <a:xfrm>
            <a:off x="6648450" y="1114425"/>
            <a:ext cx="1122363" cy="661988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500 PPM TWA; 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750 PPM STEL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9978" name="Rectangle 42"/>
          <p:cNvSpPr>
            <a:spLocks noChangeArrowheads="1"/>
          </p:cNvSpPr>
          <p:nvPr/>
        </p:nvSpPr>
        <p:spPr bwMode="auto">
          <a:xfrm>
            <a:off x="6550025" y="1220788"/>
            <a:ext cx="1319213" cy="6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79" name="Rectangle 43"/>
          <p:cNvSpPr>
            <a:spLocks noChangeArrowheads="1"/>
          </p:cNvSpPr>
          <p:nvPr/>
        </p:nvSpPr>
        <p:spPr bwMode="auto">
          <a:xfrm>
            <a:off x="7869238" y="1220788"/>
            <a:ext cx="1268412" cy="6619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80" name="Rectangle 44"/>
          <p:cNvSpPr>
            <a:spLocks noChangeArrowheads="1"/>
          </p:cNvSpPr>
          <p:nvPr/>
        </p:nvSpPr>
        <p:spPr bwMode="auto">
          <a:xfrm>
            <a:off x="7967663" y="1157288"/>
            <a:ext cx="1071562" cy="6619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1250 PPM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9981" name="Rectangle 45"/>
          <p:cNvSpPr>
            <a:spLocks noChangeArrowheads="1"/>
          </p:cNvSpPr>
          <p:nvPr/>
        </p:nvSpPr>
        <p:spPr bwMode="auto">
          <a:xfrm>
            <a:off x="7869238" y="1220788"/>
            <a:ext cx="1268412" cy="6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82" name="Rectangle 46"/>
          <p:cNvSpPr>
            <a:spLocks noChangeArrowheads="1"/>
          </p:cNvSpPr>
          <p:nvPr/>
        </p:nvSpPr>
        <p:spPr bwMode="auto">
          <a:xfrm>
            <a:off x="6350" y="1882775"/>
            <a:ext cx="1366838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83" name="Rectangle 47"/>
          <p:cNvSpPr>
            <a:spLocks noChangeArrowheads="1"/>
          </p:cNvSpPr>
          <p:nvPr/>
        </p:nvSpPr>
        <p:spPr bwMode="auto">
          <a:xfrm>
            <a:off x="104775" y="1882775"/>
            <a:ext cx="1169988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Diesel (No.2) vapor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9984" name="Rectangle 48"/>
          <p:cNvSpPr>
            <a:spLocks noChangeArrowheads="1"/>
          </p:cNvSpPr>
          <p:nvPr/>
        </p:nvSpPr>
        <p:spPr bwMode="auto">
          <a:xfrm>
            <a:off x="6350" y="1882775"/>
            <a:ext cx="1366838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85" name="Rectangle 49"/>
          <p:cNvSpPr>
            <a:spLocks noChangeArrowheads="1"/>
          </p:cNvSpPr>
          <p:nvPr/>
        </p:nvSpPr>
        <p:spPr bwMode="auto">
          <a:xfrm>
            <a:off x="1373188" y="1882775"/>
            <a:ext cx="1268412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86" name="Rectangle 50"/>
          <p:cNvSpPr>
            <a:spLocks noChangeArrowheads="1"/>
          </p:cNvSpPr>
          <p:nvPr/>
        </p:nvSpPr>
        <p:spPr bwMode="auto">
          <a:xfrm>
            <a:off x="1471613" y="1882775"/>
            <a:ext cx="1071562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0.6%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9987" name="Rectangle 51"/>
          <p:cNvSpPr>
            <a:spLocks noChangeArrowheads="1"/>
          </p:cNvSpPr>
          <p:nvPr/>
        </p:nvSpPr>
        <p:spPr bwMode="auto">
          <a:xfrm>
            <a:off x="1373188" y="1882775"/>
            <a:ext cx="12684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88" name="Rectangle 52"/>
          <p:cNvSpPr>
            <a:spLocks noChangeArrowheads="1"/>
          </p:cNvSpPr>
          <p:nvPr/>
        </p:nvSpPr>
        <p:spPr bwMode="auto">
          <a:xfrm>
            <a:off x="2641600" y="1882775"/>
            <a:ext cx="1268413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89" name="Rectangle 53"/>
          <p:cNvSpPr>
            <a:spLocks noChangeArrowheads="1"/>
          </p:cNvSpPr>
          <p:nvPr/>
        </p:nvSpPr>
        <p:spPr bwMode="auto">
          <a:xfrm>
            <a:off x="2740025" y="1882775"/>
            <a:ext cx="1071563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125ºF</a:t>
            </a:r>
          </a:p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(51.7ºC)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9990" name="Rectangle 54"/>
          <p:cNvSpPr>
            <a:spLocks noChangeArrowheads="1"/>
          </p:cNvSpPr>
          <p:nvPr/>
        </p:nvSpPr>
        <p:spPr bwMode="auto">
          <a:xfrm>
            <a:off x="2641600" y="1882775"/>
            <a:ext cx="12684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91" name="Rectangle 55"/>
          <p:cNvSpPr>
            <a:spLocks noChangeArrowheads="1"/>
          </p:cNvSpPr>
          <p:nvPr/>
        </p:nvSpPr>
        <p:spPr bwMode="auto">
          <a:xfrm>
            <a:off x="3910013" y="1882775"/>
            <a:ext cx="1344612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92" name="Rectangle 56"/>
          <p:cNvSpPr>
            <a:spLocks noChangeArrowheads="1"/>
          </p:cNvSpPr>
          <p:nvPr/>
        </p:nvSpPr>
        <p:spPr bwMode="auto">
          <a:xfrm>
            <a:off x="4008438" y="1882775"/>
            <a:ext cx="1147762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None Listed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9993" name="Rectangle 57"/>
          <p:cNvSpPr>
            <a:spLocks noChangeArrowheads="1"/>
          </p:cNvSpPr>
          <p:nvPr/>
        </p:nvSpPr>
        <p:spPr bwMode="auto">
          <a:xfrm>
            <a:off x="3910013" y="1882775"/>
            <a:ext cx="13446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94" name="Rectangle 58"/>
          <p:cNvSpPr>
            <a:spLocks noChangeArrowheads="1"/>
          </p:cNvSpPr>
          <p:nvPr/>
        </p:nvSpPr>
        <p:spPr bwMode="auto">
          <a:xfrm>
            <a:off x="5254625" y="1882775"/>
            <a:ext cx="1295400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95" name="Rectangle 59"/>
          <p:cNvSpPr>
            <a:spLocks noChangeArrowheads="1"/>
          </p:cNvSpPr>
          <p:nvPr/>
        </p:nvSpPr>
        <p:spPr bwMode="auto">
          <a:xfrm>
            <a:off x="5353050" y="1882775"/>
            <a:ext cx="1098550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None Listed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9996" name="Rectangle 60"/>
          <p:cNvSpPr>
            <a:spLocks noChangeArrowheads="1"/>
          </p:cNvSpPr>
          <p:nvPr/>
        </p:nvSpPr>
        <p:spPr bwMode="auto">
          <a:xfrm>
            <a:off x="5254625" y="1882775"/>
            <a:ext cx="12954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97" name="Rectangle 61"/>
          <p:cNvSpPr>
            <a:spLocks noChangeArrowheads="1"/>
          </p:cNvSpPr>
          <p:nvPr/>
        </p:nvSpPr>
        <p:spPr bwMode="auto">
          <a:xfrm>
            <a:off x="6550025" y="1882775"/>
            <a:ext cx="1319213" cy="482600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9998" name="Rectangle 62"/>
          <p:cNvSpPr>
            <a:spLocks noChangeArrowheads="1"/>
          </p:cNvSpPr>
          <p:nvPr/>
        </p:nvSpPr>
        <p:spPr bwMode="auto">
          <a:xfrm>
            <a:off x="6642100" y="1882775"/>
            <a:ext cx="1122363" cy="482600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15 PPM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9999" name="Rectangle 63"/>
          <p:cNvSpPr>
            <a:spLocks noChangeArrowheads="1"/>
          </p:cNvSpPr>
          <p:nvPr/>
        </p:nvSpPr>
        <p:spPr bwMode="auto">
          <a:xfrm>
            <a:off x="6550025" y="1882775"/>
            <a:ext cx="13192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00" name="Rectangle 64"/>
          <p:cNvSpPr>
            <a:spLocks noChangeArrowheads="1"/>
          </p:cNvSpPr>
          <p:nvPr/>
        </p:nvSpPr>
        <p:spPr bwMode="auto">
          <a:xfrm>
            <a:off x="7869238" y="1882775"/>
            <a:ext cx="1268412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01" name="Rectangle 65"/>
          <p:cNvSpPr>
            <a:spLocks noChangeArrowheads="1"/>
          </p:cNvSpPr>
          <p:nvPr/>
        </p:nvSpPr>
        <p:spPr bwMode="auto">
          <a:xfrm>
            <a:off x="7967663" y="1882775"/>
            <a:ext cx="1071562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300 PPM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02" name="Rectangle 66"/>
          <p:cNvSpPr>
            <a:spLocks noChangeArrowheads="1"/>
          </p:cNvSpPr>
          <p:nvPr/>
        </p:nvSpPr>
        <p:spPr bwMode="auto">
          <a:xfrm>
            <a:off x="7869238" y="1882775"/>
            <a:ext cx="12684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03" name="Rectangle 67"/>
          <p:cNvSpPr>
            <a:spLocks noChangeArrowheads="1"/>
          </p:cNvSpPr>
          <p:nvPr/>
        </p:nvSpPr>
        <p:spPr bwMode="auto">
          <a:xfrm>
            <a:off x="6350" y="2365375"/>
            <a:ext cx="1366838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04" name="Rectangle 68"/>
          <p:cNvSpPr>
            <a:spLocks noChangeArrowheads="1"/>
          </p:cNvSpPr>
          <p:nvPr/>
        </p:nvSpPr>
        <p:spPr bwMode="auto">
          <a:xfrm>
            <a:off x="104775" y="2365375"/>
            <a:ext cx="1169988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Ethanol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05" name="Rectangle 69"/>
          <p:cNvSpPr>
            <a:spLocks noChangeArrowheads="1"/>
          </p:cNvSpPr>
          <p:nvPr/>
        </p:nvSpPr>
        <p:spPr bwMode="auto">
          <a:xfrm>
            <a:off x="6350" y="2365375"/>
            <a:ext cx="1366838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06" name="Rectangle 70"/>
          <p:cNvSpPr>
            <a:spLocks noChangeArrowheads="1"/>
          </p:cNvSpPr>
          <p:nvPr/>
        </p:nvSpPr>
        <p:spPr bwMode="auto">
          <a:xfrm>
            <a:off x="1373188" y="2365375"/>
            <a:ext cx="1268412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07" name="Rectangle 71"/>
          <p:cNvSpPr>
            <a:spLocks noChangeArrowheads="1"/>
          </p:cNvSpPr>
          <p:nvPr/>
        </p:nvSpPr>
        <p:spPr bwMode="auto">
          <a:xfrm>
            <a:off x="1471613" y="2365375"/>
            <a:ext cx="1071562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3.3%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08" name="Rectangle 72"/>
          <p:cNvSpPr>
            <a:spLocks noChangeArrowheads="1"/>
          </p:cNvSpPr>
          <p:nvPr/>
        </p:nvSpPr>
        <p:spPr bwMode="auto">
          <a:xfrm>
            <a:off x="1373188" y="2365375"/>
            <a:ext cx="12684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09" name="Rectangle 73"/>
          <p:cNvSpPr>
            <a:spLocks noChangeArrowheads="1"/>
          </p:cNvSpPr>
          <p:nvPr/>
        </p:nvSpPr>
        <p:spPr bwMode="auto">
          <a:xfrm>
            <a:off x="2641600" y="2365375"/>
            <a:ext cx="1268413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10" name="Rectangle 74"/>
          <p:cNvSpPr>
            <a:spLocks noChangeArrowheads="1"/>
          </p:cNvSpPr>
          <p:nvPr/>
        </p:nvSpPr>
        <p:spPr bwMode="auto">
          <a:xfrm>
            <a:off x="2740025" y="2365375"/>
            <a:ext cx="1071563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55ºF</a:t>
            </a:r>
          </a:p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(12.8 ºC)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11" name="Rectangle 75"/>
          <p:cNvSpPr>
            <a:spLocks noChangeArrowheads="1"/>
          </p:cNvSpPr>
          <p:nvPr/>
        </p:nvSpPr>
        <p:spPr bwMode="auto">
          <a:xfrm>
            <a:off x="2641600" y="2365375"/>
            <a:ext cx="12684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12" name="Rectangle 76"/>
          <p:cNvSpPr>
            <a:spLocks noChangeArrowheads="1"/>
          </p:cNvSpPr>
          <p:nvPr/>
        </p:nvSpPr>
        <p:spPr bwMode="auto">
          <a:xfrm>
            <a:off x="3910013" y="2365375"/>
            <a:ext cx="1344612" cy="482600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13" name="Rectangle 77"/>
          <p:cNvSpPr>
            <a:spLocks noChangeArrowheads="1"/>
          </p:cNvSpPr>
          <p:nvPr/>
        </p:nvSpPr>
        <p:spPr bwMode="auto">
          <a:xfrm>
            <a:off x="4008438" y="2365375"/>
            <a:ext cx="1147762" cy="482600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1,000 PPM TWA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14" name="Rectangle 78"/>
          <p:cNvSpPr>
            <a:spLocks noChangeArrowheads="1"/>
          </p:cNvSpPr>
          <p:nvPr/>
        </p:nvSpPr>
        <p:spPr bwMode="auto">
          <a:xfrm>
            <a:off x="3910013" y="2365375"/>
            <a:ext cx="13446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15" name="Rectangle 79"/>
          <p:cNvSpPr>
            <a:spLocks noChangeArrowheads="1"/>
          </p:cNvSpPr>
          <p:nvPr/>
        </p:nvSpPr>
        <p:spPr bwMode="auto">
          <a:xfrm>
            <a:off x="5254625" y="2365375"/>
            <a:ext cx="1295400" cy="482600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16" name="Rectangle 80"/>
          <p:cNvSpPr>
            <a:spLocks noChangeArrowheads="1"/>
          </p:cNvSpPr>
          <p:nvPr/>
        </p:nvSpPr>
        <p:spPr bwMode="auto">
          <a:xfrm>
            <a:off x="5353050" y="2365375"/>
            <a:ext cx="1098550" cy="482600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100" i="1">
                <a:solidFill>
                  <a:srgbClr val="000000"/>
                </a:solidFill>
                <a:cs typeface="Arial" charset="0"/>
              </a:rPr>
              <a:t>1000 PPM TWA</a:t>
            </a:r>
            <a:endParaRPr lang="en-US" sz="11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100" i="1">
              <a:solidFill>
                <a:srgbClr val="000000"/>
              </a:solidFill>
            </a:endParaRPr>
          </a:p>
        </p:txBody>
      </p:sp>
      <p:sp>
        <p:nvSpPr>
          <p:cNvPr id="40017" name="Rectangle 81"/>
          <p:cNvSpPr>
            <a:spLocks noChangeArrowheads="1"/>
          </p:cNvSpPr>
          <p:nvPr/>
        </p:nvSpPr>
        <p:spPr bwMode="auto">
          <a:xfrm>
            <a:off x="5254625" y="2365375"/>
            <a:ext cx="12954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18" name="Rectangle 82"/>
          <p:cNvSpPr>
            <a:spLocks noChangeArrowheads="1"/>
          </p:cNvSpPr>
          <p:nvPr/>
        </p:nvSpPr>
        <p:spPr bwMode="auto">
          <a:xfrm>
            <a:off x="6550025" y="2365375"/>
            <a:ext cx="1319213" cy="482600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19" name="Rectangle 83"/>
          <p:cNvSpPr>
            <a:spLocks noChangeArrowheads="1"/>
          </p:cNvSpPr>
          <p:nvPr/>
        </p:nvSpPr>
        <p:spPr bwMode="auto">
          <a:xfrm>
            <a:off x="6648450" y="2365375"/>
            <a:ext cx="1122363" cy="482600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1000 PPM TWA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20" name="Rectangle 84"/>
          <p:cNvSpPr>
            <a:spLocks noChangeArrowheads="1"/>
          </p:cNvSpPr>
          <p:nvPr/>
        </p:nvSpPr>
        <p:spPr bwMode="auto">
          <a:xfrm>
            <a:off x="6550025" y="2365375"/>
            <a:ext cx="13192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21" name="Rectangle 85"/>
          <p:cNvSpPr>
            <a:spLocks noChangeArrowheads="1"/>
          </p:cNvSpPr>
          <p:nvPr/>
        </p:nvSpPr>
        <p:spPr bwMode="auto">
          <a:xfrm>
            <a:off x="7869238" y="2365375"/>
            <a:ext cx="1268412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22" name="Rectangle 86"/>
          <p:cNvSpPr>
            <a:spLocks noChangeArrowheads="1"/>
          </p:cNvSpPr>
          <p:nvPr/>
        </p:nvSpPr>
        <p:spPr bwMode="auto">
          <a:xfrm>
            <a:off x="7967663" y="2365375"/>
            <a:ext cx="1071562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1,650 PPM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23" name="Rectangle 87"/>
          <p:cNvSpPr>
            <a:spLocks noChangeArrowheads="1"/>
          </p:cNvSpPr>
          <p:nvPr/>
        </p:nvSpPr>
        <p:spPr bwMode="auto">
          <a:xfrm>
            <a:off x="7869238" y="2365375"/>
            <a:ext cx="12684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24" name="Rectangle 88"/>
          <p:cNvSpPr>
            <a:spLocks noChangeArrowheads="1"/>
          </p:cNvSpPr>
          <p:nvPr/>
        </p:nvSpPr>
        <p:spPr bwMode="auto">
          <a:xfrm>
            <a:off x="6350" y="2847975"/>
            <a:ext cx="1366838" cy="571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25" name="Rectangle 89"/>
          <p:cNvSpPr>
            <a:spLocks noChangeArrowheads="1"/>
          </p:cNvSpPr>
          <p:nvPr/>
        </p:nvSpPr>
        <p:spPr bwMode="auto">
          <a:xfrm>
            <a:off x="104775" y="2847975"/>
            <a:ext cx="1169988" cy="571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Gasoline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26" name="Rectangle 90"/>
          <p:cNvSpPr>
            <a:spLocks noChangeArrowheads="1"/>
          </p:cNvSpPr>
          <p:nvPr/>
        </p:nvSpPr>
        <p:spPr bwMode="auto">
          <a:xfrm>
            <a:off x="6350" y="2847975"/>
            <a:ext cx="1366838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27" name="Rectangle 91"/>
          <p:cNvSpPr>
            <a:spLocks noChangeArrowheads="1"/>
          </p:cNvSpPr>
          <p:nvPr/>
        </p:nvSpPr>
        <p:spPr bwMode="auto">
          <a:xfrm>
            <a:off x="1373188" y="2847975"/>
            <a:ext cx="1268412" cy="571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28" name="Rectangle 92"/>
          <p:cNvSpPr>
            <a:spLocks noChangeArrowheads="1"/>
          </p:cNvSpPr>
          <p:nvPr/>
        </p:nvSpPr>
        <p:spPr bwMode="auto">
          <a:xfrm>
            <a:off x="1471613" y="2847975"/>
            <a:ext cx="1071562" cy="571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1.3%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29" name="Rectangle 93"/>
          <p:cNvSpPr>
            <a:spLocks noChangeArrowheads="1"/>
          </p:cNvSpPr>
          <p:nvPr/>
        </p:nvSpPr>
        <p:spPr bwMode="auto">
          <a:xfrm>
            <a:off x="1373188" y="2847975"/>
            <a:ext cx="1268412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30" name="Rectangle 94"/>
          <p:cNvSpPr>
            <a:spLocks noChangeArrowheads="1"/>
          </p:cNvSpPr>
          <p:nvPr/>
        </p:nvSpPr>
        <p:spPr bwMode="auto">
          <a:xfrm>
            <a:off x="2641600" y="2847975"/>
            <a:ext cx="1268413" cy="571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31" name="Rectangle 95"/>
          <p:cNvSpPr>
            <a:spLocks noChangeArrowheads="1"/>
          </p:cNvSpPr>
          <p:nvPr/>
        </p:nvSpPr>
        <p:spPr bwMode="auto">
          <a:xfrm>
            <a:off x="2740025" y="2847975"/>
            <a:ext cx="1071563" cy="571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-50ºF</a:t>
            </a:r>
          </a:p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(-45.6ºC)</a:t>
            </a:r>
          </a:p>
        </p:txBody>
      </p:sp>
      <p:sp>
        <p:nvSpPr>
          <p:cNvPr id="40032" name="Rectangle 96"/>
          <p:cNvSpPr>
            <a:spLocks noChangeArrowheads="1"/>
          </p:cNvSpPr>
          <p:nvPr/>
        </p:nvSpPr>
        <p:spPr bwMode="auto">
          <a:xfrm>
            <a:off x="2641600" y="2847975"/>
            <a:ext cx="1268413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33" name="Rectangle 97"/>
          <p:cNvSpPr>
            <a:spLocks noChangeArrowheads="1"/>
          </p:cNvSpPr>
          <p:nvPr/>
        </p:nvSpPr>
        <p:spPr bwMode="auto">
          <a:xfrm>
            <a:off x="3910013" y="2847975"/>
            <a:ext cx="1344612" cy="571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34" name="Rectangle 98"/>
          <p:cNvSpPr>
            <a:spLocks noChangeArrowheads="1"/>
          </p:cNvSpPr>
          <p:nvPr/>
        </p:nvSpPr>
        <p:spPr bwMode="auto">
          <a:xfrm>
            <a:off x="4008438" y="2847975"/>
            <a:ext cx="1147762" cy="571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None Listed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35" name="Rectangle 99"/>
          <p:cNvSpPr>
            <a:spLocks noChangeArrowheads="1"/>
          </p:cNvSpPr>
          <p:nvPr/>
        </p:nvSpPr>
        <p:spPr bwMode="auto">
          <a:xfrm>
            <a:off x="3910013" y="2847975"/>
            <a:ext cx="1344612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36" name="Rectangle 100"/>
          <p:cNvSpPr>
            <a:spLocks noChangeArrowheads="1"/>
          </p:cNvSpPr>
          <p:nvPr/>
        </p:nvSpPr>
        <p:spPr bwMode="auto">
          <a:xfrm>
            <a:off x="5254625" y="2847975"/>
            <a:ext cx="1295400" cy="571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37" name="Rectangle 101"/>
          <p:cNvSpPr>
            <a:spLocks noChangeArrowheads="1"/>
          </p:cNvSpPr>
          <p:nvPr/>
        </p:nvSpPr>
        <p:spPr bwMode="auto">
          <a:xfrm>
            <a:off x="5353050" y="2847975"/>
            <a:ext cx="1098550" cy="571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None Listed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38" name="Rectangle 102"/>
          <p:cNvSpPr>
            <a:spLocks noChangeArrowheads="1"/>
          </p:cNvSpPr>
          <p:nvPr/>
        </p:nvSpPr>
        <p:spPr bwMode="auto">
          <a:xfrm>
            <a:off x="5254625" y="2847975"/>
            <a:ext cx="12954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39" name="Rectangle 103"/>
          <p:cNvSpPr>
            <a:spLocks noChangeArrowheads="1"/>
          </p:cNvSpPr>
          <p:nvPr/>
        </p:nvSpPr>
        <p:spPr bwMode="auto">
          <a:xfrm>
            <a:off x="6550025" y="2847975"/>
            <a:ext cx="1319213" cy="571500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40" name="Rectangle 104"/>
          <p:cNvSpPr>
            <a:spLocks noChangeArrowheads="1"/>
          </p:cNvSpPr>
          <p:nvPr/>
        </p:nvSpPr>
        <p:spPr bwMode="auto">
          <a:xfrm>
            <a:off x="6642100" y="2805113"/>
            <a:ext cx="1122363" cy="571500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300 PPM TWA; 500 PPM STEL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41" name="Rectangle 105"/>
          <p:cNvSpPr>
            <a:spLocks noChangeArrowheads="1"/>
          </p:cNvSpPr>
          <p:nvPr/>
        </p:nvSpPr>
        <p:spPr bwMode="auto">
          <a:xfrm>
            <a:off x="6550025" y="2847975"/>
            <a:ext cx="1319213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42" name="Rectangle 106"/>
          <p:cNvSpPr>
            <a:spLocks noChangeArrowheads="1"/>
          </p:cNvSpPr>
          <p:nvPr/>
        </p:nvSpPr>
        <p:spPr bwMode="auto">
          <a:xfrm>
            <a:off x="7869238" y="2847975"/>
            <a:ext cx="1268412" cy="571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43" name="Rectangle 107"/>
          <p:cNvSpPr>
            <a:spLocks noChangeArrowheads="1"/>
          </p:cNvSpPr>
          <p:nvPr/>
        </p:nvSpPr>
        <p:spPr bwMode="auto">
          <a:xfrm>
            <a:off x="7967663" y="2847975"/>
            <a:ext cx="1071562" cy="571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650 PPM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44" name="Rectangle 108"/>
          <p:cNvSpPr>
            <a:spLocks noChangeArrowheads="1"/>
          </p:cNvSpPr>
          <p:nvPr/>
        </p:nvSpPr>
        <p:spPr bwMode="auto">
          <a:xfrm>
            <a:off x="7869238" y="2847975"/>
            <a:ext cx="1268412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45" name="Rectangle 109"/>
          <p:cNvSpPr>
            <a:spLocks noChangeArrowheads="1"/>
          </p:cNvSpPr>
          <p:nvPr/>
        </p:nvSpPr>
        <p:spPr bwMode="auto">
          <a:xfrm>
            <a:off x="6350" y="3419475"/>
            <a:ext cx="1366838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46" name="Rectangle 110"/>
          <p:cNvSpPr>
            <a:spLocks noChangeArrowheads="1"/>
          </p:cNvSpPr>
          <p:nvPr/>
        </p:nvSpPr>
        <p:spPr bwMode="auto">
          <a:xfrm>
            <a:off x="104775" y="3419475"/>
            <a:ext cx="1169988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n-Hexane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47" name="Rectangle 111"/>
          <p:cNvSpPr>
            <a:spLocks noChangeArrowheads="1"/>
          </p:cNvSpPr>
          <p:nvPr/>
        </p:nvSpPr>
        <p:spPr bwMode="auto">
          <a:xfrm>
            <a:off x="6350" y="3419475"/>
            <a:ext cx="1366838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48" name="Rectangle 112"/>
          <p:cNvSpPr>
            <a:spLocks noChangeArrowheads="1"/>
          </p:cNvSpPr>
          <p:nvPr/>
        </p:nvSpPr>
        <p:spPr bwMode="auto">
          <a:xfrm>
            <a:off x="1373188" y="3419475"/>
            <a:ext cx="1268412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49" name="Rectangle 113"/>
          <p:cNvSpPr>
            <a:spLocks noChangeArrowheads="1"/>
          </p:cNvSpPr>
          <p:nvPr/>
        </p:nvSpPr>
        <p:spPr bwMode="auto">
          <a:xfrm>
            <a:off x="1471613" y="3419475"/>
            <a:ext cx="1071562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1.1%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50" name="Rectangle 114"/>
          <p:cNvSpPr>
            <a:spLocks noChangeArrowheads="1"/>
          </p:cNvSpPr>
          <p:nvPr/>
        </p:nvSpPr>
        <p:spPr bwMode="auto">
          <a:xfrm>
            <a:off x="1373188" y="3419475"/>
            <a:ext cx="12684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51" name="Rectangle 115"/>
          <p:cNvSpPr>
            <a:spLocks noChangeArrowheads="1"/>
          </p:cNvSpPr>
          <p:nvPr/>
        </p:nvSpPr>
        <p:spPr bwMode="auto">
          <a:xfrm>
            <a:off x="2641600" y="3419475"/>
            <a:ext cx="1268413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52" name="Rectangle 116"/>
          <p:cNvSpPr>
            <a:spLocks noChangeArrowheads="1"/>
          </p:cNvSpPr>
          <p:nvPr/>
        </p:nvSpPr>
        <p:spPr bwMode="auto">
          <a:xfrm>
            <a:off x="2740025" y="3419475"/>
            <a:ext cx="1071563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-7ºF</a:t>
            </a:r>
          </a:p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(-21.7 ºC)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53" name="Rectangle 117"/>
          <p:cNvSpPr>
            <a:spLocks noChangeArrowheads="1"/>
          </p:cNvSpPr>
          <p:nvPr/>
        </p:nvSpPr>
        <p:spPr bwMode="auto">
          <a:xfrm>
            <a:off x="2641600" y="3419475"/>
            <a:ext cx="12684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54" name="Rectangle 118"/>
          <p:cNvSpPr>
            <a:spLocks noChangeArrowheads="1"/>
          </p:cNvSpPr>
          <p:nvPr/>
        </p:nvSpPr>
        <p:spPr bwMode="auto">
          <a:xfrm>
            <a:off x="3910013" y="3419475"/>
            <a:ext cx="1344612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55" name="Rectangle 119"/>
          <p:cNvSpPr>
            <a:spLocks noChangeArrowheads="1"/>
          </p:cNvSpPr>
          <p:nvPr/>
        </p:nvSpPr>
        <p:spPr bwMode="auto">
          <a:xfrm>
            <a:off x="3897313" y="3419475"/>
            <a:ext cx="1349375" cy="482600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500 PPM TWA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56" name="Rectangle 120"/>
          <p:cNvSpPr>
            <a:spLocks noChangeArrowheads="1"/>
          </p:cNvSpPr>
          <p:nvPr/>
        </p:nvSpPr>
        <p:spPr bwMode="auto">
          <a:xfrm>
            <a:off x="3910013" y="3419475"/>
            <a:ext cx="13446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57" name="Rectangle 121"/>
          <p:cNvSpPr>
            <a:spLocks noChangeArrowheads="1"/>
          </p:cNvSpPr>
          <p:nvPr/>
        </p:nvSpPr>
        <p:spPr bwMode="auto">
          <a:xfrm>
            <a:off x="5254625" y="3419475"/>
            <a:ext cx="1295400" cy="482600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58" name="Rectangle 122"/>
          <p:cNvSpPr>
            <a:spLocks noChangeArrowheads="1"/>
          </p:cNvSpPr>
          <p:nvPr/>
        </p:nvSpPr>
        <p:spPr bwMode="auto">
          <a:xfrm>
            <a:off x="5337175" y="3419475"/>
            <a:ext cx="1098550" cy="482600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50 PPM TWA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59" name="Rectangle 123"/>
          <p:cNvSpPr>
            <a:spLocks noChangeArrowheads="1"/>
          </p:cNvSpPr>
          <p:nvPr/>
        </p:nvSpPr>
        <p:spPr bwMode="auto">
          <a:xfrm>
            <a:off x="5254625" y="3419475"/>
            <a:ext cx="12954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60" name="Rectangle 124"/>
          <p:cNvSpPr>
            <a:spLocks noChangeArrowheads="1"/>
          </p:cNvSpPr>
          <p:nvPr/>
        </p:nvSpPr>
        <p:spPr bwMode="auto">
          <a:xfrm>
            <a:off x="6550025" y="3419475"/>
            <a:ext cx="1319213" cy="482600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61" name="Rectangle 125"/>
          <p:cNvSpPr>
            <a:spLocks noChangeArrowheads="1"/>
          </p:cNvSpPr>
          <p:nvPr/>
        </p:nvSpPr>
        <p:spPr bwMode="auto">
          <a:xfrm>
            <a:off x="6686550" y="3419475"/>
            <a:ext cx="1122363" cy="482600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50 PPM TWA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62" name="Rectangle 126"/>
          <p:cNvSpPr>
            <a:spLocks noChangeArrowheads="1"/>
          </p:cNvSpPr>
          <p:nvPr/>
        </p:nvSpPr>
        <p:spPr bwMode="auto">
          <a:xfrm>
            <a:off x="6550025" y="3419475"/>
            <a:ext cx="13192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63" name="Rectangle 127"/>
          <p:cNvSpPr>
            <a:spLocks noChangeArrowheads="1"/>
          </p:cNvSpPr>
          <p:nvPr/>
        </p:nvSpPr>
        <p:spPr bwMode="auto">
          <a:xfrm>
            <a:off x="7869238" y="3419475"/>
            <a:ext cx="1268412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64" name="Rectangle 128"/>
          <p:cNvSpPr>
            <a:spLocks noChangeArrowheads="1"/>
          </p:cNvSpPr>
          <p:nvPr/>
        </p:nvSpPr>
        <p:spPr bwMode="auto">
          <a:xfrm>
            <a:off x="7967663" y="3419475"/>
            <a:ext cx="1071562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550 PPM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65" name="Rectangle 129"/>
          <p:cNvSpPr>
            <a:spLocks noChangeArrowheads="1"/>
          </p:cNvSpPr>
          <p:nvPr/>
        </p:nvSpPr>
        <p:spPr bwMode="auto">
          <a:xfrm>
            <a:off x="7869238" y="3419475"/>
            <a:ext cx="12684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66" name="Rectangle 130"/>
          <p:cNvSpPr>
            <a:spLocks noChangeArrowheads="1"/>
          </p:cNvSpPr>
          <p:nvPr/>
        </p:nvSpPr>
        <p:spPr bwMode="auto">
          <a:xfrm>
            <a:off x="6350" y="3902075"/>
            <a:ext cx="1366838" cy="6635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67" name="Rectangle 131"/>
          <p:cNvSpPr>
            <a:spLocks noChangeArrowheads="1"/>
          </p:cNvSpPr>
          <p:nvPr/>
        </p:nvSpPr>
        <p:spPr bwMode="auto">
          <a:xfrm>
            <a:off x="104775" y="3902075"/>
            <a:ext cx="1169988" cy="6635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Isopropyl alcohol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68" name="Rectangle 132"/>
          <p:cNvSpPr>
            <a:spLocks noChangeArrowheads="1"/>
          </p:cNvSpPr>
          <p:nvPr/>
        </p:nvSpPr>
        <p:spPr bwMode="auto">
          <a:xfrm>
            <a:off x="6350" y="3902075"/>
            <a:ext cx="1366838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69" name="Rectangle 133"/>
          <p:cNvSpPr>
            <a:spLocks noChangeArrowheads="1"/>
          </p:cNvSpPr>
          <p:nvPr/>
        </p:nvSpPr>
        <p:spPr bwMode="auto">
          <a:xfrm>
            <a:off x="1373188" y="3902075"/>
            <a:ext cx="1268412" cy="6635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70" name="Rectangle 134"/>
          <p:cNvSpPr>
            <a:spLocks noChangeArrowheads="1"/>
          </p:cNvSpPr>
          <p:nvPr/>
        </p:nvSpPr>
        <p:spPr bwMode="auto">
          <a:xfrm>
            <a:off x="1471613" y="3902075"/>
            <a:ext cx="1071562" cy="6635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2.0%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71" name="Rectangle 135"/>
          <p:cNvSpPr>
            <a:spLocks noChangeArrowheads="1"/>
          </p:cNvSpPr>
          <p:nvPr/>
        </p:nvSpPr>
        <p:spPr bwMode="auto">
          <a:xfrm>
            <a:off x="1373188" y="3902075"/>
            <a:ext cx="12684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72" name="Rectangle 136"/>
          <p:cNvSpPr>
            <a:spLocks noChangeArrowheads="1"/>
          </p:cNvSpPr>
          <p:nvPr/>
        </p:nvSpPr>
        <p:spPr bwMode="auto">
          <a:xfrm>
            <a:off x="2641600" y="3902075"/>
            <a:ext cx="1268413" cy="6635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73" name="Rectangle 137"/>
          <p:cNvSpPr>
            <a:spLocks noChangeArrowheads="1"/>
          </p:cNvSpPr>
          <p:nvPr/>
        </p:nvSpPr>
        <p:spPr bwMode="auto">
          <a:xfrm>
            <a:off x="2740025" y="3902075"/>
            <a:ext cx="1071563" cy="6635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53ºF</a:t>
            </a:r>
          </a:p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(11.7ºC)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74" name="Rectangle 138"/>
          <p:cNvSpPr>
            <a:spLocks noChangeArrowheads="1"/>
          </p:cNvSpPr>
          <p:nvPr/>
        </p:nvSpPr>
        <p:spPr bwMode="auto">
          <a:xfrm>
            <a:off x="2641600" y="3902075"/>
            <a:ext cx="1268413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75" name="Rectangle 139"/>
          <p:cNvSpPr>
            <a:spLocks noChangeArrowheads="1"/>
          </p:cNvSpPr>
          <p:nvPr/>
        </p:nvSpPr>
        <p:spPr bwMode="auto">
          <a:xfrm>
            <a:off x="3910013" y="3902075"/>
            <a:ext cx="1344612" cy="663575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76" name="Rectangle 140"/>
          <p:cNvSpPr>
            <a:spLocks noChangeArrowheads="1"/>
          </p:cNvSpPr>
          <p:nvPr/>
        </p:nvSpPr>
        <p:spPr bwMode="auto">
          <a:xfrm>
            <a:off x="3897313" y="3902075"/>
            <a:ext cx="1147762" cy="663575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400 PPM TWA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77" name="Rectangle 141"/>
          <p:cNvSpPr>
            <a:spLocks noChangeArrowheads="1"/>
          </p:cNvSpPr>
          <p:nvPr/>
        </p:nvSpPr>
        <p:spPr bwMode="auto">
          <a:xfrm>
            <a:off x="3910013" y="3902075"/>
            <a:ext cx="13446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818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78" name="Rectangle 142"/>
          <p:cNvSpPr>
            <a:spLocks noChangeArrowheads="1"/>
          </p:cNvSpPr>
          <p:nvPr/>
        </p:nvSpPr>
        <p:spPr bwMode="auto">
          <a:xfrm>
            <a:off x="5254625" y="3902075"/>
            <a:ext cx="1295400" cy="663575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79" name="Rectangle 143"/>
          <p:cNvSpPr>
            <a:spLocks noChangeArrowheads="1"/>
          </p:cNvSpPr>
          <p:nvPr/>
        </p:nvSpPr>
        <p:spPr bwMode="auto">
          <a:xfrm>
            <a:off x="5318125" y="3902075"/>
            <a:ext cx="1098550" cy="663575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400 PPM TWA; 500 PPM STEL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80" name="Rectangle 144"/>
          <p:cNvSpPr>
            <a:spLocks noChangeArrowheads="1"/>
          </p:cNvSpPr>
          <p:nvPr/>
        </p:nvSpPr>
        <p:spPr bwMode="auto">
          <a:xfrm>
            <a:off x="5254625" y="3902075"/>
            <a:ext cx="12954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818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81" name="Rectangle 145"/>
          <p:cNvSpPr>
            <a:spLocks noChangeArrowheads="1"/>
          </p:cNvSpPr>
          <p:nvPr/>
        </p:nvSpPr>
        <p:spPr bwMode="auto">
          <a:xfrm>
            <a:off x="6550025" y="3902075"/>
            <a:ext cx="1319213" cy="663575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82" name="Rectangle 146"/>
          <p:cNvSpPr>
            <a:spLocks noChangeArrowheads="1"/>
          </p:cNvSpPr>
          <p:nvPr/>
        </p:nvSpPr>
        <p:spPr bwMode="auto">
          <a:xfrm>
            <a:off x="6642100" y="3902075"/>
            <a:ext cx="1122363" cy="663575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200 PPM TWA; 400 PPM STEL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83" name="Rectangle 147"/>
          <p:cNvSpPr>
            <a:spLocks noChangeArrowheads="1"/>
          </p:cNvSpPr>
          <p:nvPr/>
        </p:nvSpPr>
        <p:spPr bwMode="auto">
          <a:xfrm>
            <a:off x="6550025" y="3902075"/>
            <a:ext cx="1319213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84" name="Rectangle 148"/>
          <p:cNvSpPr>
            <a:spLocks noChangeArrowheads="1"/>
          </p:cNvSpPr>
          <p:nvPr/>
        </p:nvSpPr>
        <p:spPr bwMode="auto">
          <a:xfrm>
            <a:off x="7869238" y="3902075"/>
            <a:ext cx="1268412" cy="6635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85" name="Rectangle 149"/>
          <p:cNvSpPr>
            <a:spLocks noChangeArrowheads="1"/>
          </p:cNvSpPr>
          <p:nvPr/>
        </p:nvSpPr>
        <p:spPr bwMode="auto">
          <a:xfrm>
            <a:off x="7967663" y="3902075"/>
            <a:ext cx="1071562" cy="6635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1000 PPM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86" name="Rectangle 150"/>
          <p:cNvSpPr>
            <a:spLocks noChangeArrowheads="1"/>
          </p:cNvSpPr>
          <p:nvPr/>
        </p:nvSpPr>
        <p:spPr bwMode="auto">
          <a:xfrm>
            <a:off x="7869238" y="3902075"/>
            <a:ext cx="12684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87" name="Rectangle 151"/>
          <p:cNvSpPr>
            <a:spLocks noChangeArrowheads="1"/>
          </p:cNvSpPr>
          <p:nvPr/>
        </p:nvSpPr>
        <p:spPr bwMode="auto">
          <a:xfrm>
            <a:off x="6350" y="4565650"/>
            <a:ext cx="1366838" cy="6619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88" name="Rectangle 152"/>
          <p:cNvSpPr>
            <a:spLocks noChangeArrowheads="1"/>
          </p:cNvSpPr>
          <p:nvPr/>
        </p:nvSpPr>
        <p:spPr bwMode="auto">
          <a:xfrm>
            <a:off x="104775" y="4565650"/>
            <a:ext cx="1169988" cy="6619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Kerosene/ Jet Fuels 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89" name="Rectangle 153"/>
          <p:cNvSpPr>
            <a:spLocks noChangeArrowheads="1"/>
          </p:cNvSpPr>
          <p:nvPr/>
        </p:nvSpPr>
        <p:spPr bwMode="auto">
          <a:xfrm>
            <a:off x="6350" y="4565650"/>
            <a:ext cx="1366838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90" name="Rectangle 154"/>
          <p:cNvSpPr>
            <a:spLocks noChangeArrowheads="1"/>
          </p:cNvSpPr>
          <p:nvPr/>
        </p:nvSpPr>
        <p:spPr bwMode="auto">
          <a:xfrm>
            <a:off x="1373188" y="4565650"/>
            <a:ext cx="1268412" cy="6619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91" name="Rectangle 155"/>
          <p:cNvSpPr>
            <a:spLocks noChangeArrowheads="1"/>
          </p:cNvSpPr>
          <p:nvPr/>
        </p:nvSpPr>
        <p:spPr bwMode="auto">
          <a:xfrm>
            <a:off x="1471613" y="4565650"/>
            <a:ext cx="1071562" cy="6619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0.7%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92" name="Rectangle 156"/>
          <p:cNvSpPr>
            <a:spLocks noChangeArrowheads="1"/>
          </p:cNvSpPr>
          <p:nvPr/>
        </p:nvSpPr>
        <p:spPr bwMode="auto">
          <a:xfrm>
            <a:off x="1373188" y="4565650"/>
            <a:ext cx="1268412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93" name="Rectangle 157"/>
          <p:cNvSpPr>
            <a:spLocks noChangeArrowheads="1"/>
          </p:cNvSpPr>
          <p:nvPr/>
        </p:nvSpPr>
        <p:spPr bwMode="auto">
          <a:xfrm>
            <a:off x="2641600" y="4565650"/>
            <a:ext cx="1268413" cy="6619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94" name="Rectangle 158"/>
          <p:cNvSpPr>
            <a:spLocks noChangeArrowheads="1"/>
          </p:cNvSpPr>
          <p:nvPr/>
        </p:nvSpPr>
        <p:spPr bwMode="auto">
          <a:xfrm>
            <a:off x="2609850" y="4565650"/>
            <a:ext cx="1317625" cy="6619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100 – 162ºF</a:t>
            </a:r>
          </a:p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(37.8 – 72.3ºC ) 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95" name="Rectangle 159"/>
          <p:cNvSpPr>
            <a:spLocks noChangeArrowheads="1"/>
          </p:cNvSpPr>
          <p:nvPr/>
        </p:nvSpPr>
        <p:spPr bwMode="auto">
          <a:xfrm>
            <a:off x="2641600" y="4565650"/>
            <a:ext cx="1268413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96" name="Rectangle 160"/>
          <p:cNvSpPr>
            <a:spLocks noChangeArrowheads="1"/>
          </p:cNvSpPr>
          <p:nvPr/>
        </p:nvSpPr>
        <p:spPr bwMode="auto">
          <a:xfrm>
            <a:off x="3910013" y="4565650"/>
            <a:ext cx="1344612" cy="6619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97" name="Rectangle 161"/>
          <p:cNvSpPr>
            <a:spLocks noChangeArrowheads="1"/>
          </p:cNvSpPr>
          <p:nvPr/>
        </p:nvSpPr>
        <p:spPr bwMode="auto">
          <a:xfrm>
            <a:off x="4008438" y="4565650"/>
            <a:ext cx="1147762" cy="6619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None Listed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098" name="Rectangle 162"/>
          <p:cNvSpPr>
            <a:spLocks noChangeArrowheads="1"/>
          </p:cNvSpPr>
          <p:nvPr/>
        </p:nvSpPr>
        <p:spPr bwMode="auto">
          <a:xfrm>
            <a:off x="3910013" y="4565650"/>
            <a:ext cx="1344612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099" name="Rectangle 163"/>
          <p:cNvSpPr>
            <a:spLocks noChangeArrowheads="1"/>
          </p:cNvSpPr>
          <p:nvPr/>
        </p:nvSpPr>
        <p:spPr bwMode="auto">
          <a:xfrm>
            <a:off x="5254625" y="4565650"/>
            <a:ext cx="1295400" cy="661988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00" name="Rectangle 164"/>
          <p:cNvSpPr>
            <a:spLocks noChangeArrowheads="1"/>
          </p:cNvSpPr>
          <p:nvPr/>
        </p:nvSpPr>
        <p:spPr bwMode="auto">
          <a:xfrm>
            <a:off x="5381625" y="4554538"/>
            <a:ext cx="1098550" cy="661987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100" i="1">
                <a:solidFill>
                  <a:srgbClr val="000000"/>
                </a:solidFill>
                <a:cs typeface="Arial" charset="0"/>
              </a:rPr>
              <a:t>100 mg/M3 TWA (approx. 14.4 PPM)</a:t>
            </a:r>
            <a:endParaRPr lang="en-US" sz="11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100" i="1">
              <a:solidFill>
                <a:srgbClr val="000000"/>
              </a:solidFill>
            </a:endParaRPr>
          </a:p>
        </p:txBody>
      </p:sp>
      <p:sp>
        <p:nvSpPr>
          <p:cNvPr id="40101" name="Rectangle 165"/>
          <p:cNvSpPr>
            <a:spLocks noChangeArrowheads="1"/>
          </p:cNvSpPr>
          <p:nvPr/>
        </p:nvSpPr>
        <p:spPr bwMode="auto">
          <a:xfrm>
            <a:off x="5254625" y="4565650"/>
            <a:ext cx="1295400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818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02" name="Rectangle 166"/>
          <p:cNvSpPr>
            <a:spLocks noChangeArrowheads="1"/>
          </p:cNvSpPr>
          <p:nvPr/>
        </p:nvSpPr>
        <p:spPr bwMode="auto">
          <a:xfrm>
            <a:off x="6550025" y="4565650"/>
            <a:ext cx="1319213" cy="661988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03" name="Rectangle 167"/>
          <p:cNvSpPr>
            <a:spLocks noChangeArrowheads="1"/>
          </p:cNvSpPr>
          <p:nvPr/>
        </p:nvSpPr>
        <p:spPr bwMode="auto">
          <a:xfrm>
            <a:off x="6642100" y="4565650"/>
            <a:ext cx="1122363" cy="661988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100" i="1">
                <a:solidFill>
                  <a:srgbClr val="000000"/>
                </a:solidFill>
                <a:cs typeface="Arial" charset="0"/>
              </a:rPr>
              <a:t>200 mg/M3 TWA (approx. 29  PPM)</a:t>
            </a:r>
            <a:endParaRPr lang="en-US" sz="11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100" i="1">
              <a:solidFill>
                <a:srgbClr val="000000"/>
              </a:solidFill>
            </a:endParaRPr>
          </a:p>
        </p:txBody>
      </p:sp>
      <p:sp>
        <p:nvSpPr>
          <p:cNvPr id="40104" name="Rectangle 168"/>
          <p:cNvSpPr>
            <a:spLocks noChangeArrowheads="1"/>
          </p:cNvSpPr>
          <p:nvPr/>
        </p:nvSpPr>
        <p:spPr bwMode="auto">
          <a:xfrm>
            <a:off x="6550025" y="4565650"/>
            <a:ext cx="1319213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05" name="Rectangle 169"/>
          <p:cNvSpPr>
            <a:spLocks noChangeArrowheads="1"/>
          </p:cNvSpPr>
          <p:nvPr/>
        </p:nvSpPr>
        <p:spPr bwMode="auto">
          <a:xfrm>
            <a:off x="7869238" y="4565650"/>
            <a:ext cx="1268412" cy="6619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06" name="Rectangle 170"/>
          <p:cNvSpPr>
            <a:spLocks noChangeArrowheads="1"/>
          </p:cNvSpPr>
          <p:nvPr/>
        </p:nvSpPr>
        <p:spPr bwMode="auto">
          <a:xfrm>
            <a:off x="7967663" y="4565650"/>
            <a:ext cx="1071562" cy="6619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350 PPM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107" name="Rectangle 171"/>
          <p:cNvSpPr>
            <a:spLocks noChangeArrowheads="1"/>
          </p:cNvSpPr>
          <p:nvPr/>
        </p:nvSpPr>
        <p:spPr bwMode="auto">
          <a:xfrm>
            <a:off x="7869238" y="4565650"/>
            <a:ext cx="1268412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08" name="Rectangle 172"/>
          <p:cNvSpPr>
            <a:spLocks noChangeArrowheads="1"/>
          </p:cNvSpPr>
          <p:nvPr/>
        </p:nvSpPr>
        <p:spPr bwMode="auto">
          <a:xfrm>
            <a:off x="6350" y="5227638"/>
            <a:ext cx="1366838" cy="5730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09" name="Rectangle 173"/>
          <p:cNvSpPr>
            <a:spLocks noChangeArrowheads="1"/>
          </p:cNvSpPr>
          <p:nvPr/>
        </p:nvSpPr>
        <p:spPr bwMode="auto">
          <a:xfrm>
            <a:off x="104775" y="5227638"/>
            <a:ext cx="1169988" cy="5730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MEK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110" name="Rectangle 174"/>
          <p:cNvSpPr>
            <a:spLocks noChangeArrowheads="1"/>
          </p:cNvSpPr>
          <p:nvPr/>
        </p:nvSpPr>
        <p:spPr bwMode="auto">
          <a:xfrm>
            <a:off x="6350" y="5227638"/>
            <a:ext cx="13668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11" name="Rectangle 175"/>
          <p:cNvSpPr>
            <a:spLocks noChangeArrowheads="1"/>
          </p:cNvSpPr>
          <p:nvPr/>
        </p:nvSpPr>
        <p:spPr bwMode="auto">
          <a:xfrm>
            <a:off x="1373188" y="5227638"/>
            <a:ext cx="1268412" cy="5730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12" name="Rectangle 176"/>
          <p:cNvSpPr>
            <a:spLocks noChangeArrowheads="1"/>
          </p:cNvSpPr>
          <p:nvPr/>
        </p:nvSpPr>
        <p:spPr bwMode="auto">
          <a:xfrm>
            <a:off x="1471613" y="5227638"/>
            <a:ext cx="1071562" cy="5730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1.4%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113" name="Rectangle 177"/>
          <p:cNvSpPr>
            <a:spLocks noChangeArrowheads="1"/>
          </p:cNvSpPr>
          <p:nvPr/>
        </p:nvSpPr>
        <p:spPr bwMode="auto">
          <a:xfrm>
            <a:off x="1373188" y="5227638"/>
            <a:ext cx="1268412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14" name="Rectangle 178"/>
          <p:cNvSpPr>
            <a:spLocks noChangeArrowheads="1"/>
          </p:cNvSpPr>
          <p:nvPr/>
        </p:nvSpPr>
        <p:spPr bwMode="auto">
          <a:xfrm>
            <a:off x="2641600" y="5227638"/>
            <a:ext cx="1268413" cy="5730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15" name="Rectangle 179"/>
          <p:cNvSpPr>
            <a:spLocks noChangeArrowheads="1"/>
          </p:cNvSpPr>
          <p:nvPr/>
        </p:nvSpPr>
        <p:spPr bwMode="auto">
          <a:xfrm>
            <a:off x="2740025" y="5227638"/>
            <a:ext cx="1071563" cy="5730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16ºF</a:t>
            </a:r>
          </a:p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(-8.9ºC)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116" name="Rectangle 180"/>
          <p:cNvSpPr>
            <a:spLocks noChangeArrowheads="1"/>
          </p:cNvSpPr>
          <p:nvPr/>
        </p:nvSpPr>
        <p:spPr bwMode="auto">
          <a:xfrm>
            <a:off x="2641600" y="5227638"/>
            <a:ext cx="1268413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17" name="Rectangle 181"/>
          <p:cNvSpPr>
            <a:spLocks noChangeArrowheads="1"/>
          </p:cNvSpPr>
          <p:nvPr/>
        </p:nvSpPr>
        <p:spPr bwMode="auto">
          <a:xfrm>
            <a:off x="3910013" y="5227638"/>
            <a:ext cx="1344612" cy="573087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18" name="Rectangle 182"/>
          <p:cNvSpPr>
            <a:spLocks noChangeArrowheads="1"/>
          </p:cNvSpPr>
          <p:nvPr/>
        </p:nvSpPr>
        <p:spPr bwMode="auto">
          <a:xfrm>
            <a:off x="4008438" y="5227638"/>
            <a:ext cx="1147762" cy="573087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200 PPM TWA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119" name="Rectangle 183"/>
          <p:cNvSpPr>
            <a:spLocks noChangeArrowheads="1"/>
          </p:cNvSpPr>
          <p:nvPr/>
        </p:nvSpPr>
        <p:spPr bwMode="auto">
          <a:xfrm>
            <a:off x="3910013" y="5227638"/>
            <a:ext cx="1344612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818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20" name="Rectangle 184"/>
          <p:cNvSpPr>
            <a:spLocks noChangeArrowheads="1"/>
          </p:cNvSpPr>
          <p:nvPr/>
        </p:nvSpPr>
        <p:spPr bwMode="auto">
          <a:xfrm>
            <a:off x="5254625" y="5227638"/>
            <a:ext cx="1295400" cy="573087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21" name="Rectangle 185"/>
          <p:cNvSpPr>
            <a:spLocks noChangeArrowheads="1"/>
          </p:cNvSpPr>
          <p:nvPr/>
        </p:nvSpPr>
        <p:spPr bwMode="auto">
          <a:xfrm>
            <a:off x="5353050" y="5184775"/>
            <a:ext cx="1098550" cy="573088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200 PPM TWA; 300 PPM STEL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122" name="Rectangle 186"/>
          <p:cNvSpPr>
            <a:spLocks noChangeArrowheads="1"/>
          </p:cNvSpPr>
          <p:nvPr/>
        </p:nvSpPr>
        <p:spPr bwMode="auto">
          <a:xfrm>
            <a:off x="5254625" y="5227638"/>
            <a:ext cx="1295400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818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23" name="Rectangle 187"/>
          <p:cNvSpPr>
            <a:spLocks noChangeArrowheads="1"/>
          </p:cNvSpPr>
          <p:nvPr/>
        </p:nvSpPr>
        <p:spPr bwMode="auto">
          <a:xfrm>
            <a:off x="6550025" y="5227638"/>
            <a:ext cx="1319213" cy="573087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24" name="Rectangle 188"/>
          <p:cNvSpPr>
            <a:spLocks noChangeArrowheads="1"/>
          </p:cNvSpPr>
          <p:nvPr/>
        </p:nvSpPr>
        <p:spPr bwMode="auto">
          <a:xfrm>
            <a:off x="6648450" y="5227638"/>
            <a:ext cx="1122363" cy="573087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200 PPM TWA; 300 PPM STEL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125" name="Rectangle 189"/>
          <p:cNvSpPr>
            <a:spLocks noChangeArrowheads="1"/>
          </p:cNvSpPr>
          <p:nvPr/>
        </p:nvSpPr>
        <p:spPr bwMode="auto">
          <a:xfrm>
            <a:off x="6550025" y="5227638"/>
            <a:ext cx="1319213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818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26" name="Rectangle 190"/>
          <p:cNvSpPr>
            <a:spLocks noChangeArrowheads="1"/>
          </p:cNvSpPr>
          <p:nvPr/>
        </p:nvSpPr>
        <p:spPr bwMode="auto">
          <a:xfrm>
            <a:off x="7869238" y="5227638"/>
            <a:ext cx="1268412" cy="5730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27" name="Rectangle 191"/>
          <p:cNvSpPr>
            <a:spLocks noChangeArrowheads="1"/>
          </p:cNvSpPr>
          <p:nvPr/>
        </p:nvSpPr>
        <p:spPr bwMode="auto">
          <a:xfrm>
            <a:off x="7967663" y="5227638"/>
            <a:ext cx="1071562" cy="5730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700 PPM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128" name="Rectangle 192"/>
          <p:cNvSpPr>
            <a:spLocks noChangeArrowheads="1"/>
          </p:cNvSpPr>
          <p:nvPr/>
        </p:nvSpPr>
        <p:spPr bwMode="auto">
          <a:xfrm>
            <a:off x="7869238" y="5227638"/>
            <a:ext cx="1268412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29" name="Rectangle 193"/>
          <p:cNvSpPr>
            <a:spLocks noChangeArrowheads="1"/>
          </p:cNvSpPr>
          <p:nvPr/>
        </p:nvSpPr>
        <p:spPr bwMode="auto">
          <a:xfrm>
            <a:off x="6350" y="5800725"/>
            <a:ext cx="1366838" cy="4810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30" name="Rectangle 194"/>
          <p:cNvSpPr>
            <a:spLocks noChangeArrowheads="1"/>
          </p:cNvSpPr>
          <p:nvPr/>
        </p:nvSpPr>
        <p:spPr bwMode="auto">
          <a:xfrm>
            <a:off x="104775" y="5800725"/>
            <a:ext cx="1169988" cy="4810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Turpentine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131" name="Rectangle 195"/>
          <p:cNvSpPr>
            <a:spLocks noChangeArrowheads="1"/>
          </p:cNvSpPr>
          <p:nvPr/>
        </p:nvSpPr>
        <p:spPr bwMode="auto">
          <a:xfrm>
            <a:off x="6350" y="5800725"/>
            <a:ext cx="13668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32" name="Rectangle 196"/>
          <p:cNvSpPr>
            <a:spLocks noChangeArrowheads="1"/>
          </p:cNvSpPr>
          <p:nvPr/>
        </p:nvSpPr>
        <p:spPr bwMode="auto">
          <a:xfrm>
            <a:off x="1373188" y="5800725"/>
            <a:ext cx="1268412" cy="4810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33" name="Rectangle 197"/>
          <p:cNvSpPr>
            <a:spLocks noChangeArrowheads="1"/>
          </p:cNvSpPr>
          <p:nvPr/>
        </p:nvSpPr>
        <p:spPr bwMode="auto">
          <a:xfrm>
            <a:off x="1471613" y="5800725"/>
            <a:ext cx="1071562" cy="4810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0.8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134" name="Rectangle 198"/>
          <p:cNvSpPr>
            <a:spLocks noChangeArrowheads="1"/>
          </p:cNvSpPr>
          <p:nvPr/>
        </p:nvSpPr>
        <p:spPr bwMode="auto">
          <a:xfrm>
            <a:off x="1373188" y="5800725"/>
            <a:ext cx="1268412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35" name="Rectangle 199"/>
          <p:cNvSpPr>
            <a:spLocks noChangeArrowheads="1"/>
          </p:cNvSpPr>
          <p:nvPr/>
        </p:nvSpPr>
        <p:spPr bwMode="auto">
          <a:xfrm>
            <a:off x="2641600" y="5800725"/>
            <a:ext cx="1268413" cy="4810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36" name="Rectangle 200"/>
          <p:cNvSpPr>
            <a:spLocks noChangeArrowheads="1"/>
          </p:cNvSpPr>
          <p:nvPr/>
        </p:nvSpPr>
        <p:spPr bwMode="auto">
          <a:xfrm>
            <a:off x="2740025" y="5800725"/>
            <a:ext cx="1071563" cy="4810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95ºF</a:t>
            </a:r>
          </a:p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(35ºC)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137" name="Rectangle 201"/>
          <p:cNvSpPr>
            <a:spLocks noChangeArrowheads="1"/>
          </p:cNvSpPr>
          <p:nvPr/>
        </p:nvSpPr>
        <p:spPr bwMode="auto">
          <a:xfrm>
            <a:off x="2641600" y="5800725"/>
            <a:ext cx="1268413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38" name="Rectangle 202"/>
          <p:cNvSpPr>
            <a:spLocks noChangeArrowheads="1"/>
          </p:cNvSpPr>
          <p:nvPr/>
        </p:nvSpPr>
        <p:spPr bwMode="auto">
          <a:xfrm>
            <a:off x="3910013" y="5800725"/>
            <a:ext cx="1344612" cy="481013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39" name="Rectangle 203"/>
          <p:cNvSpPr>
            <a:spLocks noChangeArrowheads="1"/>
          </p:cNvSpPr>
          <p:nvPr/>
        </p:nvSpPr>
        <p:spPr bwMode="auto">
          <a:xfrm>
            <a:off x="4008438" y="5800725"/>
            <a:ext cx="1147762" cy="481013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100 PPM TWA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140" name="Rectangle 204"/>
          <p:cNvSpPr>
            <a:spLocks noChangeArrowheads="1"/>
          </p:cNvSpPr>
          <p:nvPr/>
        </p:nvSpPr>
        <p:spPr bwMode="auto">
          <a:xfrm>
            <a:off x="3910013" y="5800725"/>
            <a:ext cx="1344612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818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41" name="Rectangle 205"/>
          <p:cNvSpPr>
            <a:spLocks noChangeArrowheads="1"/>
          </p:cNvSpPr>
          <p:nvPr/>
        </p:nvSpPr>
        <p:spPr bwMode="auto">
          <a:xfrm>
            <a:off x="5254625" y="5800725"/>
            <a:ext cx="1295400" cy="481013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42" name="Rectangle 206"/>
          <p:cNvSpPr>
            <a:spLocks noChangeArrowheads="1"/>
          </p:cNvSpPr>
          <p:nvPr/>
        </p:nvSpPr>
        <p:spPr bwMode="auto">
          <a:xfrm>
            <a:off x="5353050" y="5800725"/>
            <a:ext cx="1098550" cy="481013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100 PPM TWA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143" name="Rectangle 207"/>
          <p:cNvSpPr>
            <a:spLocks noChangeArrowheads="1"/>
          </p:cNvSpPr>
          <p:nvPr/>
        </p:nvSpPr>
        <p:spPr bwMode="auto">
          <a:xfrm>
            <a:off x="5254625" y="5800725"/>
            <a:ext cx="12954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818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44" name="Rectangle 208"/>
          <p:cNvSpPr>
            <a:spLocks noChangeArrowheads="1"/>
          </p:cNvSpPr>
          <p:nvPr/>
        </p:nvSpPr>
        <p:spPr bwMode="auto">
          <a:xfrm>
            <a:off x="6550025" y="5800725"/>
            <a:ext cx="1319213" cy="481013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45" name="Rectangle 209"/>
          <p:cNvSpPr>
            <a:spLocks noChangeArrowheads="1"/>
          </p:cNvSpPr>
          <p:nvPr/>
        </p:nvSpPr>
        <p:spPr bwMode="auto">
          <a:xfrm>
            <a:off x="6648450" y="5800725"/>
            <a:ext cx="1122363" cy="481013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20 PPM TWA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146" name="Rectangle 210"/>
          <p:cNvSpPr>
            <a:spLocks noChangeArrowheads="1"/>
          </p:cNvSpPr>
          <p:nvPr/>
        </p:nvSpPr>
        <p:spPr bwMode="auto">
          <a:xfrm>
            <a:off x="6550025" y="5800725"/>
            <a:ext cx="1319213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818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47" name="Rectangle 211"/>
          <p:cNvSpPr>
            <a:spLocks noChangeArrowheads="1"/>
          </p:cNvSpPr>
          <p:nvPr/>
        </p:nvSpPr>
        <p:spPr bwMode="auto">
          <a:xfrm>
            <a:off x="7869238" y="5800725"/>
            <a:ext cx="1268412" cy="4810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48" name="Rectangle 212"/>
          <p:cNvSpPr>
            <a:spLocks noChangeArrowheads="1"/>
          </p:cNvSpPr>
          <p:nvPr/>
        </p:nvSpPr>
        <p:spPr bwMode="auto">
          <a:xfrm>
            <a:off x="7967663" y="5800725"/>
            <a:ext cx="1071562" cy="4810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400 PPM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149" name="Rectangle 213"/>
          <p:cNvSpPr>
            <a:spLocks noChangeArrowheads="1"/>
          </p:cNvSpPr>
          <p:nvPr/>
        </p:nvSpPr>
        <p:spPr bwMode="auto">
          <a:xfrm>
            <a:off x="7869238" y="5800725"/>
            <a:ext cx="1268412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50" name="Rectangle 214"/>
          <p:cNvSpPr>
            <a:spLocks noChangeArrowheads="1"/>
          </p:cNvSpPr>
          <p:nvPr/>
        </p:nvSpPr>
        <p:spPr bwMode="auto">
          <a:xfrm>
            <a:off x="6350" y="6281738"/>
            <a:ext cx="1366838" cy="5730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51" name="Rectangle 215"/>
          <p:cNvSpPr>
            <a:spLocks noChangeArrowheads="1"/>
          </p:cNvSpPr>
          <p:nvPr/>
        </p:nvSpPr>
        <p:spPr bwMode="auto">
          <a:xfrm>
            <a:off x="104775" y="6281738"/>
            <a:ext cx="1169988" cy="5730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Xylenes (o, m &amp; p isomers)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152" name="Rectangle 216"/>
          <p:cNvSpPr>
            <a:spLocks noChangeArrowheads="1"/>
          </p:cNvSpPr>
          <p:nvPr/>
        </p:nvSpPr>
        <p:spPr bwMode="auto">
          <a:xfrm>
            <a:off x="6350" y="6281738"/>
            <a:ext cx="13668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53" name="Rectangle 217"/>
          <p:cNvSpPr>
            <a:spLocks noChangeArrowheads="1"/>
          </p:cNvSpPr>
          <p:nvPr/>
        </p:nvSpPr>
        <p:spPr bwMode="auto">
          <a:xfrm>
            <a:off x="1373188" y="6281738"/>
            <a:ext cx="1268412" cy="5730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54" name="Rectangle 218"/>
          <p:cNvSpPr>
            <a:spLocks noChangeArrowheads="1"/>
          </p:cNvSpPr>
          <p:nvPr/>
        </p:nvSpPr>
        <p:spPr bwMode="auto">
          <a:xfrm>
            <a:off x="1471613" y="6281738"/>
            <a:ext cx="1071562" cy="5730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0.9 – 1.1%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155" name="Rectangle 219"/>
          <p:cNvSpPr>
            <a:spLocks noChangeArrowheads="1"/>
          </p:cNvSpPr>
          <p:nvPr/>
        </p:nvSpPr>
        <p:spPr bwMode="auto">
          <a:xfrm>
            <a:off x="1373188" y="6281738"/>
            <a:ext cx="1268412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56" name="Rectangle 220"/>
          <p:cNvSpPr>
            <a:spLocks noChangeArrowheads="1"/>
          </p:cNvSpPr>
          <p:nvPr/>
        </p:nvSpPr>
        <p:spPr bwMode="auto">
          <a:xfrm>
            <a:off x="2641600" y="6281738"/>
            <a:ext cx="1268413" cy="5730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57" name="Rectangle 221"/>
          <p:cNvSpPr>
            <a:spLocks noChangeArrowheads="1"/>
          </p:cNvSpPr>
          <p:nvPr/>
        </p:nvSpPr>
        <p:spPr bwMode="auto">
          <a:xfrm>
            <a:off x="2652713" y="6281738"/>
            <a:ext cx="1274762" cy="5730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81 – 90ºF</a:t>
            </a:r>
          </a:p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(27.3 – 32.3 ºC)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158" name="Rectangle 222"/>
          <p:cNvSpPr>
            <a:spLocks noChangeArrowheads="1"/>
          </p:cNvSpPr>
          <p:nvPr/>
        </p:nvSpPr>
        <p:spPr bwMode="auto">
          <a:xfrm>
            <a:off x="2641600" y="6281738"/>
            <a:ext cx="1268413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59" name="Rectangle 223"/>
          <p:cNvSpPr>
            <a:spLocks noChangeArrowheads="1"/>
          </p:cNvSpPr>
          <p:nvPr/>
        </p:nvSpPr>
        <p:spPr bwMode="auto">
          <a:xfrm>
            <a:off x="3910013" y="6281738"/>
            <a:ext cx="1344612" cy="573087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60" name="Rectangle 224"/>
          <p:cNvSpPr>
            <a:spLocks noChangeArrowheads="1"/>
          </p:cNvSpPr>
          <p:nvPr/>
        </p:nvSpPr>
        <p:spPr bwMode="auto">
          <a:xfrm>
            <a:off x="4008438" y="6281738"/>
            <a:ext cx="1147762" cy="573087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100 PPM TWA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161" name="Rectangle 225"/>
          <p:cNvSpPr>
            <a:spLocks noChangeArrowheads="1"/>
          </p:cNvSpPr>
          <p:nvPr/>
        </p:nvSpPr>
        <p:spPr bwMode="auto">
          <a:xfrm>
            <a:off x="3910013" y="6281738"/>
            <a:ext cx="1344612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818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62" name="Rectangle 226"/>
          <p:cNvSpPr>
            <a:spLocks noChangeArrowheads="1"/>
          </p:cNvSpPr>
          <p:nvPr/>
        </p:nvSpPr>
        <p:spPr bwMode="auto">
          <a:xfrm>
            <a:off x="5254625" y="6281738"/>
            <a:ext cx="1295400" cy="573087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63" name="Rectangle 227"/>
          <p:cNvSpPr>
            <a:spLocks noChangeArrowheads="1"/>
          </p:cNvSpPr>
          <p:nvPr/>
        </p:nvSpPr>
        <p:spPr bwMode="auto">
          <a:xfrm>
            <a:off x="5353050" y="6224588"/>
            <a:ext cx="1098550" cy="573087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100 PPM TWA; 150 PPM STEL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164" name="Rectangle 228"/>
          <p:cNvSpPr>
            <a:spLocks noChangeArrowheads="1"/>
          </p:cNvSpPr>
          <p:nvPr/>
        </p:nvSpPr>
        <p:spPr bwMode="auto">
          <a:xfrm>
            <a:off x="5254625" y="6281738"/>
            <a:ext cx="1295400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818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65" name="Rectangle 229"/>
          <p:cNvSpPr>
            <a:spLocks noChangeArrowheads="1"/>
          </p:cNvSpPr>
          <p:nvPr/>
        </p:nvSpPr>
        <p:spPr bwMode="auto">
          <a:xfrm>
            <a:off x="6550025" y="6281738"/>
            <a:ext cx="1319213" cy="573087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66" name="Rectangle 230"/>
          <p:cNvSpPr>
            <a:spLocks noChangeArrowheads="1"/>
          </p:cNvSpPr>
          <p:nvPr/>
        </p:nvSpPr>
        <p:spPr bwMode="auto">
          <a:xfrm>
            <a:off x="6648450" y="6238875"/>
            <a:ext cx="1122363" cy="573088"/>
          </a:xfrm>
          <a:prstGeom prst="rect">
            <a:avLst/>
          </a:prstGeom>
          <a:solidFill>
            <a:srgbClr val="FF81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100 PPM TWA; 150 STEL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167" name="Rectangle 231"/>
          <p:cNvSpPr>
            <a:spLocks noChangeArrowheads="1"/>
          </p:cNvSpPr>
          <p:nvPr/>
        </p:nvSpPr>
        <p:spPr bwMode="auto">
          <a:xfrm>
            <a:off x="6550025" y="6281738"/>
            <a:ext cx="1319213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818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68" name="Rectangle 232"/>
          <p:cNvSpPr>
            <a:spLocks noChangeArrowheads="1"/>
          </p:cNvSpPr>
          <p:nvPr/>
        </p:nvSpPr>
        <p:spPr bwMode="auto">
          <a:xfrm>
            <a:off x="7869238" y="6281738"/>
            <a:ext cx="1268412" cy="5730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69" name="Rectangle 233"/>
          <p:cNvSpPr>
            <a:spLocks noChangeArrowheads="1"/>
          </p:cNvSpPr>
          <p:nvPr/>
        </p:nvSpPr>
        <p:spPr bwMode="auto">
          <a:xfrm>
            <a:off x="7967663" y="6281738"/>
            <a:ext cx="1071562" cy="5730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sz="1200" i="1">
                <a:solidFill>
                  <a:srgbClr val="000000"/>
                </a:solidFill>
                <a:cs typeface="Arial" charset="0"/>
              </a:rPr>
              <a:t>450 – 550 PPM</a:t>
            </a:r>
            <a:endParaRPr lang="en-US" sz="1200" i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40170" name="Rectangle 234"/>
          <p:cNvSpPr>
            <a:spLocks noChangeArrowheads="1"/>
          </p:cNvSpPr>
          <p:nvPr/>
        </p:nvSpPr>
        <p:spPr bwMode="auto">
          <a:xfrm>
            <a:off x="7869238" y="6281738"/>
            <a:ext cx="1268412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71" name="Rectangle 235"/>
          <p:cNvSpPr>
            <a:spLocks noChangeArrowheads="1"/>
          </p:cNvSpPr>
          <p:nvPr/>
        </p:nvSpPr>
        <p:spPr bwMode="auto">
          <a:xfrm>
            <a:off x="0" y="735013"/>
            <a:ext cx="9144000" cy="612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CC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72" name="Line 236"/>
          <p:cNvSpPr>
            <a:spLocks noChangeShapeType="1"/>
          </p:cNvSpPr>
          <p:nvPr/>
        </p:nvSpPr>
        <p:spPr bwMode="auto">
          <a:xfrm>
            <a:off x="0" y="1897063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73" name="Line 237"/>
          <p:cNvSpPr>
            <a:spLocks noChangeShapeType="1"/>
          </p:cNvSpPr>
          <p:nvPr/>
        </p:nvSpPr>
        <p:spPr bwMode="auto">
          <a:xfrm>
            <a:off x="12700" y="2354263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74" name="Line 238"/>
          <p:cNvSpPr>
            <a:spLocks noChangeShapeType="1"/>
          </p:cNvSpPr>
          <p:nvPr/>
        </p:nvSpPr>
        <p:spPr bwMode="auto">
          <a:xfrm>
            <a:off x="0" y="2836863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75" name="Line 239"/>
          <p:cNvSpPr>
            <a:spLocks noChangeShapeType="1"/>
          </p:cNvSpPr>
          <p:nvPr/>
        </p:nvSpPr>
        <p:spPr bwMode="auto">
          <a:xfrm>
            <a:off x="0" y="3408363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76" name="Line 240"/>
          <p:cNvSpPr>
            <a:spLocks noChangeShapeType="1"/>
          </p:cNvSpPr>
          <p:nvPr/>
        </p:nvSpPr>
        <p:spPr bwMode="auto">
          <a:xfrm>
            <a:off x="0" y="3903663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77" name="Line 241"/>
          <p:cNvSpPr>
            <a:spLocks noChangeShapeType="1"/>
          </p:cNvSpPr>
          <p:nvPr/>
        </p:nvSpPr>
        <p:spPr bwMode="auto">
          <a:xfrm>
            <a:off x="0" y="4576763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78" name="Line 242"/>
          <p:cNvSpPr>
            <a:spLocks noChangeShapeType="1"/>
          </p:cNvSpPr>
          <p:nvPr/>
        </p:nvSpPr>
        <p:spPr bwMode="auto">
          <a:xfrm>
            <a:off x="0" y="1135063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79" name="Line 243"/>
          <p:cNvSpPr>
            <a:spLocks noChangeShapeType="1"/>
          </p:cNvSpPr>
          <p:nvPr/>
        </p:nvSpPr>
        <p:spPr bwMode="auto">
          <a:xfrm>
            <a:off x="0" y="5221288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80" name="Line 244"/>
          <p:cNvSpPr>
            <a:spLocks noChangeShapeType="1"/>
          </p:cNvSpPr>
          <p:nvPr/>
        </p:nvSpPr>
        <p:spPr bwMode="auto">
          <a:xfrm>
            <a:off x="0" y="5795963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81" name="Line 245"/>
          <p:cNvSpPr>
            <a:spLocks noChangeShapeType="1"/>
          </p:cNvSpPr>
          <p:nvPr/>
        </p:nvSpPr>
        <p:spPr bwMode="auto">
          <a:xfrm>
            <a:off x="0" y="6246813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82" name="Line 246"/>
          <p:cNvSpPr>
            <a:spLocks noChangeShapeType="1"/>
          </p:cNvSpPr>
          <p:nvPr/>
        </p:nvSpPr>
        <p:spPr bwMode="auto">
          <a:xfrm>
            <a:off x="1327150" y="739775"/>
            <a:ext cx="0" cy="6118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83" name="Line 247"/>
          <p:cNvSpPr>
            <a:spLocks noChangeShapeType="1"/>
          </p:cNvSpPr>
          <p:nvPr/>
        </p:nvSpPr>
        <p:spPr bwMode="auto">
          <a:xfrm>
            <a:off x="3897313" y="739775"/>
            <a:ext cx="0" cy="6118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84" name="Line 248"/>
          <p:cNvSpPr>
            <a:spLocks noChangeShapeType="1"/>
          </p:cNvSpPr>
          <p:nvPr/>
        </p:nvSpPr>
        <p:spPr bwMode="auto">
          <a:xfrm>
            <a:off x="2571750" y="739775"/>
            <a:ext cx="0" cy="6118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85" name="Line 249"/>
          <p:cNvSpPr>
            <a:spLocks noChangeShapeType="1"/>
          </p:cNvSpPr>
          <p:nvPr/>
        </p:nvSpPr>
        <p:spPr bwMode="auto">
          <a:xfrm>
            <a:off x="5253038" y="739775"/>
            <a:ext cx="0" cy="6118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86" name="Line 250"/>
          <p:cNvSpPr>
            <a:spLocks noChangeShapeType="1"/>
          </p:cNvSpPr>
          <p:nvPr/>
        </p:nvSpPr>
        <p:spPr bwMode="auto">
          <a:xfrm>
            <a:off x="6534150" y="739775"/>
            <a:ext cx="0" cy="6118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87" name="Line 251"/>
          <p:cNvSpPr>
            <a:spLocks noChangeShapeType="1"/>
          </p:cNvSpPr>
          <p:nvPr/>
        </p:nvSpPr>
        <p:spPr bwMode="auto">
          <a:xfrm>
            <a:off x="7850188" y="739775"/>
            <a:ext cx="0" cy="6118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88" name="Line 252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89" name="Line 253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90" name="Line 254"/>
          <p:cNvSpPr>
            <a:spLocks noChangeShapeType="1"/>
          </p:cNvSpPr>
          <p:nvPr/>
        </p:nvSpPr>
        <p:spPr bwMode="auto">
          <a:xfrm>
            <a:off x="0" y="727075"/>
            <a:ext cx="0" cy="6130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0191" name="Line 255"/>
          <p:cNvSpPr>
            <a:spLocks noChangeShapeType="1"/>
          </p:cNvSpPr>
          <p:nvPr/>
        </p:nvSpPr>
        <p:spPr bwMode="auto">
          <a:xfrm>
            <a:off x="9131300" y="727075"/>
            <a:ext cx="0" cy="6130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318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 bwMode="auto">
          <a:xfrm flipV="1">
            <a:off x="6007261" y="1423686"/>
            <a:ext cx="451412" cy="41668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Line 53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493135" y="117851"/>
            <a:ext cx="4444678" cy="8128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Effects of 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concentration on combustible gas readings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757" y="1163686"/>
            <a:ext cx="4322618" cy="45085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Look at 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readings first!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LEL readings may be affected if levels </a:t>
            </a:r>
            <a:r>
              <a:rPr lang="en-US" sz="1800" dirty="0"/>
              <a:t>of O</a:t>
            </a:r>
            <a:r>
              <a:rPr lang="en-US" sz="1800" baseline="-25000" dirty="0"/>
              <a:t>2</a:t>
            </a:r>
            <a:r>
              <a:rPr lang="en-US" sz="1800" dirty="0"/>
              <a:t> are </a:t>
            </a:r>
            <a:r>
              <a:rPr lang="en-US" sz="1800" dirty="0" smtClean="0"/>
              <a:t>higher or lower than fresh air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Catalytic LEL sensors require a minimum level of 10% oxygen to read LEL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If the 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concentration is too low the LEL reading should be replaced with question marks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2" t="25263" r="41128" b="62723"/>
          <a:stretch/>
        </p:blipFill>
        <p:spPr bwMode="auto">
          <a:xfrm>
            <a:off x="6542761" y="3761688"/>
            <a:ext cx="2182894" cy="106582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25108" r="41128" b="62771"/>
          <a:stretch/>
        </p:blipFill>
        <p:spPr bwMode="auto">
          <a:xfrm>
            <a:off x="6551273" y="218150"/>
            <a:ext cx="2161114" cy="108286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8" t="25108" r="41234" b="62771"/>
          <a:stretch/>
        </p:blipFill>
        <p:spPr bwMode="auto">
          <a:xfrm>
            <a:off x="6550540" y="1993533"/>
            <a:ext cx="2165203" cy="108260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37905" y="1592425"/>
            <a:ext cx="1569356" cy="523220"/>
          </a:xfrm>
          <a:prstGeom prst="rect">
            <a:avLst/>
          </a:prstGeom>
          <a:solidFill>
            <a:srgbClr val="FFFFFF"/>
          </a:solidFill>
          <a:ln w="2222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Arial" pitchFamily="34" charset="0"/>
              </a:rPr>
              <a:t>Readings in fresh </a:t>
            </a:r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</a:rPr>
              <a:t>air</a:t>
            </a:r>
            <a:endParaRPr lang="en-US" sz="1400" i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5398" y="5239422"/>
            <a:ext cx="2303352" cy="523220"/>
          </a:xfrm>
          <a:prstGeom prst="rect">
            <a:avLst/>
          </a:prstGeom>
          <a:solidFill>
            <a:srgbClr val="FFFFFF"/>
          </a:solidFill>
          <a:ln w="2222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Arial" pitchFamily="34" charset="0"/>
              </a:rPr>
              <a:t>Readings when O</a:t>
            </a:r>
            <a:r>
              <a:rPr lang="en-US" sz="1400" i="1" baseline="-25000" dirty="0">
                <a:solidFill>
                  <a:srgbClr val="000000"/>
                </a:solidFill>
                <a:latin typeface="Arial" pitchFamily="34" charset="0"/>
              </a:rPr>
              <a:t>2</a:t>
            </a:r>
            <a:r>
              <a:rPr lang="en-US" sz="1400" i="1" dirty="0">
                <a:solidFill>
                  <a:srgbClr val="000000"/>
                </a:solidFill>
                <a:latin typeface="Arial" pitchFamily="34" charset="0"/>
              </a:rPr>
              <a:t> too low for LEL sensor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5961413" y="2893671"/>
            <a:ext cx="520410" cy="32454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6160223" y="4916384"/>
            <a:ext cx="311829" cy="32273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4436701" y="3213463"/>
            <a:ext cx="1759360" cy="523220"/>
          </a:xfrm>
          <a:prstGeom prst="rect">
            <a:avLst/>
          </a:prstGeom>
          <a:solidFill>
            <a:srgbClr val="FFFFFF"/>
          </a:solidFill>
          <a:ln w="2222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</a:rPr>
              <a:t>Readings in O</a:t>
            </a:r>
            <a:r>
              <a:rPr lang="en-US" sz="1400" i="1" baseline="-25000" dirty="0" smtClean="0">
                <a:solidFill>
                  <a:srgbClr val="000000"/>
                </a:solidFill>
                <a:latin typeface="Arial" pitchFamily="34" charset="0"/>
              </a:rPr>
              <a:t>2</a:t>
            </a:r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Arial" pitchFamily="34" charset="0"/>
              </a:rPr>
              <a:t>deficient air</a:t>
            </a:r>
          </a:p>
        </p:txBody>
      </p:sp>
    </p:spTree>
    <p:extLst>
      <p:ext uri="{BB962C8B-B14F-4D97-AF65-F5344CB8AC3E}">
        <p14:creationId xmlns:p14="http://schemas.microsoft.com/office/powerpoint/2010/main" val="1743816403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15527" y="389793"/>
            <a:ext cx="6570663" cy="796925"/>
          </a:xfrm>
        </p:spPr>
        <p:txBody>
          <a:bodyPr anchor="ctr"/>
          <a:lstStyle/>
          <a:p>
            <a:r>
              <a:rPr lang="en-US" sz="2000" dirty="0" smtClean="0"/>
              <a:t>Composition of fresh air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1638" y="1347788"/>
            <a:ext cx="3581400" cy="41148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78.1 % Nitrogen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20.9 % Oxygen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0.9 %  Argon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0.1 % All other gases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Water vapor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CO</a:t>
            </a:r>
            <a:r>
              <a:rPr lang="en-US" sz="1800" baseline="-4000" dirty="0" smtClean="0"/>
              <a:t>2</a:t>
            </a:r>
            <a:endParaRPr lang="en-US" sz="1800" dirty="0" smtClean="0"/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Other trace gases</a:t>
            </a:r>
          </a:p>
        </p:txBody>
      </p:sp>
      <p:pic>
        <p:nvPicPr>
          <p:cNvPr id="65540" name="Picture 53" descr="OSHA diagram of oxygen concentration in air"/>
          <p:cNvPicPr>
            <a:picLocks noChangeAspect="1" noChangeArrowheads="1"/>
          </p:cNvPicPr>
          <p:nvPr/>
        </p:nvPicPr>
        <p:blipFill>
          <a:blip r:embed="rId3"/>
          <a:srcRect l="1587" t="2002"/>
          <a:stretch>
            <a:fillRect/>
          </a:stretch>
        </p:blipFill>
        <p:spPr bwMode="auto">
          <a:xfrm>
            <a:off x="4003675" y="1414463"/>
            <a:ext cx="4724400" cy="37290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Line 5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269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4734145"/>
            <a:ext cx="9143999" cy="212385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CC"/>
              </a:solidFill>
            </a:endParaRPr>
          </a:p>
        </p:txBody>
      </p:sp>
      <p:sp>
        <p:nvSpPr>
          <p:cNvPr id="1433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356339" y="125351"/>
            <a:ext cx="3955542" cy="8128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Effects of high concentrations of gas on LEL sensor</a:t>
            </a:r>
          </a:p>
        </p:txBody>
      </p:sp>
      <p:sp>
        <p:nvSpPr>
          <p:cNvPr id="1434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90004" y="1137228"/>
            <a:ext cx="4061361" cy="45085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en-US" sz="1800" dirty="0" smtClean="0"/>
              <a:t>When doing atmospheric testing we are only concerned with the LEL. Why is that?</a:t>
            </a:r>
          </a:p>
          <a:p>
            <a:pPr lvl="1" eaLnBrk="1" hangingPunct="1">
              <a:spcBef>
                <a:spcPts val="0"/>
              </a:spcBef>
              <a:spcAft>
                <a:spcPts val="1800"/>
              </a:spcAft>
            </a:pPr>
            <a:r>
              <a:rPr lang="en-US" sz="1800" dirty="0" smtClean="0"/>
              <a:t>Work is not permitted in areas where the concentration of gas exceeds safety limits!</a:t>
            </a:r>
          </a:p>
          <a:p>
            <a:pPr lvl="1" eaLnBrk="1" hangingPunct="1">
              <a:spcBef>
                <a:spcPts val="0"/>
              </a:spcBef>
              <a:spcAft>
                <a:spcPts val="1800"/>
              </a:spcAft>
            </a:pPr>
            <a:r>
              <a:rPr lang="en-US" sz="1800" dirty="0" smtClean="0"/>
              <a:t>If the explosive gas concentration is too high there may not be enough oxygen for the LEL sensor to detect properly</a:t>
            </a:r>
          </a:p>
          <a:p>
            <a:pPr lvl="1" eaLnBrk="1" hangingPunct="1">
              <a:spcBef>
                <a:spcPts val="0"/>
              </a:spcBef>
              <a:spcAft>
                <a:spcPts val="1800"/>
              </a:spcAft>
            </a:pPr>
            <a:r>
              <a:rPr lang="en-US" sz="1800" dirty="0" smtClean="0"/>
              <a:t>Concentrations above 100% LEL can damage the LEL sensor</a:t>
            </a:r>
          </a:p>
          <a:p>
            <a:pPr lvl="1" eaLnBrk="1" hangingPunct="1">
              <a:spcBef>
                <a:spcPts val="0"/>
              </a:spcBef>
              <a:spcAft>
                <a:spcPts val="1800"/>
              </a:spcAft>
            </a:pPr>
            <a:endParaRPr lang="en-US" sz="1800" dirty="0" smtClean="0"/>
          </a:p>
        </p:txBody>
      </p:sp>
      <p:sp>
        <p:nvSpPr>
          <p:cNvPr id="5" name="Line 60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007261" y="1269311"/>
            <a:ext cx="451412" cy="41668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25108" r="41128" b="62771"/>
          <a:stretch/>
        </p:blipFill>
        <p:spPr bwMode="auto">
          <a:xfrm>
            <a:off x="6551273" y="218150"/>
            <a:ext cx="2161114" cy="108286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37905" y="1438050"/>
            <a:ext cx="1569356" cy="523220"/>
          </a:xfrm>
          <a:prstGeom prst="rect">
            <a:avLst/>
          </a:prstGeom>
          <a:solidFill>
            <a:srgbClr val="FFFFFF"/>
          </a:solidFill>
          <a:ln w="2222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Arial" pitchFamily="34" charset="0"/>
              </a:rPr>
              <a:t>Readings in fresh </a:t>
            </a:r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</a:rPr>
              <a:t>air</a:t>
            </a:r>
            <a:endParaRPr lang="en-US" sz="1400" i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6375" y="3493797"/>
            <a:ext cx="1579419" cy="523220"/>
          </a:xfrm>
          <a:prstGeom prst="rect">
            <a:avLst/>
          </a:prstGeom>
          <a:solidFill>
            <a:srgbClr val="FFFFFF"/>
          </a:solidFill>
          <a:ln w="2222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</a:rPr>
              <a:t>High (“Alarm 2”) at 20% LEL</a:t>
            </a:r>
            <a:endParaRPr lang="en-US" sz="1400" i="1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5961413" y="2145546"/>
            <a:ext cx="520410" cy="32454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6112744" y="3170762"/>
            <a:ext cx="311829" cy="32273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4436701" y="2465338"/>
            <a:ext cx="1759360" cy="523220"/>
          </a:xfrm>
          <a:prstGeom prst="rect">
            <a:avLst/>
          </a:prstGeom>
          <a:solidFill>
            <a:srgbClr val="FFFFFF"/>
          </a:solidFill>
          <a:ln w="2222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</a:rPr>
              <a:t>Initial alarm at 10% LEL </a:t>
            </a:r>
            <a:endParaRPr lang="en-US" sz="1400" i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8" t="22684" r="15467" b="65368"/>
          <a:stretch/>
        </p:blipFill>
        <p:spPr bwMode="auto">
          <a:xfrm>
            <a:off x="6531429" y="1520038"/>
            <a:ext cx="2185060" cy="106878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41" t="22684" r="15467" b="65368"/>
          <a:stretch/>
        </p:blipFill>
        <p:spPr bwMode="auto">
          <a:xfrm>
            <a:off x="6519553" y="2826333"/>
            <a:ext cx="2208293" cy="1080654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90" t="22684" r="15466" b="65368"/>
          <a:stretch/>
        </p:blipFill>
        <p:spPr bwMode="auto">
          <a:xfrm>
            <a:off x="6519553" y="4144481"/>
            <a:ext cx="2205595" cy="107176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5992022" y="4441371"/>
            <a:ext cx="444404" cy="22578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4486900" y="4418072"/>
            <a:ext cx="1579419" cy="523220"/>
          </a:xfrm>
          <a:prstGeom prst="rect">
            <a:avLst/>
          </a:prstGeom>
          <a:solidFill>
            <a:srgbClr val="FFFFFF"/>
          </a:solidFill>
          <a:ln w="2222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</a:rPr>
              <a:t>High (“Alarm 3”) at 50% LEL</a:t>
            </a:r>
            <a:endParaRPr lang="en-US" sz="1400" i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0650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0" t="22642" r="15467" b="65195"/>
          <a:stretch/>
        </p:blipFill>
        <p:spPr bwMode="auto">
          <a:xfrm>
            <a:off x="6519553" y="5450770"/>
            <a:ext cx="2196937" cy="109253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Straight Arrow Connector 24"/>
          <p:cNvCxnSpPr/>
          <p:nvPr/>
        </p:nvCxnSpPr>
        <p:spPr bwMode="auto">
          <a:xfrm flipV="1">
            <a:off x="5918797" y="5593278"/>
            <a:ext cx="434502" cy="5752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4413675" y="5401722"/>
            <a:ext cx="1579419" cy="738664"/>
          </a:xfrm>
          <a:prstGeom prst="rect">
            <a:avLst/>
          </a:prstGeom>
          <a:solidFill>
            <a:srgbClr val="FFFFFF"/>
          </a:solidFill>
          <a:ln w="2222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</a:rPr>
              <a:t>Over-limit alarm (arrows) at 100% LEL</a:t>
            </a:r>
            <a:endParaRPr lang="en-US" sz="1400" i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98072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883042" y="113476"/>
            <a:ext cx="6756400" cy="812800"/>
          </a:xfrm>
        </p:spPr>
        <p:txBody>
          <a:bodyPr/>
          <a:lstStyle/>
          <a:p>
            <a:pPr eaLnBrk="1" hangingPunct="1"/>
            <a:r>
              <a:rPr lang="en-US" dirty="0" smtClean="0"/>
              <a:t>Combustible Gas Sensor</a:t>
            </a:r>
          </a:p>
        </p:txBody>
      </p:sp>
      <p:sp>
        <p:nvSpPr>
          <p:cNvPr id="47108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5734" y="1137227"/>
            <a:ext cx="3800001" cy="45085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The catalyst in the LEL sensor bead can be harmed if it is exposed to certain substances</a:t>
            </a:r>
            <a:endParaRPr lang="en-US" sz="1800" dirty="0"/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LEL sensor poisons permanently reduce or destroy the sensor’s response to gas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The most common LEL sensor poisons are silicon containing vapors (like the silicones used in </a:t>
            </a:r>
            <a:r>
              <a:rPr lang="en-US" sz="1800" dirty="0" err="1" smtClean="0"/>
              <a:t>Armour</a:t>
            </a:r>
            <a:r>
              <a:rPr lang="en-US" sz="1800" dirty="0" smtClean="0"/>
              <a:t> All)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/>
              <a:t>S</a:t>
            </a:r>
            <a:r>
              <a:rPr lang="en-US" sz="1800" dirty="0" smtClean="0"/>
              <a:t>ensors which may have been exposed to a poison must be tested before further use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156364" y="1306285"/>
            <a:ext cx="4583875" cy="3301342"/>
          </a:xfrm>
          <a:prstGeom prst="rect">
            <a:avLst/>
          </a:prstGeom>
          <a:solidFill>
            <a:srgbClr val="FFDFCD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5434350" y="2935218"/>
            <a:ext cx="1406097" cy="144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5434350" y="2956956"/>
            <a:ext cx="1406097" cy="144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451535" y="2949710"/>
            <a:ext cx="1599825" cy="1449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5813996" y="2090318"/>
            <a:ext cx="1891981" cy="1349232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6767017" y="2067130"/>
            <a:ext cx="938960" cy="13869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5813996" y="2096115"/>
            <a:ext cx="1891981" cy="1350681"/>
          </a:xfrm>
          <a:prstGeom prst="ellips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6588911" y="2096115"/>
            <a:ext cx="335901" cy="1334739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6635781" y="2935218"/>
            <a:ext cx="1407659" cy="144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6635781" y="2956956"/>
            <a:ext cx="1407659" cy="144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6421742" y="2949710"/>
            <a:ext cx="1601388" cy="1449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6752956" y="2443929"/>
            <a:ext cx="192167" cy="504332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6720147" y="2443929"/>
            <a:ext cx="192167" cy="504332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6857632" y="2443929"/>
            <a:ext cx="193729" cy="504332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22" name="Oval 17"/>
          <p:cNvSpPr>
            <a:spLocks noChangeArrowheads="1"/>
          </p:cNvSpPr>
          <p:nvPr/>
        </p:nvSpPr>
        <p:spPr bwMode="auto">
          <a:xfrm>
            <a:off x="6824823" y="2443929"/>
            <a:ext cx="193729" cy="504332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6970119" y="2443929"/>
            <a:ext cx="193729" cy="504332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24" name="Oval 19"/>
          <p:cNvSpPr>
            <a:spLocks noChangeArrowheads="1"/>
          </p:cNvSpPr>
          <p:nvPr/>
        </p:nvSpPr>
        <p:spPr bwMode="auto">
          <a:xfrm>
            <a:off x="6937311" y="2443929"/>
            <a:ext cx="193729" cy="504332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25" name="Oval 20"/>
          <p:cNvSpPr>
            <a:spLocks noChangeArrowheads="1"/>
          </p:cNvSpPr>
          <p:nvPr/>
        </p:nvSpPr>
        <p:spPr bwMode="auto">
          <a:xfrm>
            <a:off x="7076358" y="2443929"/>
            <a:ext cx="192167" cy="504332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26" name="Oval 21"/>
          <p:cNvSpPr>
            <a:spLocks noChangeArrowheads="1"/>
          </p:cNvSpPr>
          <p:nvPr/>
        </p:nvSpPr>
        <p:spPr bwMode="auto">
          <a:xfrm>
            <a:off x="7043549" y="2443929"/>
            <a:ext cx="192167" cy="504332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27" name="Oval 22"/>
          <p:cNvSpPr>
            <a:spLocks noChangeArrowheads="1"/>
          </p:cNvSpPr>
          <p:nvPr/>
        </p:nvSpPr>
        <p:spPr bwMode="auto">
          <a:xfrm>
            <a:off x="7188845" y="2443929"/>
            <a:ext cx="193729" cy="504332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28" name="Oval 23"/>
          <p:cNvSpPr>
            <a:spLocks noChangeArrowheads="1"/>
          </p:cNvSpPr>
          <p:nvPr/>
        </p:nvSpPr>
        <p:spPr bwMode="auto">
          <a:xfrm>
            <a:off x="7156037" y="2443929"/>
            <a:ext cx="193729" cy="504332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29" name="Text Box 24"/>
          <p:cNvSpPr txBox="1">
            <a:spLocks noChangeArrowheads="1"/>
          </p:cNvSpPr>
          <p:nvPr/>
        </p:nvSpPr>
        <p:spPr bwMode="auto">
          <a:xfrm>
            <a:off x="7320082" y="1675838"/>
            <a:ext cx="1204556" cy="24057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600" dirty="0">
                <a:solidFill>
                  <a:srgbClr val="000000"/>
                </a:solidFill>
              </a:rPr>
              <a:t>Platinum wire coil</a:t>
            </a:r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 flipH="1">
            <a:off x="7148225" y="2135244"/>
            <a:ext cx="331214" cy="271006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4404775" y="1652651"/>
            <a:ext cx="1393598" cy="42607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600">
                <a:solidFill>
                  <a:srgbClr val="000000"/>
                </a:solidFill>
              </a:rPr>
              <a:t>Porous refractory bead with catalyst</a:t>
            </a:r>
          </a:p>
        </p:txBody>
      </p:sp>
      <p:sp>
        <p:nvSpPr>
          <p:cNvPr id="32" name="Line 27"/>
          <p:cNvSpPr>
            <a:spLocks noChangeShapeType="1"/>
          </p:cNvSpPr>
          <p:nvPr/>
        </p:nvSpPr>
        <p:spPr bwMode="auto">
          <a:xfrm>
            <a:off x="5573397" y="2175822"/>
            <a:ext cx="254660" cy="301439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>
            <a:off x="5806184" y="3748235"/>
            <a:ext cx="189979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34" name="Line 29"/>
          <p:cNvSpPr>
            <a:spLocks noChangeShapeType="1"/>
          </p:cNvSpPr>
          <p:nvPr/>
        </p:nvSpPr>
        <p:spPr bwMode="auto">
          <a:xfrm>
            <a:off x="7698165" y="3701859"/>
            <a:ext cx="0" cy="114489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>
            <a:off x="5806184" y="3687367"/>
            <a:ext cx="0" cy="114489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6178019" y="3787364"/>
            <a:ext cx="1187371" cy="2101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solidFill>
                  <a:srgbClr val="000000"/>
                </a:solidFill>
              </a:rPr>
              <a:t>0.1 mm</a:t>
            </a:r>
          </a:p>
        </p:txBody>
      </p:sp>
      <p:sp>
        <p:nvSpPr>
          <p:cNvPr id="37" name="Freeform 32"/>
          <p:cNvSpPr>
            <a:spLocks/>
          </p:cNvSpPr>
          <p:nvPr/>
        </p:nvSpPr>
        <p:spPr bwMode="auto">
          <a:xfrm>
            <a:off x="5810871" y="2087419"/>
            <a:ext cx="951459" cy="1349232"/>
          </a:xfrm>
          <a:custGeom>
            <a:avLst/>
            <a:gdLst>
              <a:gd name="T0" fmla="*/ 1 w 1766"/>
              <a:gd name="T1" fmla="*/ 167 h 2687"/>
              <a:gd name="T2" fmla="*/ 6 w 1766"/>
              <a:gd name="T3" fmla="*/ 124 h 2687"/>
              <a:gd name="T4" fmla="*/ 34 w 1766"/>
              <a:gd name="T5" fmla="*/ 73 h 2687"/>
              <a:gd name="T6" fmla="*/ 62 w 1766"/>
              <a:gd name="T7" fmla="*/ 46 h 2687"/>
              <a:gd name="T8" fmla="*/ 101 w 1766"/>
              <a:gd name="T9" fmla="*/ 24 h 2687"/>
              <a:gd name="T10" fmla="*/ 131 w 1766"/>
              <a:gd name="T11" fmla="*/ 12 h 2687"/>
              <a:gd name="T12" fmla="*/ 158 w 1766"/>
              <a:gd name="T13" fmla="*/ 7 h 2687"/>
              <a:gd name="T14" fmla="*/ 192 w 1766"/>
              <a:gd name="T15" fmla="*/ 2 h 2687"/>
              <a:gd name="T16" fmla="*/ 207 w 1766"/>
              <a:gd name="T17" fmla="*/ 1 h 2687"/>
              <a:gd name="T18" fmla="*/ 200 w 1766"/>
              <a:gd name="T19" fmla="*/ 6 h 2687"/>
              <a:gd name="T20" fmla="*/ 195 w 1766"/>
              <a:gd name="T21" fmla="*/ 12 h 2687"/>
              <a:gd name="T22" fmla="*/ 190 w 1766"/>
              <a:gd name="T23" fmla="*/ 24 h 2687"/>
              <a:gd name="T24" fmla="*/ 181 w 1766"/>
              <a:gd name="T25" fmla="*/ 55 h 2687"/>
              <a:gd name="T26" fmla="*/ 175 w 1766"/>
              <a:gd name="T27" fmla="*/ 103 h 2687"/>
              <a:gd name="T28" fmla="*/ 172 w 1766"/>
              <a:gd name="T29" fmla="*/ 164 h 2687"/>
              <a:gd name="T30" fmla="*/ 174 w 1766"/>
              <a:gd name="T31" fmla="*/ 203 h 2687"/>
              <a:gd name="T32" fmla="*/ 175 w 1766"/>
              <a:gd name="T33" fmla="*/ 222 h 2687"/>
              <a:gd name="T34" fmla="*/ 176 w 1766"/>
              <a:gd name="T35" fmla="*/ 233 h 2687"/>
              <a:gd name="T36" fmla="*/ 177 w 1766"/>
              <a:gd name="T37" fmla="*/ 248 h 2687"/>
              <a:gd name="T38" fmla="*/ 180 w 1766"/>
              <a:gd name="T39" fmla="*/ 262 h 2687"/>
              <a:gd name="T40" fmla="*/ 183 w 1766"/>
              <a:gd name="T41" fmla="*/ 275 h 2687"/>
              <a:gd name="T42" fmla="*/ 184 w 1766"/>
              <a:gd name="T43" fmla="*/ 286 h 2687"/>
              <a:gd name="T44" fmla="*/ 187 w 1766"/>
              <a:gd name="T45" fmla="*/ 294 h 2687"/>
              <a:gd name="T46" fmla="*/ 190 w 1766"/>
              <a:gd name="T47" fmla="*/ 299 h 2687"/>
              <a:gd name="T48" fmla="*/ 192 w 1766"/>
              <a:gd name="T49" fmla="*/ 305 h 2687"/>
              <a:gd name="T50" fmla="*/ 195 w 1766"/>
              <a:gd name="T51" fmla="*/ 310 h 2687"/>
              <a:gd name="T52" fmla="*/ 200 w 1766"/>
              <a:gd name="T53" fmla="*/ 317 h 2687"/>
              <a:gd name="T54" fmla="*/ 209 w 1766"/>
              <a:gd name="T55" fmla="*/ 321 h 2687"/>
              <a:gd name="T56" fmla="*/ 191 w 1766"/>
              <a:gd name="T57" fmla="*/ 322 h 2687"/>
              <a:gd name="T58" fmla="*/ 162 w 1766"/>
              <a:gd name="T59" fmla="*/ 318 h 2687"/>
              <a:gd name="T60" fmla="*/ 119 w 1766"/>
              <a:gd name="T61" fmla="*/ 307 h 2687"/>
              <a:gd name="T62" fmla="*/ 96 w 1766"/>
              <a:gd name="T63" fmla="*/ 298 h 2687"/>
              <a:gd name="T64" fmla="*/ 68 w 1766"/>
              <a:gd name="T65" fmla="*/ 281 h 2687"/>
              <a:gd name="T66" fmla="*/ 58 w 1766"/>
              <a:gd name="T67" fmla="*/ 273 h 2687"/>
              <a:gd name="T68" fmla="*/ 44 w 1766"/>
              <a:gd name="T69" fmla="*/ 261 h 2687"/>
              <a:gd name="T70" fmla="*/ 37 w 1766"/>
              <a:gd name="T71" fmla="*/ 251 h 2687"/>
              <a:gd name="T72" fmla="*/ 19 w 1766"/>
              <a:gd name="T73" fmla="*/ 228 h 2687"/>
              <a:gd name="T74" fmla="*/ 11 w 1766"/>
              <a:gd name="T75" fmla="*/ 212 h 2687"/>
              <a:gd name="T76" fmla="*/ 8 w 1766"/>
              <a:gd name="T77" fmla="*/ 204 h 2687"/>
              <a:gd name="T78" fmla="*/ 3 w 1766"/>
              <a:gd name="T79" fmla="*/ 188 h 2687"/>
              <a:gd name="T80" fmla="*/ 2 w 1766"/>
              <a:gd name="T81" fmla="*/ 178 h 2687"/>
              <a:gd name="T82" fmla="*/ 1 w 1766"/>
              <a:gd name="T83" fmla="*/ 167 h 268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766" h="2687">
                <a:moveTo>
                  <a:pt x="6" y="1393"/>
                </a:moveTo>
                <a:cubicBezTo>
                  <a:pt x="12" y="1318"/>
                  <a:pt x="3" y="1163"/>
                  <a:pt x="51" y="1033"/>
                </a:cubicBezTo>
                <a:cubicBezTo>
                  <a:pt x="99" y="903"/>
                  <a:pt x="212" y="720"/>
                  <a:pt x="291" y="613"/>
                </a:cubicBezTo>
                <a:cubicBezTo>
                  <a:pt x="370" y="506"/>
                  <a:pt x="430" y="457"/>
                  <a:pt x="524" y="388"/>
                </a:cubicBezTo>
                <a:cubicBezTo>
                  <a:pt x="618" y="319"/>
                  <a:pt x="758" y="248"/>
                  <a:pt x="854" y="200"/>
                </a:cubicBezTo>
                <a:cubicBezTo>
                  <a:pt x="950" y="152"/>
                  <a:pt x="1022" y="127"/>
                  <a:pt x="1101" y="103"/>
                </a:cubicBezTo>
                <a:cubicBezTo>
                  <a:pt x="1180" y="79"/>
                  <a:pt x="1244" y="70"/>
                  <a:pt x="1329" y="56"/>
                </a:cubicBezTo>
                <a:cubicBezTo>
                  <a:pt x="1414" y="42"/>
                  <a:pt x="1543" y="28"/>
                  <a:pt x="1611" y="20"/>
                </a:cubicBezTo>
                <a:cubicBezTo>
                  <a:pt x="1679" y="12"/>
                  <a:pt x="1728" y="0"/>
                  <a:pt x="1739" y="5"/>
                </a:cubicBezTo>
                <a:cubicBezTo>
                  <a:pt x="1750" y="10"/>
                  <a:pt x="1695" y="34"/>
                  <a:pt x="1679" y="50"/>
                </a:cubicBezTo>
                <a:cubicBezTo>
                  <a:pt x="1663" y="66"/>
                  <a:pt x="1655" y="78"/>
                  <a:pt x="1641" y="103"/>
                </a:cubicBezTo>
                <a:cubicBezTo>
                  <a:pt x="1627" y="128"/>
                  <a:pt x="1616" y="141"/>
                  <a:pt x="1596" y="200"/>
                </a:cubicBezTo>
                <a:cubicBezTo>
                  <a:pt x="1576" y="259"/>
                  <a:pt x="1542" y="346"/>
                  <a:pt x="1521" y="455"/>
                </a:cubicBezTo>
                <a:cubicBezTo>
                  <a:pt x="1500" y="564"/>
                  <a:pt x="1481" y="702"/>
                  <a:pt x="1469" y="853"/>
                </a:cubicBezTo>
                <a:cubicBezTo>
                  <a:pt x="1457" y="1004"/>
                  <a:pt x="1447" y="1223"/>
                  <a:pt x="1446" y="1363"/>
                </a:cubicBezTo>
                <a:cubicBezTo>
                  <a:pt x="1445" y="1503"/>
                  <a:pt x="1457" y="1612"/>
                  <a:pt x="1461" y="1693"/>
                </a:cubicBezTo>
                <a:cubicBezTo>
                  <a:pt x="1465" y="1774"/>
                  <a:pt x="1467" y="1809"/>
                  <a:pt x="1469" y="1850"/>
                </a:cubicBezTo>
                <a:cubicBezTo>
                  <a:pt x="1471" y="1891"/>
                  <a:pt x="1472" y="1904"/>
                  <a:pt x="1476" y="1940"/>
                </a:cubicBezTo>
                <a:cubicBezTo>
                  <a:pt x="1480" y="1976"/>
                  <a:pt x="1485" y="2028"/>
                  <a:pt x="1491" y="2068"/>
                </a:cubicBezTo>
                <a:cubicBezTo>
                  <a:pt x="1497" y="2108"/>
                  <a:pt x="1507" y="2143"/>
                  <a:pt x="1514" y="2180"/>
                </a:cubicBezTo>
                <a:cubicBezTo>
                  <a:pt x="1521" y="2217"/>
                  <a:pt x="1530" y="2259"/>
                  <a:pt x="1536" y="2293"/>
                </a:cubicBezTo>
                <a:cubicBezTo>
                  <a:pt x="1542" y="2327"/>
                  <a:pt x="1545" y="2357"/>
                  <a:pt x="1551" y="2383"/>
                </a:cubicBezTo>
                <a:cubicBezTo>
                  <a:pt x="1557" y="2409"/>
                  <a:pt x="1567" y="2431"/>
                  <a:pt x="1574" y="2450"/>
                </a:cubicBezTo>
                <a:cubicBezTo>
                  <a:pt x="1581" y="2469"/>
                  <a:pt x="1589" y="2480"/>
                  <a:pt x="1596" y="2495"/>
                </a:cubicBezTo>
                <a:cubicBezTo>
                  <a:pt x="1603" y="2510"/>
                  <a:pt x="1612" y="2525"/>
                  <a:pt x="1619" y="2540"/>
                </a:cubicBezTo>
                <a:cubicBezTo>
                  <a:pt x="1626" y="2555"/>
                  <a:pt x="1631" y="2569"/>
                  <a:pt x="1641" y="2585"/>
                </a:cubicBezTo>
                <a:cubicBezTo>
                  <a:pt x="1651" y="2601"/>
                  <a:pt x="1660" y="2623"/>
                  <a:pt x="1679" y="2638"/>
                </a:cubicBezTo>
                <a:cubicBezTo>
                  <a:pt x="1698" y="2653"/>
                  <a:pt x="1766" y="2668"/>
                  <a:pt x="1754" y="2675"/>
                </a:cubicBezTo>
                <a:cubicBezTo>
                  <a:pt x="1742" y="2682"/>
                  <a:pt x="1669" y="2687"/>
                  <a:pt x="1604" y="2683"/>
                </a:cubicBezTo>
                <a:cubicBezTo>
                  <a:pt x="1539" y="2679"/>
                  <a:pt x="1464" y="2674"/>
                  <a:pt x="1364" y="2653"/>
                </a:cubicBezTo>
                <a:cubicBezTo>
                  <a:pt x="1264" y="2632"/>
                  <a:pt x="1097" y="2584"/>
                  <a:pt x="1004" y="2555"/>
                </a:cubicBezTo>
                <a:cubicBezTo>
                  <a:pt x="911" y="2526"/>
                  <a:pt x="881" y="2516"/>
                  <a:pt x="809" y="2480"/>
                </a:cubicBezTo>
                <a:cubicBezTo>
                  <a:pt x="737" y="2444"/>
                  <a:pt x="623" y="2373"/>
                  <a:pt x="569" y="2338"/>
                </a:cubicBezTo>
                <a:cubicBezTo>
                  <a:pt x="515" y="2303"/>
                  <a:pt x="518" y="2297"/>
                  <a:pt x="486" y="2270"/>
                </a:cubicBezTo>
                <a:cubicBezTo>
                  <a:pt x="454" y="2243"/>
                  <a:pt x="404" y="2203"/>
                  <a:pt x="374" y="2173"/>
                </a:cubicBezTo>
                <a:cubicBezTo>
                  <a:pt x="344" y="2143"/>
                  <a:pt x="342" y="2136"/>
                  <a:pt x="306" y="2090"/>
                </a:cubicBezTo>
                <a:cubicBezTo>
                  <a:pt x="270" y="2044"/>
                  <a:pt x="191" y="1949"/>
                  <a:pt x="156" y="1895"/>
                </a:cubicBezTo>
                <a:cubicBezTo>
                  <a:pt x="121" y="1841"/>
                  <a:pt x="111" y="1800"/>
                  <a:pt x="96" y="1768"/>
                </a:cubicBezTo>
                <a:cubicBezTo>
                  <a:pt x="81" y="1736"/>
                  <a:pt x="77" y="1734"/>
                  <a:pt x="66" y="1700"/>
                </a:cubicBezTo>
                <a:cubicBezTo>
                  <a:pt x="55" y="1666"/>
                  <a:pt x="38" y="1601"/>
                  <a:pt x="29" y="1565"/>
                </a:cubicBezTo>
                <a:cubicBezTo>
                  <a:pt x="20" y="1529"/>
                  <a:pt x="18" y="1512"/>
                  <a:pt x="14" y="1483"/>
                </a:cubicBezTo>
                <a:cubicBezTo>
                  <a:pt x="10" y="1454"/>
                  <a:pt x="0" y="1468"/>
                  <a:pt x="6" y="1393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38" name="Freeform 32"/>
          <p:cNvSpPr>
            <a:spLocks/>
          </p:cNvSpPr>
          <p:nvPr/>
        </p:nvSpPr>
        <p:spPr bwMode="auto">
          <a:xfrm>
            <a:off x="5800820" y="2086162"/>
            <a:ext cx="951459" cy="1349232"/>
          </a:xfrm>
          <a:custGeom>
            <a:avLst/>
            <a:gdLst>
              <a:gd name="T0" fmla="*/ 1 w 1766"/>
              <a:gd name="T1" fmla="*/ 167 h 2687"/>
              <a:gd name="T2" fmla="*/ 6 w 1766"/>
              <a:gd name="T3" fmla="*/ 124 h 2687"/>
              <a:gd name="T4" fmla="*/ 34 w 1766"/>
              <a:gd name="T5" fmla="*/ 73 h 2687"/>
              <a:gd name="T6" fmla="*/ 62 w 1766"/>
              <a:gd name="T7" fmla="*/ 46 h 2687"/>
              <a:gd name="T8" fmla="*/ 101 w 1766"/>
              <a:gd name="T9" fmla="*/ 24 h 2687"/>
              <a:gd name="T10" fmla="*/ 131 w 1766"/>
              <a:gd name="T11" fmla="*/ 12 h 2687"/>
              <a:gd name="T12" fmla="*/ 158 w 1766"/>
              <a:gd name="T13" fmla="*/ 7 h 2687"/>
              <a:gd name="T14" fmla="*/ 192 w 1766"/>
              <a:gd name="T15" fmla="*/ 2 h 2687"/>
              <a:gd name="T16" fmla="*/ 207 w 1766"/>
              <a:gd name="T17" fmla="*/ 1 h 2687"/>
              <a:gd name="T18" fmla="*/ 200 w 1766"/>
              <a:gd name="T19" fmla="*/ 6 h 2687"/>
              <a:gd name="T20" fmla="*/ 195 w 1766"/>
              <a:gd name="T21" fmla="*/ 12 h 2687"/>
              <a:gd name="T22" fmla="*/ 190 w 1766"/>
              <a:gd name="T23" fmla="*/ 24 h 2687"/>
              <a:gd name="T24" fmla="*/ 181 w 1766"/>
              <a:gd name="T25" fmla="*/ 55 h 2687"/>
              <a:gd name="T26" fmla="*/ 175 w 1766"/>
              <a:gd name="T27" fmla="*/ 103 h 2687"/>
              <a:gd name="T28" fmla="*/ 172 w 1766"/>
              <a:gd name="T29" fmla="*/ 164 h 2687"/>
              <a:gd name="T30" fmla="*/ 174 w 1766"/>
              <a:gd name="T31" fmla="*/ 203 h 2687"/>
              <a:gd name="T32" fmla="*/ 175 w 1766"/>
              <a:gd name="T33" fmla="*/ 222 h 2687"/>
              <a:gd name="T34" fmla="*/ 176 w 1766"/>
              <a:gd name="T35" fmla="*/ 233 h 2687"/>
              <a:gd name="T36" fmla="*/ 177 w 1766"/>
              <a:gd name="T37" fmla="*/ 248 h 2687"/>
              <a:gd name="T38" fmla="*/ 180 w 1766"/>
              <a:gd name="T39" fmla="*/ 262 h 2687"/>
              <a:gd name="T40" fmla="*/ 183 w 1766"/>
              <a:gd name="T41" fmla="*/ 275 h 2687"/>
              <a:gd name="T42" fmla="*/ 184 w 1766"/>
              <a:gd name="T43" fmla="*/ 286 h 2687"/>
              <a:gd name="T44" fmla="*/ 187 w 1766"/>
              <a:gd name="T45" fmla="*/ 294 h 2687"/>
              <a:gd name="T46" fmla="*/ 190 w 1766"/>
              <a:gd name="T47" fmla="*/ 299 h 2687"/>
              <a:gd name="T48" fmla="*/ 192 w 1766"/>
              <a:gd name="T49" fmla="*/ 305 h 2687"/>
              <a:gd name="T50" fmla="*/ 195 w 1766"/>
              <a:gd name="T51" fmla="*/ 310 h 2687"/>
              <a:gd name="T52" fmla="*/ 200 w 1766"/>
              <a:gd name="T53" fmla="*/ 317 h 2687"/>
              <a:gd name="T54" fmla="*/ 209 w 1766"/>
              <a:gd name="T55" fmla="*/ 321 h 2687"/>
              <a:gd name="T56" fmla="*/ 191 w 1766"/>
              <a:gd name="T57" fmla="*/ 322 h 2687"/>
              <a:gd name="T58" fmla="*/ 162 w 1766"/>
              <a:gd name="T59" fmla="*/ 318 h 2687"/>
              <a:gd name="T60" fmla="*/ 119 w 1766"/>
              <a:gd name="T61" fmla="*/ 307 h 2687"/>
              <a:gd name="T62" fmla="*/ 96 w 1766"/>
              <a:gd name="T63" fmla="*/ 298 h 2687"/>
              <a:gd name="T64" fmla="*/ 68 w 1766"/>
              <a:gd name="T65" fmla="*/ 281 h 2687"/>
              <a:gd name="T66" fmla="*/ 58 w 1766"/>
              <a:gd name="T67" fmla="*/ 273 h 2687"/>
              <a:gd name="T68" fmla="*/ 44 w 1766"/>
              <a:gd name="T69" fmla="*/ 261 h 2687"/>
              <a:gd name="T70" fmla="*/ 37 w 1766"/>
              <a:gd name="T71" fmla="*/ 251 h 2687"/>
              <a:gd name="T72" fmla="*/ 19 w 1766"/>
              <a:gd name="T73" fmla="*/ 228 h 2687"/>
              <a:gd name="T74" fmla="*/ 11 w 1766"/>
              <a:gd name="T75" fmla="*/ 212 h 2687"/>
              <a:gd name="T76" fmla="*/ 8 w 1766"/>
              <a:gd name="T77" fmla="*/ 204 h 2687"/>
              <a:gd name="T78" fmla="*/ 3 w 1766"/>
              <a:gd name="T79" fmla="*/ 188 h 2687"/>
              <a:gd name="T80" fmla="*/ 2 w 1766"/>
              <a:gd name="T81" fmla="*/ 178 h 2687"/>
              <a:gd name="T82" fmla="*/ 1 w 1766"/>
              <a:gd name="T83" fmla="*/ 167 h 268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766" h="2687">
                <a:moveTo>
                  <a:pt x="6" y="1393"/>
                </a:moveTo>
                <a:cubicBezTo>
                  <a:pt x="12" y="1318"/>
                  <a:pt x="3" y="1163"/>
                  <a:pt x="51" y="1033"/>
                </a:cubicBezTo>
                <a:cubicBezTo>
                  <a:pt x="99" y="903"/>
                  <a:pt x="212" y="720"/>
                  <a:pt x="291" y="613"/>
                </a:cubicBezTo>
                <a:cubicBezTo>
                  <a:pt x="370" y="506"/>
                  <a:pt x="430" y="457"/>
                  <a:pt x="524" y="388"/>
                </a:cubicBezTo>
                <a:cubicBezTo>
                  <a:pt x="618" y="319"/>
                  <a:pt x="758" y="248"/>
                  <a:pt x="854" y="200"/>
                </a:cubicBezTo>
                <a:cubicBezTo>
                  <a:pt x="950" y="152"/>
                  <a:pt x="1022" y="127"/>
                  <a:pt x="1101" y="103"/>
                </a:cubicBezTo>
                <a:cubicBezTo>
                  <a:pt x="1180" y="79"/>
                  <a:pt x="1244" y="70"/>
                  <a:pt x="1329" y="56"/>
                </a:cubicBezTo>
                <a:cubicBezTo>
                  <a:pt x="1414" y="42"/>
                  <a:pt x="1543" y="28"/>
                  <a:pt x="1611" y="20"/>
                </a:cubicBezTo>
                <a:cubicBezTo>
                  <a:pt x="1679" y="12"/>
                  <a:pt x="1728" y="0"/>
                  <a:pt x="1739" y="5"/>
                </a:cubicBezTo>
                <a:cubicBezTo>
                  <a:pt x="1750" y="10"/>
                  <a:pt x="1695" y="34"/>
                  <a:pt x="1679" y="50"/>
                </a:cubicBezTo>
                <a:cubicBezTo>
                  <a:pt x="1663" y="66"/>
                  <a:pt x="1655" y="78"/>
                  <a:pt x="1641" y="103"/>
                </a:cubicBezTo>
                <a:cubicBezTo>
                  <a:pt x="1627" y="128"/>
                  <a:pt x="1616" y="141"/>
                  <a:pt x="1596" y="200"/>
                </a:cubicBezTo>
                <a:cubicBezTo>
                  <a:pt x="1576" y="259"/>
                  <a:pt x="1542" y="346"/>
                  <a:pt x="1521" y="455"/>
                </a:cubicBezTo>
                <a:cubicBezTo>
                  <a:pt x="1500" y="564"/>
                  <a:pt x="1481" y="702"/>
                  <a:pt x="1469" y="853"/>
                </a:cubicBezTo>
                <a:cubicBezTo>
                  <a:pt x="1457" y="1004"/>
                  <a:pt x="1447" y="1223"/>
                  <a:pt x="1446" y="1363"/>
                </a:cubicBezTo>
                <a:cubicBezTo>
                  <a:pt x="1445" y="1503"/>
                  <a:pt x="1457" y="1612"/>
                  <a:pt x="1461" y="1693"/>
                </a:cubicBezTo>
                <a:cubicBezTo>
                  <a:pt x="1465" y="1774"/>
                  <a:pt x="1467" y="1809"/>
                  <a:pt x="1469" y="1850"/>
                </a:cubicBezTo>
                <a:cubicBezTo>
                  <a:pt x="1471" y="1891"/>
                  <a:pt x="1472" y="1904"/>
                  <a:pt x="1476" y="1940"/>
                </a:cubicBezTo>
                <a:cubicBezTo>
                  <a:pt x="1480" y="1976"/>
                  <a:pt x="1485" y="2028"/>
                  <a:pt x="1491" y="2068"/>
                </a:cubicBezTo>
                <a:cubicBezTo>
                  <a:pt x="1497" y="2108"/>
                  <a:pt x="1507" y="2143"/>
                  <a:pt x="1514" y="2180"/>
                </a:cubicBezTo>
                <a:cubicBezTo>
                  <a:pt x="1521" y="2217"/>
                  <a:pt x="1530" y="2259"/>
                  <a:pt x="1536" y="2293"/>
                </a:cubicBezTo>
                <a:cubicBezTo>
                  <a:pt x="1542" y="2327"/>
                  <a:pt x="1545" y="2357"/>
                  <a:pt x="1551" y="2383"/>
                </a:cubicBezTo>
                <a:cubicBezTo>
                  <a:pt x="1557" y="2409"/>
                  <a:pt x="1567" y="2431"/>
                  <a:pt x="1574" y="2450"/>
                </a:cubicBezTo>
                <a:cubicBezTo>
                  <a:pt x="1581" y="2469"/>
                  <a:pt x="1589" y="2480"/>
                  <a:pt x="1596" y="2495"/>
                </a:cubicBezTo>
                <a:cubicBezTo>
                  <a:pt x="1603" y="2510"/>
                  <a:pt x="1612" y="2525"/>
                  <a:pt x="1619" y="2540"/>
                </a:cubicBezTo>
                <a:cubicBezTo>
                  <a:pt x="1626" y="2555"/>
                  <a:pt x="1631" y="2569"/>
                  <a:pt x="1641" y="2585"/>
                </a:cubicBezTo>
                <a:cubicBezTo>
                  <a:pt x="1651" y="2601"/>
                  <a:pt x="1660" y="2623"/>
                  <a:pt x="1679" y="2638"/>
                </a:cubicBezTo>
                <a:cubicBezTo>
                  <a:pt x="1698" y="2653"/>
                  <a:pt x="1766" y="2668"/>
                  <a:pt x="1754" y="2675"/>
                </a:cubicBezTo>
                <a:cubicBezTo>
                  <a:pt x="1742" y="2682"/>
                  <a:pt x="1669" y="2687"/>
                  <a:pt x="1604" y="2683"/>
                </a:cubicBezTo>
                <a:cubicBezTo>
                  <a:pt x="1539" y="2679"/>
                  <a:pt x="1464" y="2674"/>
                  <a:pt x="1364" y="2653"/>
                </a:cubicBezTo>
                <a:cubicBezTo>
                  <a:pt x="1264" y="2632"/>
                  <a:pt x="1097" y="2584"/>
                  <a:pt x="1004" y="2555"/>
                </a:cubicBezTo>
                <a:cubicBezTo>
                  <a:pt x="911" y="2526"/>
                  <a:pt x="881" y="2516"/>
                  <a:pt x="809" y="2480"/>
                </a:cubicBezTo>
                <a:cubicBezTo>
                  <a:pt x="737" y="2444"/>
                  <a:pt x="623" y="2373"/>
                  <a:pt x="569" y="2338"/>
                </a:cubicBezTo>
                <a:cubicBezTo>
                  <a:pt x="515" y="2303"/>
                  <a:pt x="518" y="2297"/>
                  <a:pt x="486" y="2270"/>
                </a:cubicBezTo>
                <a:cubicBezTo>
                  <a:pt x="454" y="2243"/>
                  <a:pt x="404" y="2203"/>
                  <a:pt x="374" y="2173"/>
                </a:cubicBezTo>
                <a:cubicBezTo>
                  <a:pt x="344" y="2143"/>
                  <a:pt x="342" y="2136"/>
                  <a:pt x="306" y="2090"/>
                </a:cubicBezTo>
                <a:cubicBezTo>
                  <a:pt x="270" y="2044"/>
                  <a:pt x="191" y="1949"/>
                  <a:pt x="156" y="1895"/>
                </a:cubicBezTo>
                <a:cubicBezTo>
                  <a:pt x="121" y="1841"/>
                  <a:pt x="111" y="1800"/>
                  <a:pt x="96" y="1768"/>
                </a:cubicBezTo>
                <a:cubicBezTo>
                  <a:pt x="81" y="1736"/>
                  <a:pt x="77" y="1734"/>
                  <a:pt x="66" y="1700"/>
                </a:cubicBezTo>
                <a:cubicBezTo>
                  <a:pt x="55" y="1666"/>
                  <a:pt x="38" y="1601"/>
                  <a:pt x="29" y="1565"/>
                </a:cubicBezTo>
                <a:cubicBezTo>
                  <a:pt x="20" y="1529"/>
                  <a:pt x="18" y="1512"/>
                  <a:pt x="14" y="1483"/>
                </a:cubicBezTo>
                <a:cubicBezTo>
                  <a:pt x="10" y="1454"/>
                  <a:pt x="0" y="1468"/>
                  <a:pt x="6" y="1393"/>
                </a:cubicBezTo>
                <a:close/>
              </a:path>
            </a:pathLst>
          </a:custGeom>
          <a:gradFill flip="none" rotWithShape="1">
            <a:gsLst>
              <a:gs pos="0">
                <a:srgbClr val="000000">
                  <a:lumMod val="0"/>
                  <a:alpha val="54000"/>
                </a:srgbClr>
              </a:gs>
              <a:gs pos="100000">
                <a:srgbClr val="FFFFFF"/>
              </a:gs>
            </a:gsLst>
            <a:lin ang="18900000" scaled="1"/>
            <a:tileRect/>
          </a:gradFill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39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380953"/>
      </p:ext>
    </p:extLst>
  </p:cSld>
  <p:clrMapOvr>
    <a:masterClrMapping/>
  </p:clrMapOvr>
  <p:transition spd="slow">
    <p:split orient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377535" y="2268186"/>
            <a:ext cx="7517081" cy="1092530"/>
          </a:xfrm>
          <a:prstGeom prst="rect">
            <a:avLst/>
          </a:prstGeom>
          <a:solidFill>
            <a:srgbClr val="FEB6A0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i="1" dirty="0" smtClean="0">
              <a:solidFill>
                <a:srgbClr val="FFFFCC"/>
              </a:solidFill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890846" y="0"/>
            <a:ext cx="2549879" cy="812800"/>
          </a:xfrm>
        </p:spPr>
        <p:txBody>
          <a:bodyPr/>
          <a:lstStyle/>
          <a:p>
            <a:r>
              <a:rPr lang="en-US" sz="2000" dirty="0" smtClean="0"/>
              <a:t>Combustible sensor poisons</a:t>
            </a: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914400" y="685800"/>
            <a:ext cx="7010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A0A0A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1125538"/>
            <a:ext cx="8407400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>
                <a:cs typeface="Times New Roman" pitchFamily="18" charset="0"/>
              </a:rPr>
              <a:t>Combustible sensor poisons: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>
                <a:cs typeface="Times New Roman" pitchFamily="18" charset="0"/>
              </a:rPr>
              <a:t>Silicones (by far the most virulent poison)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>
                <a:cs typeface="Times New Roman" pitchFamily="18" charset="0"/>
              </a:rPr>
              <a:t>Hydrogen sulfide</a:t>
            </a:r>
          </a:p>
          <a:p>
            <a:pPr marL="914400" lvl="2" inden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1800" dirty="0" smtClean="0">
                <a:cs typeface="Times New Roman" pitchFamily="18" charset="0"/>
              </a:rPr>
              <a:t>Note:  The LEL sensor includes an internal filter that is more than sufficient to remove the H</a:t>
            </a:r>
            <a:r>
              <a:rPr lang="en-US" sz="1800" baseline="-25000" dirty="0" smtClean="0">
                <a:cs typeface="Times New Roman" pitchFamily="18" charset="0"/>
              </a:rPr>
              <a:t>2</a:t>
            </a:r>
            <a:r>
              <a:rPr lang="en-US" sz="1800" dirty="0" smtClean="0">
                <a:cs typeface="Times New Roman" pitchFamily="18" charset="0"/>
              </a:rPr>
              <a:t>S in calibration gas.  It takes very high levels of H</a:t>
            </a:r>
            <a:r>
              <a:rPr lang="en-US" sz="1800" baseline="-25000" dirty="0" smtClean="0">
                <a:cs typeface="Times New Roman" pitchFamily="18" charset="0"/>
              </a:rPr>
              <a:t>2</a:t>
            </a:r>
            <a:r>
              <a:rPr lang="en-US" sz="1800" dirty="0" smtClean="0">
                <a:cs typeface="Times New Roman" pitchFamily="18" charset="0"/>
              </a:rPr>
              <a:t>S to overcome the filter and harm the LEL sensor 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1800" dirty="0" smtClean="0">
                <a:cs typeface="Times New Roman" pitchFamily="18" charset="0"/>
              </a:rPr>
              <a:t>Other sulfur containing compounds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>
                <a:cs typeface="Times New Roman" pitchFamily="18" charset="0"/>
              </a:rPr>
              <a:t>Phosphates and phosphorus containing substances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>
                <a:cs typeface="Times New Roman" pitchFamily="18" charset="0"/>
              </a:rPr>
              <a:t>Lead containing compounds (especially tetraethyl lead)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High concentrations of flammable gas!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>
                <a:cs typeface="Times New Roman" pitchFamily="18" charset="0"/>
              </a:rPr>
              <a:t>Combustible sensor inhibitors: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>
                <a:cs typeface="Times New Roman" pitchFamily="18" charset="0"/>
              </a:rPr>
              <a:t>Halogenated hydrocarbons (</a:t>
            </a:r>
            <a:r>
              <a:rPr lang="en-US" sz="1800" dirty="0" err="1" smtClean="0">
                <a:cs typeface="Times New Roman" pitchFamily="18" charset="0"/>
              </a:rPr>
              <a:t>Freons</a:t>
            </a:r>
            <a:r>
              <a:rPr lang="en-US" sz="1800" baseline="30000" dirty="0" smtClean="0">
                <a:cs typeface="Times New Roman" pitchFamily="18" charset="0"/>
                <a:sym typeface="Symbol" pitchFamily="18" charset="2"/>
              </a:rPr>
              <a:t></a:t>
            </a:r>
            <a:r>
              <a:rPr lang="en-US" sz="1800" dirty="0" smtClean="0">
                <a:cs typeface="Times New Roman" pitchFamily="18" charset="0"/>
              </a:rPr>
              <a:t>, trichloroethylene, methylene chloride, etc.)</a:t>
            </a:r>
            <a:endParaRPr lang="en-US" sz="1800" dirty="0" smtClean="0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ln>
                <a:solidFill>
                  <a:srgbClr val="FF0000"/>
                </a:solidFill>
              </a:ln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9501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376246" y="8620"/>
            <a:ext cx="5056554" cy="8128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“Silicone resistant” vs. “standard” pellistor type LEL sensors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6535" y="1043735"/>
            <a:ext cx="4722813" cy="4508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70000"/>
              </a:spcAft>
              <a:buFont typeface="Wingdings" pitchFamily="2" charset="2"/>
              <a:buChar char="§"/>
            </a:pPr>
            <a:r>
              <a:rPr lang="en-US" sz="1800" dirty="0" smtClean="0"/>
              <a:t>"Silicone resistant" combustible sensors have an </a:t>
            </a:r>
            <a:r>
              <a:rPr lang="en-US" sz="1800" u="sng" dirty="0" smtClean="0"/>
              <a:t>external</a:t>
            </a:r>
            <a:r>
              <a:rPr lang="en-US" sz="1800" dirty="0" smtClean="0"/>
              <a:t> silicone filter capable of removing most silicone vapor before it can diffuse into the sensor</a:t>
            </a:r>
          </a:p>
          <a:p>
            <a:pPr lvl="1" eaLnBrk="1" hangingPunct="1">
              <a:spcBef>
                <a:spcPct val="0"/>
              </a:spcBef>
              <a:spcAft>
                <a:spcPct val="70000"/>
              </a:spcAft>
              <a:buFont typeface="Wingdings" pitchFamily="2" charset="2"/>
              <a:buChar char="§"/>
            </a:pPr>
            <a:r>
              <a:rPr lang="en-US" sz="1800" dirty="0" smtClean="0"/>
              <a:t>Silicone vapor is the most virulent of all combustible sensor poisons</a:t>
            </a:r>
          </a:p>
          <a:p>
            <a:pPr lvl="1" eaLnBrk="1" hangingPunct="1">
              <a:spcBef>
                <a:spcPct val="0"/>
              </a:spcBef>
              <a:spcAft>
                <a:spcPct val="70000"/>
              </a:spcAft>
              <a:buFont typeface="Wingdings" pitchFamily="2" charset="2"/>
              <a:buChar char="§"/>
            </a:pPr>
            <a:r>
              <a:rPr lang="en-US" sz="1800" dirty="0" smtClean="0"/>
              <a:t>Filter also slows or slightly reduces response to heavier hydrocarbons such as hexane, benzene, toluene, xylene, </a:t>
            </a:r>
            <a:r>
              <a:rPr lang="en-US" sz="1800" dirty="0" err="1" smtClean="0"/>
              <a:t>cumene</a:t>
            </a:r>
            <a:r>
              <a:rPr lang="en-US" sz="1800" dirty="0" smtClean="0"/>
              <a:t>, etc.</a:t>
            </a:r>
          </a:p>
          <a:p>
            <a:pPr lvl="1" eaLnBrk="1" hangingPunct="1">
              <a:spcBef>
                <a:spcPct val="0"/>
              </a:spcBef>
              <a:spcAft>
                <a:spcPct val="70000"/>
              </a:spcAft>
              <a:buFont typeface="Wingdings" pitchFamily="2" charset="2"/>
              <a:buChar char="§"/>
            </a:pPr>
            <a:r>
              <a:rPr lang="en-US" sz="1800" dirty="0" smtClean="0"/>
              <a:t>The heavier the compound, the greater the effect on response (should not be used on C8 – C9 hydrocarbons)</a:t>
            </a:r>
          </a:p>
        </p:txBody>
      </p:sp>
      <p:pic>
        <p:nvPicPr>
          <p:cNvPr id="46085" name="Picture 5" descr="200px-Hm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064" y="1538288"/>
            <a:ext cx="3404323" cy="168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 descr="combustible smart sensor outlin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211890">
            <a:off x="6618288" y="3363913"/>
            <a:ext cx="20288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739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431800" y="1042988"/>
            <a:ext cx="567055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i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750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Whatever the brand, allow enough time for full stabilization prior to performing fresh air zero</a:t>
            </a:r>
          </a:p>
          <a:p>
            <a:pPr lvl="1" eaLnBrk="1" hangingPunct="1">
              <a:spcBef>
                <a:spcPct val="0"/>
              </a:spcBef>
              <a:spcAft>
                <a:spcPct val="750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Do not perform auto-zero as part of automatic start-up sequence</a:t>
            </a:r>
          </a:p>
          <a:p>
            <a:pPr lvl="1" eaLnBrk="1" hangingPunct="1">
              <a:spcBef>
                <a:spcPct val="0"/>
              </a:spcBef>
              <a:spcAft>
                <a:spcPct val="750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Wait at least 5 minutes after initially turning instrument on before performing a fresh air zero </a:t>
            </a:r>
            <a:endParaRPr lang="en-US" sz="16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75000"/>
              </a:spcAft>
            </a:pPr>
            <a:r>
              <a:rPr lang="en-US" sz="1600" dirty="0" smtClean="0">
                <a:solidFill>
                  <a:srgbClr val="000000"/>
                </a:solidFill>
                <a:cs typeface="Times New Roman" pitchFamily="18" charset="0"/>
              </a:rPr>
              <a:t>Perform functional test before each day’s use!</a:t>
            </a:r>
          </a:p>
          <a:p>
            <a:pPr eaLnBrk="1" hangingPunct="1">
              <a:spcBef>
                <a:spcPct val="0"/>
              </a:spcBef>
              <a:spcAft>
                <a:spcPct val="75000"/>
              </a:spcAft>
            </a:pPr>
            <a:r>
              <a:rPr lang="en-US" sz="1600" dirty="0" smtClean="0">
                <a:solidFill>
                  <a:srgbClr val="000000"/>
                </a:solidFill>
                <a:cs typeface="Times New Roman" pitchFamily="18" charset="0"/>
              </a:rPr>
              <a:t>Use methane based test gas mixture OR if you use a different gas (e.g. propane or pentane) challenge the sensor with methane periodically to verify whether the sensor has disproportionately lost sensitivity to methane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81163" y="7938"/>
            <a:ext cx="6756400" cy="812800"/>
          </a:xfrm>
        </p:spPr>
        <p:txBody>
          <a:bodyPr lIns="92075" tIns="46038" rIns="92075" bIns="46038" anchor="b"/>
          <a:lstStyle/>
          <a:p>
            <a:pPr eaLnBrk="1" hangingPunct="1"/>
            <a:r>
              <a:rPr lang="en-US" sz="2000" dirty="0" smtClean="0"/>
              <a:t>Combustible sensor advice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914400" y="685800"/>
            <a:ext cx="7010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z="2800" i="1">
              <a:solidFill>
                <a:srgbClr val="000000"/>
              </a:solidFill>
            </a:endParaRP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pic>
        <p:nvPicPr>
          <p:cNvPr id="15" name="Picture 7" descr="combustible smart sensor outlin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13853">
            <a:off x="6843713" y="1557338"/>
            <a:ext cx="20288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5542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049713" y="-126395"/>
            <a:ext cx="4637087" cy="1143001"/>
          </a:xfrm>
          <a:noFill/>
        </p:spPr>
        <p:txBody>
          <a:bodyPr anchor="ctr"/>
          <a:lstStyle/>
          <a:p>
            <a:r>
              <a:rPr lang="en-US" sz="2400" dirty="0" smtClean="0"/>
              <a:t>Non-dispersive infrared (NDIR) sensors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27550" y="1349375"/>
            <a:ext cx="3973513" cy="45085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75000"/>
              </a:spcAft>
            </a:pPr>
            <a:r>
              <a:rPr lang="en-US" smtClean="0"/>
              <a:t>Many gases absorb infrared light at a unique wavelength (color)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75000"/>
              </a:spcAft>
            </a:pPr>
            <a:r>
              <a:rPr lang="en-US" smtClean="0"/>
              <a:t>In NDIR sensors the amount of IR light absorbed is proportional to the amount of target gas present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75000"/>
              </a:spcAft>
            </a:pPr>
            <a:r>
              <a:rPr lang="en-US" smtClean="0"/>
              <a:t>The longer the optical path through the sensor the better the resolution</a:t>
            </a:r>
          </a:p>
        </p:txBody>
      </p:sp>
      <p:pic>
        <p:nvPicPr>
          <p:cNvPr id="357381" name="Picture 5" descr="IR Bench v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7822" r="18288" b="9958"/>
          <a:stretch>
            <a:fillRect/>
          </a:stretch>
        </p:blipFill>
        <p:spPr bwMode="auto">
          <a:xfrm>
            <a:off x="0" y="1079863"/>
            <a:ext cx="45942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3950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ChangeArrowheads="1"/>
          </p:cNvSpPr>
          <p:nvPr/>
        </p:nvSpPr>
        <p:spPr bwMode="auto">
          <a:xfrm>
            <a:off x="0" y="954088"/>
            <a:ext cx="9144000" cy="59039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FFFFCC"/>
              </a:solidFill>
            </a:endParaRPr>
          </a:p>
        </p:txBody>
      </p:sp>
      <p:pic>
        <p:nvPicPr>
          <p:cNvPr id="360451" name="Grafik 3" descr="IR29 Spektrum1_engl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5738"/>
            <a:ext cx="9144000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045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27550" y="233363"/>
            <a:ext cx="3910013" cy="590550"/>
          </a:xfrm>
        </p:spPr>
        <p:txBody>
          <a:bodyPr/>
          <a:lstStyle/>
          <a:p>
            <a:r>
              <a:rPr lang="en-GB" sz="2400" smtClean="0"/>
              <a:t>Electromagnetic radiation spectrum</a:t>
            </a:r>
          </a:p>
        </p:txBody>
      </p:sp>
      <p:sp>
        <p:nvSpPr>
          <p:cNvPr id="36045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3219450" y="1295400"/>
            <a:ext cx="5529263" cy="17176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mtClean="0"/>
              <a:t>Infrared (IR) region covers the wavelength range from approx. 0.7 µm to 100 µm</a:t>
            </a:r>
          </a:p>
          <a:p>
            <a:pPr>
              <a:lnSpc>
                <a:spcPct val="90000"/>
              </a:lnSpc>
            </a:pPr>
            <a:r>
              <a:rPr lang="en-GB" smtClean="0"/>
              <a:t>More than 100 times as wide as the visible portion!</a:t>
            </a:r>
            <a:endParaRPr lang="en-US" smtClean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502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81163" y="8620"/>
            <a:ext cx="6756400" cy="812800"/>
          </a:xfrm>
        </p:spPr>
        <p:txBody>
          <a:bodyPr/>
          <a:lstStyle/>
          <a:p>
            <a:r>
              <a:rPr lang="en-US" sz="2400" dirty="0" smtClean="0"/>
              <a:t>Infrared Detectors</a:t>
            </a:r>
          </a:p>
        </p:txBody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371600"/>
            <a:ext cx="6858000" cy="45085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US" smtClean="0"/>
              <a:t>Chemical bonds absorb infrared radiation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US" smtClean="0"/>
              <a:t>For infrared energy to be absorbed (that is, for vibrational energy to be transferred to the molecule), the frequency must match the frequency of the mode of vibration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US" smtClean="0"/>
              <a:t>Thus, specific molecules absorb infrared radiation at precise frequencies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6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ChangeArrowheads="1"/>
          </p:cNvSpPr>
          <p:nvPr/>
        </p:nvSpPr>
        <p:spPr bwMode="auto">
          <a:xfrm>
            <a:off x="4851400" y="4343400"/>
            <a:ext cx="2652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i="1">
                <a:solidFill>
                  <a:srgbClr val="000000"/>
                </a:solidFill>
              </a:rPr>
              <a:t>Nonlinear Molecules</a:t>
            </a:r>
          </a:p>
        </p:txBody>
      </p:sp>
      <p:sp>
        <p:nvSpPr>
          <p:cNvPr id="363523" name="Rectangle 3"/>
          <p:cNvSpPr>
            <a:spLocks noChangeArrowheads="1"/>
          </p:cNvSpPr>
          <p:nvPr/>
        </p:nvSpPr>
        <p:spPr bwMode="auto">
          <a:xfrm>
            <a:off x="373063" y="5232400"/>
            <a:ext cx="3552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i="1">
                <a:solidFill>
                  <a:srgbClr val="000000"/>
                </a:solidFill>
              </a:rPr>
              <a:t>Linear molecules:  SO</a:t>
            </a:r>
          </a:p>
        </p:txBody>
      </p:sp>
      <p:sp>
        <p:nvSpPr>
          <p:cNvPr id="363524" name="Oval 4"/>
          <p:cNvSpPr>
            <a:spLocks noChangeArrowheads="1"/>
          </p:cNvSpPr>
          <p:nvPr/>
        </p:nvSpPr>
        <p:spPr bwMode="auto">
          <a:xfrm>
            <a:off x="1727200" y="4064000"/>
            <a:ext cx="965200" cy="990600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4F6C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2400" i="1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363525" name="Oval 5"/>
          <p:cNvSpPr>
            <a:spLocks noChangeArrowheads="1"/>
          </p:cNvSpPr>
          <p:nvPr/>
        </p:nvSpPr>
        <p:spPr bwMode="auto">
          <a:xfrm>
            <a:off x="736600" y="4292600"/>
            <a:ext cx="457200" cy="457200"/>
          </a:xfrm>
          <a:prstGeom prst="ellipse">
            <a:avLst/>
          </a:prstGeom>
          <a:solidFill>
            <a:srgbClr val="C1D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i="1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363526" name="Line 6"/>
          <p:cNvSpPr>
            <a:spLocks noChangeShapeType="1"/>
          </p:cNvSpPr>
          <p:nvPr/>
        </p:nvSpPr>
        <p:spPr bwMode="auto">
          <a:xfrm>
            <a:off x="1193800" y="4521200"/>
            <a:ext cx="533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FFFFCC"/>
              </a:solidFill>
            </a:endParaRPr>
          </a:p>
        </p:txBody>
      </p:sp>
      <p:pic>
        <p:nvPicPr>
          <p:cNvPr id="3635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146300"/>
            <a:ext cx="28956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4F6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3528" name="Picture 8" descr="water-sy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2146300"/>
            <a:ext cx="1633538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3529" name="Picture 9" descr="water-asy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2146300"/>
            <a:ext cx="1633538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3530" name="Picture 10" descr="water-ben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146300"/>
            <a:ext cx="162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3531" name="Text Box 11"/>
          <p:cNvSpPr txBox="1">
            <a:spLocks noChangeArrowheads="1"/>
          </p:cNvSpPr>
          <p:nvPr/>
        </p:nvSpPr>
        <p:spPr bwMode="auto">
          <a:xfrm>
            <a:off x="4167188" y="3441700"/>
            <a:ext cx="4438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800" i="1">
                <a:solidFill>
                  <a:srgbClr val="000000"/>
                </a:solidFill>
              </a:rPr>
              <a:t>Symmetric      Asymmetric             Bend</a:t>
            </a:r>
          </a:p>
          <a:p>
            <a:pPr algn="l" eaLnBrk="1" hangingPunct="1"/>
            <a:r>
              <a:rPr lang="en-US" sz="1800" i="1">
                <a:solidFill>
                  <a:srgbClr val="000000"/>
                </a:solidFill>
              </a:rPr>
              <a:t>  Stretch	 Stretch </a:t>
            </a:r>
          </a:p>
        </p:txBody>
      </p:sp>
      <p:sp>
        <p:nvSpPr>
          <p:cNvPr id="363532" name="Rectangle 12"/>
          <p:cNvSpPr>
            <a:spLocks noChangeArrowheads="1"/>
          </p:cNvSpPr>
          <p:nvPr/>
        </p:nvSpPr>
        <p:spPr bwMode="auto">
          <a:xfrm>
            <a:off x="277813" y="1450975"/>
            <a:ext cx="566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i="1">
                <a:solidFill>
                  <a:srgbClr val="000000"/>
                </a:solidFill>
              </a:rPr>
              <a:t>   Must have a COVALENT CHEMICAL BOND</a:t>
            </a:r>
          </a:p>
        </p:txBody>
      </p:sp>
      <p:sp>
        <p:nvSpPr>
          <p:cNvPr id="363533" name="Line 13"/>
          <p:cNvSpPr>
            <a:spLocks noChangeShapeType="1"/>
          </p:cNvSpPr>
          <p:nvPr/>
        </p:nvSpPr>
        <p:spPr bwMode="auto">
          <a:xfrm>
            <a:off x="1574800" y="4521200"/>
            <a:ext cx="76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363534" name="Line 14"/>
          <p:cNvSpPr>
            <a:spLocks noChangeShapeType="1"/>
          </p:cNvSpPr>
          <p:nvPr/>
        </p:nvSpPr>
        <p:spPr bwMode="auto">
          <a:xfrm flipH="1">
            <a:off x="1270000" y="4521200"/>
            <a:ext cx="381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363536" name="Rectangle 16"/>
          <p:cNvSpPr>
            <a:spLocks noGrp="1" noChangeArrowheads="1"/>
          </p:cNvSpPr>
          <p:nvPr>
            <p:ph type="title"/>
          </p:nvPr>
        </p:nvSpPr>
        <p:spPr>
          <a:xfrm>
            <a:off x="3113088" y="53625"/>
            <a:ext cx="5508625" cy="812800"/>
          </a:xfrm>
        </p:spPr>
        <p:txBody>
          <a:bodyPr/>
          <a:lstStyle/>
          <a:p>
            <a:r>
              <a:rPr lang="en-US" sz="2400" dirty="0" smtClean="0"/>
              <a:t>Energy Absorbed by “Bond Stretching” and “Bending” Vibration</a:t>
            </a:r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7017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540" y="175372"/>
            <a:ext cx="8229600" cy="8683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Infrared Detectors 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358900"/>
            <a:ext cx="6932612" cy="4508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80000"/>
              </a:spcAft>
            </a:pPr>
            <a:r>
              <a:rPr lang="en-US" sz="1800" smtClean="0"/>
              <a:t>When infra-red radiation passes through a sensing chamber containing a specific contaminant, only those frequencies that match one of the vibration modes are absorbed</a:t>
            </a:r>
          </a:p>
          <a:p>
            <a:pPr eaLnBrk="1" hangingPunct="1">
              <a:spcBef>
                <a:spcPct val="0"/>
              </a:spcBef>
              <a:spcAft>
                <a:spcPct val="80000"/>
              </a:spcAft>
            </a:pPr>
            <a:r>
              <a:rPr lang="en-US" sz="1800" smtClean="0"/>
              <a:t> The rest of the light is transmitted through the chamber without hindrance </a:t>
            </a:r>
          </a:p>
          <a:p>
            <a:pPr eaLnBrk="1" hangingPunct="1">
              <a:spcBef>
                <a:spcPct val="0"/>
              </a:spcBef>
              <a:spcAft>
                <a:spcPct val="80000"/>
              </a:spcAft>
            </a:pPr>
            <a:r>
              <a:rPr lang="en-US" sz="1800" smtClean="0"/>
              <a:t>The presence of a particular chemical group within a molecule thus gives rise to characteristic absorption bands</a:t>
            </a:r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34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401763" y="130175"/>
            <a:ext cx="3051175" cy="8128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Oxygen Deficiency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994" y="1410730"/>
            <a:ext cx="4084637" cy="4508500"/>
          </a:xfrm>
        </p:spPr>
        <p:txBody>
          <a:bodyPr/>
          <a:lstStyle/>
          <a:p>
            <a:pPr eaLnBrk="1" hangingPunct="1"/>
            <a:r>
              <a:rPr lang="en-US" sz="1800" dirty="0" smtClean="0"/>
              <a:t>Any area that has an oxygen level of less then 19.5% by volume is considered to be oxygen deficient </a:t>
            </a:r>
          </a:p>
        </p:txBody>
      </p:sp>
      <p:sp>
        <p:nvSpPr>
          <p:cNvPr id="5125" name="Line 3"/>
          <p:cNvSpPr>
            <a:spLocks noChangeShapeType="1"/>
          </p:cNvSpPr>
          <p:nvPr/>
        </p:nvSpPr>
        <p:spPr bwMode="auto">
          <a:xfrm flipV="1">
            <a:off x="0" y="942975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70" y="686687"/>
            <a:ext cx="3843338" cy="4306887"/>
          </a:xfrm>
          <a:prstGeom prst="rect">
            <a:avLst/>
          </a:prstGeom>
          <a:noFill/>
          <a:ln>
            <a:noFill/>
          </a:ln>
          <a:effectLst>
            <a:outerShdw dist="1016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078182" y="3313215"/>
            <a:ext cx="3146962" cy="2470068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  <a:lumMod val="77000"/>
                </a:srgbClr>
              </a:gs>
              <a:gs pos="100000">
                <a:srgbClr val="FF0000">
                  <a:shade val="67500"/>
                  <a:satMod val="115000"/>
                  <a:lumMod val="72000"/>
                  <a:lumOff val="28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&quot;No&quot; Symbol 3"/>
          <p:cNvSpPr/>
          <p:nvPr/>
        </p:nvSpPr>
        <p:spPr bwMode="auto">
          <a:xfrm>
            <a:off x="2576949" y="3479471"/>
            <a:ext cx="2161309" cy="2149434"/>
          </a:xfrm>
          <a:prstGeom prst="noSmoking">
            <a:avLst/>
          </a:prstGeom>
          <a:solidFill>
            <a:srgbClr val="D00000"/>
          </a:solidFill>
          <a:ln w="28575" cap="flat" cmpd="sng" algn="ctr">
            <a:solidFill>
              <a:srgbClr val="82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66700" dist="152400" algn="ctr" rotWithShape="0">
              <a:srgbClr val="FFC6A7"/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46317" y="3990109"/>
            <a:ext cx="2422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 w="18000">
                  <a:solidFill>
                    <a:srgbClr val="5C0000"/>
                  </a:solidFill>
                  <a:prstDash val="solid"/>
                  <a:miter lim="800000"/>
                </a:ln>
                <a:solidFill>
                  <a:srgbClr val="FFC6A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19.5%</a:t>
            </a:r>
            <a:endParaRPr lang="en-US" sz="6000" dirty="0">
              <a:ln w="18000">
                <a:solidFill>
                  <a:srgbClr val="5C0000"/>
                </a:solidFill>
                <a:prstDash val="solid"/>
                <a:miter lim="800000"/>
              </a:ln>
              <a:solidFill>
                <a:srgbClr val="FFC6A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7715714"/>
      </p:ext>
    </p:extLst>
  </p:cSld>
  <p:clrMapOvr>
    <a:masterClrMapping/>
  </p:clrMapOvr>
  <p:transition spd="slow">
    <p:split orient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954" name="Rectangle 2"/>
          <p:cNvSpPr>
            <a:spLocks noChangeArrowheads="1"/>
          </p:cNvSpPr>
          <p:nvPr/>
        </p:nvSpPr>
        <p:spPr bwMode="auto">
          <a:xfrm>
            <a:off x="5921375" y="8620"/>
            <a:ext cx="2895600" cy="411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/>
          <a:lstStyle/>
          <a:p>
            <a:pPr marL="381000" indent="-288925" algn="r" eaLnBrk="1" hangingPunct="1">
              <a:spcBef>
                <a:spcPct val="2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en-GB" sz="2400" i="1" dirty="0">
                <a:solidFill>
                  <a:srgbClr val="000000"/>
                </a:solidFill>
                <a:cs typeface="Arial" charset="0"/>
              </a:rPr>
              <a:t>Beer-Lambert </a:t>
            </a:r>
          </a:p>
          <a:p>
            <a:pPr marL="381000" indent="-288925" algn="r" eaLnBrk="1" hangingPunct="1">
              <a:spcBef>
                <a:spcPct val="2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en-GB" sz="2400" i="1" dirty="0">
                <a:solidFill>
                  <a:srgbClr val="000000"/>
                </a:solidFill>
                <a:cs typeface="Arial" charset="0"/>
              </a:rPr>
              <a:t>Law </a:t>
            </a:r>
          </a:p>
          <a:p>
            <a:pPr marL="381000" indent="-288925" algn="l" eaLnBrk="1" hangingPunct="1">
              <a:spcBef>
                <a:spcPct val="20000"/>
              </a:spcBef>
              <a:buClr>
                <a:srgbClr val="0099CC"/>
              </a:buClr>
              <a:buFont typeface="Wingdings" pitchFamily="2" charset="2"/>
              <a:buNone/>
            </a:pPr>
            <a:endParaRPr lang="en-GB" sz="2400" i="1" dirty="0">
              <a:solidFill>
                <a:srgbClr val="000000"/>
              </a:solidFill>
              <a:cs typeface="Arial" charset="0"/>
            </a:endParaRPr>
          </a:p>
          <a:p>
            <a:pPr marL="381000" indent="-288925" algn="l" eaLnBrk="1" hangingPunct="1">
              <a:spcBef>
                <a:spcPct val="2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en-GB" sz="1600" i="1" dirty="0">
                <a:solidFill>
                  <a:srgbClr val="000000"/>
                </a:solidFill>
                <a:cs typeface="Arial" charset="0"/>
              </a:rPr>
              <a:t>I</a:t>
            </a:r>
            <a:r>
              <a:rPr lang="en-GB" sz="1600" i="1" baseline="-25000" dirty="0">
                <a:solidFill>
                  <a:srgbClr val="000000"/>
                </a:solidFill>
                <a:cs typeface="Arial" charset="0"/>
              </a:rPr>
              <a:t>0</a:t>
            </a:r>
            <a:r>
              <a:rPr lang="en-GB" sz="1600" i="1" dirty="0">
                <a:solidFill>
                  <a:srgbClr val="000000"/>
                </a:solidFill>
                <a:cs typeface="Arial" charset="0"/>
              </a:rPr>
              <a:t> 	is the intensity of the incident light </a:t>
            </a:r>
          </a:p>
          <a:p>
            <a:pPr marL="381000" indent="-288925" algn="l" eaLnBrk="1" hangingPunct="1">
              <a:spcBef>
                <a:spcPct val="2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de-DE" sz="1600" i="1" dirty="0">
                <a:solidFill>
                  <a:srgbClr val="000000"/>
                </a:solidFill>
                <a:cs typeface="Arial" charset="0"/>
              </a:rPr>
              <a:t>I</a:t>
            </a:r>
            <a:r>
              <a:rPr lang="de-DE" sz="1600" i="1" baseline="-25000" dirty="0">
                <a:solidFill>
                  <a:srgbClr val="000000"/>
                </a:solidFill>
                <a:cs typeface="Arial" charset="0"/>
              </a:rPr>
              <a:t>1</a:t>
            </a:r>
            <a:r>
              <a:rPr lang="de-DE" sz="1600" i="1" dirty="0">
                <a:solidFill>
                  <a:srgbClr val="000000"/>
                </a:solidFill>
                <a:cs typeface="Arial" charset="0"/>
              </a:rPr>
              <a:t>	is the intensity after passing through the material </a:t>
            </a:r>
          </a:p>
          <a:p>
            <a:pPr marL="381000" indent="-288925" algn="l" eaLnBrk="1" hangingPunct="1">
              <a:spcBef>
                <a:spcPct val="2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de-DE" sz="1600" i="1" dirty="0">
                <a:solidFill>
                  <a:srgbClr val="000000"/>
                </a:solidFill>
                <a:cs typeface="Arial" charset="0"/>
              </a:rPr>
              <a:t>L	is the distance that the light travels through the material (the path length) </a:t>
            </a:r>
          </a:p>
          <a:p>
            <a:pPr marL="381000" indent="-288925" algn="l" eaLnBrk="1" hangingPunct="1">
              <a:spcBef>
                <a:spcPct val="2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de-DE" sz="1600" i="1" dirty="0">
                <a:solidFill>
                  <a:srgbClr val="000000"/>
                </a:solidFill>
                <a:cs typeface="Arial" charset="0"/>
              </a:rPr>
              <a:t>c	is the concentration of absorbing species in the material </a:t>
            </a:r>
          </a:p>
          <a:p>
            <a:pPr marL="381000" indent="-288925" algn="l" eaLnBrk="1" hangingPunct="1">
              <a:spcBef>
                <a:spcPct val="2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el-GR" sz="1800" i="1" dirty="0">
                <a:solidFill>
                  <a:srgbClr val="000000"/>
                </a:solidFill>
              </a:rPr>
              <a:t>α</a:t>
            </a:r>
            <a:r>
              <a:rPr lang="de-DE" sz="2800" i="1" dirty="0">
                <a:solidFill>
                  <a:srgbClr val="FFFFCC"/>
                </a:solidFill>
              </a:rPr>
              <a:t> </a:t>
            </a:r>
            <a:r>
              <a:rPr lang="de-DE" sz="1600" i="1" dirty="0">
                <a:solidFill>
                  <a:srgbClr val="000000"/>
                </a:solidFill>
                <a:cs typeface="Arial" charset="0"/>
              </a:rPr>
              <a:t>	is the absorption coefficient or the molar absorptivity of the absorber </a:t>
            </a:r>
          </a:p>
        </p:txBody>
      </p:sp>
      <p:sp>
        <p:nvSpPr>
          <p:cNvPr id="366595" name="Text Box 3"/>
          <p:cNvSpPr txBox="1">
            <a:spLocks noChangeArrowheads="1"/>
          </p:cNvSpPr>
          <p:nvPr/>
        </p:nvSpPr>
        <p:spPr bwMode="auto">
          <a:xfrm>
            <a:off x="1295400" y="3657600"/>
            <a:ext cx="381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sz="1800" b="0" i="1">
              <a:solidFill>
                <a:srgbClr val="000000"/>
              </a:solidFill>
            </a:endParaRPr>
          </a:p>
        </p:txBody>
      </p:sp>
      <p:pic>
        <p:nvPicPr>
          <p:cNvPr id="21739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88"/>
            <a:ext cx="4572000" cy="327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73957" name="Rectangle 5"/>
          <p:cNvSpPr>
            <a:spLocks noChangeArrowheads="1"/>
          </p:cNvSpPr>
          <p:nvPr/>
        </p:nvSpPr>
        <p:spPr bwMode="auto">
          <a:xfrm>
            <a:off x="2819400" y="1260475"/>
            <a:ext cx="46482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/>
          <a:lstStyle/>
          <a:p>
            <a:pPr marL="92075" algn="just" eaLnBrk="1" hangingPunct="1">
              <a:spcBef>
                <a:spcPct val="2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de-DE" sz="4800" b="0" i="1">
                <a:solidFill>
                  <a:srgbClr val="000000"/>
                </a:solidFill>
                <a:cs typeface="Arial" charset="0"/>
              </a:rPr>
              <a:t>I</a:t>
            </a:r>
            <a:r>
              <a:rPr lang="de-DE" sz="4800" b="0" i="1" baseline="-25000">
                <a:solidFill>
                  <a:srgbClr val="000000"/>
                </a:solidFill>
                <a:cs typeface="Arial" charset="0"/>
              </a:rPr>
              <a:t>1</a:t>
            </a:r>
            <a:r>
              <a:rPr lang="de-DE" sz="4800" b="0" i="1">
                <a:solidFill>
                  <a:srgbClr val="000000"/>
                </a:solidFill>
                <a:cs typeface="Arial" charset="0"/>
              </a:rPr>
              <a:t>=I</a:t>
            </a:r>
            <a:r>
              <a:rPr lang="de-DE" sz="4800" b="0" i="1" baseline="-25000">
                <a:solidFill>
                  <a:srgbClr val="000000"/>
                </a:solidFill>
                <a:cs typeface="Arial" charset="0"/>
              </a:rPr>
              <a:t>0</a:t>
            </a:r>
            <a:r>
              <a:rPr lang="de-DE" sz="4800" b="0" i="1">
                <a:solidFill>
                  <a:srgbClr val="000000"/>
                </a:solidFill>
                <a:cs typeface="Arial" charset="0"/>
              </a:rPr>
              <a:t>*e</a:t>
            </a:r>
            <a:r>
              <a:rPr lang="de-DE" sz="4800" b="0" i="1" baseline="30000">
                <a:solidFill>
                  <a:srgbClr val="000000"/>
                </a:solidFill>
                <a:cs typeface="Arial" charset="0"/>
              </a:rPr>
              <a:t>-</a:t>
            </a:r>
            <a:r>
              <a:rPr lang="el-GR" sz="4800" b="0" i="1" baseline="30000">
                <a:solidFill>
                  <a:srgbClr val="000000"/>
                </a:solidFill>
                <a:cs typeface="Arial" charset="0"/>
              </a:rPr>
              <a:t>α</a:t>
            </a:r>
            <a:r>
              <a:rPr lang="de-DE" sz="4800" b="0" i="1" baseline="30000">
                <a:solidFill>
                  <a:srgbClr val="000000"/>
                </a:solidFill>
                <a:cs typeface="Arial" charset="0"/>
              </a:rPr>
              <a:t>Lc</a:t>
            </a:r>
          </a:p>
        </p:txBody>
      </p:sp>
      <p:sp>
        <p:nvSpPr>
          <p:cNvPr id="366598" name="Rectangle 6"/>
          <p:cNvSpPr>
            <a:spLocks noChangeArrowheads="1"/>
          </p:cNvSpPr>
          <p:nvPr/>
        </p:nvSpPr>
        <p:spPr bwMode="auto">
          <a:xfrm>
            <a:off x="0" y="1260475"/>
            <a:ext cx="5791200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99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bIns="0" anchor="ctr"/>
          <a:lstStyle/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sz="1800" b="0" i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173959" name="Rectangle 7"/>
          <p:cNvSpPr>
            <a:spLocks noChangeArrowheads="1"/>
          </p:cNvSpPr>
          <p:nvPr/>
        </p:nvSpPr>
        <p:spPr bwMode="auto">
          <a:xfrm>
            <a:off x="381000" y="4670425"/>
            <a:ext cx="46482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/>
          <a:lstStyle/>
          <a:p>
            <a:pPr marL="92075" algn="just" eaLnBrk="1" hangingPunct="1">
              <a:spcBef>
                <a:spcPct val="2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de-DE" sz="2400" i="1">
                <a:solidFill>
                  <a:srgbClr val="000000"/>
                </a:solidFill>
                <a:cs typeface="Arial" charset="0"/>
              </a:rPr>
              <a:t>Size (length) matters...</a:t>
            </a:r>
          </a:p>
        </p:txBody>
      </p:sp>
      <p:sp>
        <p:nvSpPr>
          <p:cNvPr id="2173960" name="Rectangle 8"/>
          <p:cNvSpPr>
            <a:spLocks noChangeArrowheads="1"/>
          </p:cNvSpPr>
          <p:nvPr/>
        </p:nvSpPr>
        <p:spPr bwMode="auto">
          <a:xfrm>
            <a:off x="4891088" y="1265238"/>
            <a:ext cx="401637" cy="81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/>
          <a:lstStyle/>
          <a:p>
            <a:pPr marL="92075" algn="just" eaLnBrk="1" hangingPunct="1">
              <a:spcBef>
                <a:spcPct val="2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de-DE" sz="3200" b="0" i="1">
                <a:solidFill>
                  <a:srgbClr val="FF0000"/>
                </a:solidFill>
                <a:cs typeface="Arial" charset="0"/>
              </a:rPr>
              <a:t>L</a:t>
            </a:r>
          </a:p>
        </p:txBody>
      </p:sp>
      <p:sp>
        <p:nvSpPr>
          <p:cNvPr id="366602" name="Line 10"/>
          <p:cNvSpPr>
            <a:spLocks noChangeShapeType="1"/>
          </p:cNvSpPr>
          <p:nvPr/>
        </p:nvSpPr>
        <p:spPr bwMode="auto">
          <a:xfrm>
            <a:off x="0" y="6477000"/>
            <a:ext cx="5292725" cy="1270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366603" name="Line 11"/>
          <p:cNvSpPr>
            <a:spLocks noChangeShapeType="1"/>
          </p:cNvSpPr>
          <p:nvPr/>
        </p:nvSpPr>
        <p:spPr bwMode="auto">
          <a:xfrm flipV="1">
            <a:off x="5286375" y="6097588"/>
            <a:ext cx="693738" cy="392112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366604" name="Line 12"/>
          <p:cNvSpPr>
            <a:spLocks noChangeShapeType="1"/>
          </p:cNvSpPr>
          <p:nvPr/>
        </p:nvSpPr>
        <p:spPr bwMode="auto">
          <a:xfrm flipV="1">
            <a:off x="5967413" y="6094413"/>
            <a:ext cx="3176587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FFFFCC"/>
              </a:solidFill>
            </a:endParaRPr>
          </a:p>
        </p:txBody>
      </p:sp>
      <p:pic>
        <p:nvPicPr>
          <p:cNvPr id="366605" name="Picture 13" descr="GfGLogo+Sig_Horiz_300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7" t="1712"/>
          <a:stretch>
            <a:fillRect/>
          </a:stretch>
        </p:blipFill>
        <p:spPr bwMode="auto">
          <a:xfrm>
            <a:off x="5805488" y="6219825"/>
            <a:ext cx="31765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6606" name="Text Box 14"/>
          <p:cNvSpPr txBox="1">
            <a:spLocks noChangeArrowheads="1"/>
          </p:cNvSpPr>
          <p:nvPr/>
        </p:nvSpPr>
        <p:spPr bwMode="auto">
          <a:xfrm>
            <a:off x="304800" y="6553200"/>
            <a:ext cx="571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400" i="1">
                <a:solidFill>
                  <a:srgbClr val="000000"/>
                </a:solidFill>
              </a:rPr>
              <a:t>August 2007    Principles of gas detection    Slide </a:t>
            </a:r>
            <a:fld id="{32FB4D30-EAAF-4AC6-AB20-14DB00829638}" type="slidenum">
              <a:rPr lang="en-US" sz="1400" i="1">
                <a:solidFill>
                  <a:srgbClr val="000000"/>
                </a:solidFill>
              </a:rPr>
              <a:pPr algn="l" eaLnBrk="1" hangingPunct="1">
                <a:spcBef>
                  <a:spcPct val="50000"/>
                </a:spcBef>
              </a:pPr>
              <a:t>70</a:t>
            </a:fld>
            <a:r>
              <a:rPr lang="en-US" sz="1400" i="1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6591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73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73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3954" grpId="0" autoUpdateAnimBg="0"/>
      <p:bldP spid="2173957" grpId="0" autoUpdateAnimBg="0"/>
      <p:bldP spid="2173959" grpId="0" autoUpdateAnimBg="0"/>
      <p:bldP spid="2173960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106863" y="53625"/>
            <a:ext cx="4556125" cy="771525"/>
          </a:xfrm>
        </p:spPr>
        <p:txBody>
          <a:bodyPr/>
          <a:lstStyle/>
          <a:p>
            <a:r>
              <a:rPr lang="en-US" sz="2000" dirty="0" smtClean="0"/>
              <a:t>Requirements for IR Absorption</a:t>
            </a:r>
          </a:p>
        </p:txBody>
      </p:sp>
      <p:sp>
        <p:nvSpPr>
          <p:cNvPr id="367619" name="Rectangle 3"/>
          <p:cNvSpPr>
            <a:spLocks noChangeArrowheads="1"/>
          </p:cNvSpPr>
          <p:nvPr/>
        </p:nvSpPr>
        <p:spPr bwMode="auto">
          <a:xfrm>
            <a:off x="387104" y="967154"/>
            <a:ext cx="7983171" cy="455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742950" lvl="1" indent="-285750" algn="l">
              <a:lnSpc>
                <a:spcPct val="105000"/>
              </a:lnSpc>
              <a:spcAft>
                <a:spcPct val="45000"/>
              </a:spcAft>
              <a:buClr>
                <a:srgbClr val="000000"/>
              </a:buClr>
              <a:buFontTx/>
              <a:buChar char="•"/>
            </a:pPr>
            <a:r>
              <a:rPr lang="en-US" sz="1600" i="1" dirty="0" smtClean="0">
                <a:solidFill>
                  <a:srgbClr val="000000"/>
                </a:solidFill>
              </a:rPr>
              <a:t>Saturated </a:t>
            </a:r>
            <a:r>
              <a:rPr lang="en-US" sz="1600" i="1" dirty="0">
                <a:solidFill>
                  <a:srgbClr val="000000"/>
                </a:solidFill>
              </a:rPr>
              <a:t>hydrocarbon </a:t>
            </a:r>
            <a:r>
              <a:rPr lang="en-US" sz="1600" i="1" dirty="0" smtClean="0">
                <a:solidFill>
                  <a:srgbClr val="000000"/>
                </a:solidFill>
              </a:rPr>
              <a:t>molecules like methane, propane, butane, pentane, hexane, octane, etc. and alcohols are </a:t>
            </a:r>
            <a:r>
              <a:rPr lang="en-US" sz="1600" i="1" u="sng" dirty="0" smtClean="0">
                <a:solidFill>
                  <a:srgbClr val="000000"/>
                </a:solidFill>
              </a:rPr>
              <a:t>highly</a:t>
            </a:r>
            <a:r>
              <a:rPr lang="en-US" sz="1600" i="1" dirty="0" smtClean="0">
                <a:solidFill>
                  <a:srgbClr val="000000"/>
                </a:solidFill>
              </a:rPr>
              <a:t> detectable by IR </a:t>
            </a:r>
          </a:p>
          <a:p>
            <a:pPr marL="742950" lvl="1" indent="-285750" algn="l">
              <a:lnSpc>
                <a:spcPct val="105000"/>
              </a:lnSpc>
              <a:spcAft>
                <a:spcPct val="45000"/>
              </a:spcAft>
              <a:buClr>
                <a:srgbClr val="000000"/>
              </a:buClr>
              <a:buFontTx/>
              <a:buChar char="•"/>
            </a:pPr>
            <a:r>
              <a:rPr lang="en-US" sz="1600" i="1" dirty="0" smtClean="0">
                <a:solidFill>
                  <a:srgbClr val="000000"/>
                </a:solidFill>
              </a:rPr>
              <a:t>Mixtures rich in saturated hydrocarbons such as gasoline, jet fuel, diesel and kerosene also readily detectable by IR</a:t>
            </a:r>
          </a:p>
          <a:p>
            <a:pPr marL="742950" lvl="1" indent="-285750" algn="l">
              <a:lnSpc>
                <a:spcPct val="105000"/>
              </a:lnSpc>
              <a:spcAft>
                <a:spcPct val="45000"/>
              </a:spcAft>
              <a:buClr>
                <a:srgbClr val="000000"/>
              </a:buClr>
              <a:buFontTx/>
              <a:buChar char="•"/>
            </a:pPr>
            <a:r>
              <a:rPr lang="en-US" sz="1600" i="1" dirty="0" smtClean="0">
                <a:solidFill>
                  <a:srgbClr val="000000"/>
                </a:solidFill>
              </a:rPr>
              <a:t>CO</a:t>
            </a:r>
            <a:r>
              <a:rPr lang="en-US" sz="1600" i="1" baseline="-25000" dirty="0" smtClean="0">
                <a:solidFill>
                  <a:srgbClr val="000000"/>
                </a:solidFill>
              </a:rPr>
              <a:t>2</a:t>
            </a:r>
            <a:r>
              <a:rPr lang="en-US" sz="1600" i="1" dirty="0" smtClean="0">
                <a:solidFill>
                  <a:srgbClr val="000000"/>
                </a:solidFill>
              </a:rPr>
              <a:t> absorbs IR very well</a:t>
            </a:r>
          </a:p>
          <a:p>
            <a:pPr marL="742950" lvl="1" indent="-285750" algn="l">
              <a:lnSpc>
                <a:spcPct val="105000"/>
              </a:lnSpc>
              <a:spcAft>
                <a:spcPct val="45000"/>
              </a:spcAft>
              <a:buClr>
                <a:srgbClr val="000000"/>
              </a:buClr>
              <a:buFontTx/>
              <a:buChar char="•"/>
            </a:pPr>
            <a:r>
              <a:rPr lang="en-US" sz="1600" i="1" dirty="0" smtClean="0">
                <a:solidFill>
                  <a:srgbClr val="000000"/>
                </a:solidFill>
              </a:rPr>
              <a:t>Molecules with double (C=C) or triple (C≡C) bonds do not absorb IR as readily as saturated hydrocarbon molecules</a:t>
            </a:r>
            <a:endParaRPr lang="en-US" sz="1600" i="1" dirty="0">
              <a:solidFill>
                <a:srgbClr val="000000"/>
              </a:solidFill>
            </a:endParaRPr>
          </a:p>
          <a:p>
            <a:pPr marL="742950" lvl="1" indent="-285750" algn="l">
              <a:lnSpc>
                <a:spcPct val="105000"/>
              </a:lnSpc>
              <a:spcAft>
                <a:spcPct val="45000"/>
              </a:spcAft>
              <a:buClr>
                <a:srgbClr val="000000"/>
              </a:buClr>
              <a:buFontTx/>
              <a:buChar char="•"/>
            </a:pPr>
            <a:r>
              <a:rPr lang="en-US" sz="1600" i="1" dirty="0" smtClean="0">
                <a:solidFill>
                  <a:srgbClr val="000000"/>
                </a:solidFill>
              </a:rPr>
              <a:t>Diatomic molecules such </a:t>
            </a:r>
            <a:r>
              <a:rPr lang="en-US" sz="1600" i="1" dirty="0">
                <a:solidFill>
                  <a:srgbClr val="000000"/>
                </a:solidFill>
              </a:rPr>
              <a:t>as </a:t>
            </a:r>
            <a:r>
              <a:rPr lang="en-US" sz="1600" i="1" dirty="0" smtClean="0">
                <a:solidFill>
                  <a:srgbClr val="000000"/>
                </a:solidFill>
              </a:rPr>
              <a:t>ones on the following list DO </a:t>
            </a:r>
            <a:r>
              <a:rPr lang="en-US" sz="1600" i="1" dirty="0">
                <a:solidFill>
                  <a:srgbClr val="000000"/>
                </a:solidFill>
              </a:rPr>
              <a:t>NOT absorb </a:t>
            </a:r>
            <a:r>
              <a:rPr lang="en-US" sz="1600" i="1" dirty="0" smtClean="0">
                <a:solidFill>
                  <a:srgbClr val="000000"/>
                </a:solidFill>
              </a:rPr>
              <a:t>IR at all:</a:t>
            </a:r>
            <a:endParaRPr lang="en-US" sz="1600" i="1" dirty="0">
              <a:solidFill>
                <a:srgbClr val="000000"/>
              </a:solidFill>
            </a:endParaRPr>
          </a:p>
          <a:p>
            <a:pPr marL="1600200" lvl="3" indent="-228600" algn="l">
              <a:lnSpc>
                <a:spcPct val="105000"/>
              </a:lnSpc>
              <a:spcAft>
                <a:spcPct val="45000"/>
              </a:spcAft>
              <a:buClr>
                <a:srgbClr val="000000"/>
              </a:buClr>
              <a:buFontTx/>
              <a:buChar char="•"/>
            </a:pPr>
            <a:r>
              <a:rPr lang="en-US" sz="1600" i="1" dirty="0" smtClean="0">
                <a:solidFill>
                  <a:srgbClr val="000000"/>
                </a:solidFill>
              </a:rPr>
              <a:t>N</a:t>
            </a:r>
            <a:r>
              <a:rPr lang="en-US" sz="1600" i="1" baseline="-25000" dirty="0" smtClean="0">
                <a:solidFill>
                  <a:srgbClr val="000000"/>
                </a:solidFill>
              </a:rPr>
              <a:t>2</a:t>
            </a:r>
            <a:endParaRPr lang="en-US" sz="1600" i="1" dirty="0">
              <a:solidFill>
                <a:srgbClr val="000000"/>
              </a:solidFill>
            </a:endParaRPr>
          </a:p>
          <a:p>
            <a:pPr marL="1600200" lvl="3" indent="-228600" algn="l">
              <a:lnSpc>
                <a:spcPct val="105000"/>
              </a:lnSpc>
              <a:spcAft>
                <a:spcPct val="45000"/>
              </a:spcAft>
              <a:buClr>
                <a:srgbClr val="000000"/>
              </a:buClr>
              <a:buFontTx/>
              <a:buChar char="•"/>
            </a:pPr>
            <a:r>
              <a:rPr lang="en-US" sz="1600" i="1" dirty="0">
                <a:solidFill>
                  <a:srgbClr val="000000"/>
                </a:solidFill>
              </a:rPr>
              <a:t>O</a:t>
            </a:r>
            <a:r>
              <a:rPr lang="en-US" sz="1600" i="1" baseline="-25000" dirty="0">
                <a:solidFill>
                  <a:srgbClr val="000000"/>
                </a:solidFill>
              </a:rPr>
              <a:t>2</a:t>
            </a:r>
            <a:r>
              <a:rPr lang="en-US" sz="1600" i="1" dirty="0">
                <a:solidFill>
                  <a:srgbClr val="000000"/>
                </a:solidFill>
              </a:rPr>
              <a:t>  </a:t>
            </a:r>
          </a:p>
          <a:p>
            <a:pPr marL="1600200" lvl="3" indent="-228600" algn="l">
              <a:lnSpc>
                <a:spcPct val="105000"/>
              </a:lnSpc>
              <a:spcAft>
                <a:spcPct val="45000"/>
              </a:spcAft>
              <a:buClr>
                <a:srgbClr val="000000"/>
              </a:buClr>
              <a:buFontTx/>
              <a:buChar char="•"/>
            </a:pPr>
            <a:r>
              <a:rPr lang="en-US" sz="1600" i="1" dirty="0">
                <a:solidFill>
                  <a:srgbClr val="000000"/>
                </a:solidFill>
              </a:rPr>
              <a:t>F</a:t>
            </a:r>
            <a:r>
              <a:rPr lang="en-US" sz="1600" i="1" baseline="-25000" dirty="0">
                <a:solidFill>
                  <a:srgbClr val="000000"/>
                </a:solidFill>
              </a:rPr>
              <a:t>2</a:t>
            </a:r>
            <a:r>
              <a:rPr lang="en-US" sz="1600" i="1" dirty="0">
                <a:solidFill>
                  <a:srgbClr val="000000"/>
                </a:solidFill>
              </a:rPr>
              <a:t>  </a:t>
            </a:r>
          </a:p>
          <a:p>
            <a:pPr marL="1600200" lvl="3" indent="-228600" algn="l">
              <a:lnSpc>
                <a:spcPct val="105000"/>
              </a:lnSpc>
              <a:spcAft>
                <a:spcPct val="45000"/>
              </a:spcAft>
              <a:buClr>
                <a:srgbClr val="000000"/>
              </a:buClr>
              <a:buFontTx/>
              <a:buChar char="•"/>
            </a:pPr>
            <a:r>
              <a:rPr lang="en-US" sz="1600" i="1" dirty="0">
                <a:solidFill>
                  <a:srgbClr val="000000"/>
                </a:solidFill>
              </a:rPr>
              <a:t>Cl</a:t>
            </a:r>
            <a:r>
              <a:rPr lang="en-US" sz="1600" i="1" baseline="-25000" dirty="0">
                <a:solidFill>
                  <a:srgbClr val="000000"/>
                </a:solidFill>
              </a:rPr>
              <a:t>2</a:t>
            </a:r>
            <a:r>
              <a:rPr lang="en-US" sz="1600" i="1" dirty="0">
                <a:solidFill>
                  <a:srgbClr val="000000"/>
                </a:solidFill>
              </a:rPr>
              <a:t>  </a:t>
            </a:r>
          </a:p>
          <a:p>
            <a:pPr marL="1600200" lvl="3" indent="-228600" algn="l">
              <a:lnSpc>
                <a:spcPct val="105000"/>
              </a:lnSpc>
              <a:spcAft>
                <a:spcPct val="45000"/>
              </a:spcAft>
              <a:buClr>
                <a:srgbClr val="000000"/>
              </a:buClr>
              <a:buFontTx/>
              <a:buChar char="•"/>
            </a:pPr>
            <a:r>
              <a:rPr lang="en-US" sz="1600" i="1" dirty="0">
                <a:solidFill>
                  <a:srgbClr val="000000"/>
                </a:solidFill>
              </a:rPr>
              <a:t>Hg</a:t>
            </a:r>
            <a:r>
              <a:rPr lang="en-US" sz="1600" i="1" baseline="-25000" dirty="0">
                <a:solidFill>
                  <a:srgbClr val="000000"/>
                </a:solidFill>
              </a:rPr>
              <a:t>2</a:t>
            </a:r>
          </a:p>
          <a:p>
            <a:pPr marL="1600200" lvl="3" indent="-228600" algn="l">
              <a:lnSpc>
                <a:spcPct val="105000"/>
              </a:lnSpc>
              <a:spcAft>
                <a:spcPct val="45000"/>
              </a:spcAft>
              <a:buClr>
                <a:srgbClr val="000000"/>
              </a:buClr>
              <a:buFontTx/>
              <a:buChar char="•"/>
            </a:pPr>
            <a:r>
              <a:rPr lang="en-US" sz="1600" i="1" dirty="0" err="1">
                <a:solidFill>
                  <a:srgbClr val="000000"/>
                </a:solidFill>
              </a:rPr>
              <a:t>Ar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FFFF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48907" y="3789486"/>
            <a:ext cx="2435470" cy="1354217"/>
          </a:xfrm>
          <a:prstGeom prst="rect">
            <a:avLst/>
          </a:prstGeom>
          <a:solidFill>
            <a:srgbClr val="FF8585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 wrap="square" lIns="182880" tIns="182880" rIns="182880" bIns="182880" rtlCol="0">
            <a:spAutoFit/>
          </a:bodyPr>
          <a:lstStyle/>
          <a:p>
            <a:pPr algn="l"/>
            <a:r>
              <a:rPr lang="en-US" sz="1600" i="1" dirty="0" smtClean="0">
                <a:solidFill>
                  <a:schemeClr val="bg1"/>
                </a:solidFill>
              </a:rPr>
              <a:t>IR sensors cannot be used to measure hydrogen (H</a:t>
            </a:r>
            <a:r>
              <a:rPr lang="en-US" sz="1600" i="1" baseline="-25000" dirty="0" smtClean="0">
                <a:solidFill>
                  <a:schemeClr val="bg1"/>
                </a:solidFill>
              </a:rPr>
              <a:t>2</a:t>
            </a:r>
            <a:r>
              <a:rPr lang="en-US" sz="1600" i="1" dirty="0" smtClean="0">
                <a:solidFill>
                  <a:schemeClr val="bg1"/>
                </a:solidFill>
              </a:rPr>
              <a:t>) or acetylene!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818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Line 2"/>
          <p:cNvSpPr>
            <a:spLocks noChangeShapeType="1"/>
          </p:cNvSpPr>
          <p:nvPr/>
        </p:nvSpPr>
        <p:spPr bwMode="auto">
          <a:xfrm flipV="1">
            <a:off x="0" y="2259013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438890"/>
            <a:ext cx="1935215" cy="45085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1800" dirty="0" smtClean="0"/>
              <a:t>LEL: 3.3 </a:t>
            </a:r>
            <a:r>
              <a:rPr lang="el-GR" sz="1800" dirty="0" smtClean="0"/>
              <a:t>μ</a:t>
            </a:r>
            <a:r>
              <a:rPr lang="en-US" sz="1800" dirty="0" smtClean="0"/>
              <a:t>m 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1800" dirty="0" smtClean="0"/>
              <a:t>CO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: 4.3</a:t>
            </a:r>
            <a:r>
              <a:rPr lang="el-GR" sz="1800" dirty="0" smtClean="0"/>
              <a:t>μ</a:t>
            </a:r>
            <a:r>
              <a:rPr lang="en-US" sz="1800" dirty="0" smtClean="0"/>
              <a:t>m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1800" dirty="0" smtClean="0"/>
              <a:t>Reference: 4.0</a:t>
            </a:r>
            <a:r>
              <a:rPr lang="el-GR" sz="1800" dirty="0" smtClean="0"/>
              <a:t>μ</a:t>
            </a:r>
            <a:r>
              <a:rPr lang="en-US" sz="1800" dirty="0" smtClean="0"/>
              <a:t>m </a:t>
            </a:r>
          </a:p>
          <a:p>
            <a:pPr lvl="1" eaLnBrk="1" hangingPunct="1">
              <a:spcBef>
                <a:spcPts val="0"/>
              </a:spcBef>
              <a:spcAft>
                <a:spcPts val="1800"/>
              </a:spcAft>
            </a:pPr>
            <a:endParaRPr lang="en-US" sz="18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2391508" y="167054"/>
            <a:ext cx="6453554" cy="47654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59" name="Text Box 10"/>
          <p:cNvSpPr txBox="1">
            <a:spLocks noChangeArrowheads="1"/>
          </p:cNvSpPr>
          <p:nvPr/>
        </p:nvSpPr>
        <p:spPr bwMode="auto">
          <a:xfrm>
            <a:off x="3675948" y="2901638"/>
            <a:ext cx="418051" cy="2745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sz="1800" b="0">
              <a:solidFill>
                <a:srgbClr val="0099CC"/>
              </a:solidFill>
              <a:latin typeface="Tahoma" pitchFamily="34" charset="0"/>
            </a:endParaRPr>
          </a:p>
        </p:txBody>
      </p:sp>
      <p:pic>
        <p:nvPicPr>
          <p:cNvPr id="57358" name="Picture 9"/>
          <p:cNvPicPr>
            <a:picLocks noChangeAspect="1" noChangeArrowheads="1"/>
          </p:cNvPicPr>
          <p:nvPr/>
        </p:nvPicPr>
        <p:blipFill rotWithShape="1">
          <a:blip r:embed="rId3" cstate="print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r="3810" b="1334"/>
          <a:stretch/>
        </p:blipFill>
        <p:spPr bwMode="auto">
          <a:xfrm>
            <a:off x="2417777" y="241300"/>
            <a:ext cx="6269024" cy="456430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4" name="Rectangle 17"/>
          <p:cNvSpPr>
            <a:spLocks noGrp="1" noChangeArrowheads="1"/>
          </p:cNvSpPr>
          <p:nvPr>
            <p:ph type="title"/>
          </p:nvPr>
        </p:nvSpPr>
        <p:spPr>
          <a:xfrm>
            <a:off x="345105" y="1110943"/>
            <a:ext cx="2327222" cy="1079500"/>
          </a:xfrm>
        </p:spPr>
        <p:txBody>
          <a:bodyPr/>
          <a:lstStyle/>
          <a:p>
            <a:pPr algn="l" eaLnBrk="1" hangingPunct="1"/>
            <a:r>
              <a:rPr lang="en-US" sz="2000" dirty="0" smtClean="0"/>
              <a:t>Wavelengths used for NDIR measurement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4826977" y="4607171"/>
            <a:ext cx="685800" cy="2373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50" name="Line 13"/>
          <p:cNvSpPr>
            <a:spLocks noChangeShapeType="1"/>
          </p:cNvSpPr>
          <p:nvPr/>
        </p:nvSpPr>
        <p:spPr bwMode="auto">
          <a:xfrm flipH="1">
            <a:off x="5328137" y="4769581"/>
            <a:ext cx="245" cy="76078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7351" name="Line 14"/>
          <p:cNvSpPr>
            <a:spLocks noChangeShapeType="1"/>
          </p:cNvSpPr>
          <p:nvPr/>
        </p:nvSpPr>
        <p:spPr bwMode="auto">
          <a:xfrm flipH="1">
            <a:off x="6638192" y="4778375"/>
            <a:ext cx="3908" cy="69923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7352" name="Line 15"/>
          <p:cNvSpPr>
            <a:spLocks noChangeShapeType="1"/>
          </p:cNvSpPr>
          <p:nvPr/>
        </p:nvSpPr>
        <p:spPr bwMode="auto">
          <a:xfrm flipH="1">
            <a:off x="7359161" y="4778375"/>
            <a:ext cx="3663" cy="72561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7353" name="Text Box 16"/>
          <p:cNvSpPr txBox="1">
            <a:spLocks noChangeArrowheads="1"/>
          </p:cNvSpPr>
          <p:nvPr/>
        </p:nvSpPr>
        <p:spPr bwMode="auto">
          <a:xfrm>
            <a:off x="4887913" y="5326192"/>
            <a:ext cx="3870325" cy="3667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 dirty="0">
                <a:solidFill>
                  <a:srgbClr val="000000"/>
                </a:solidFill>
              </a:rPr>
              <a:t>3.3</a:t>
            </a:r>
            <a:r>
              <a:rPr lang="el-GR" sz="1800" i="1" dirty="0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sz="1800" i="1" dirty="0">
                <a:solidFill>
                  <a:srgbClr val="000000"/>
                </a:solidFill>
                <a:cs typeface="Arial" charset="0"/>
              </a:rPr>
              <a:t>m         4.0 </a:t>
            </a:r>
            <a:r>
              <a:rPr lang="el-GR" sz="1800" i="1" dirty="0">
                <a:solidFill>
                  <a:srgbClr val="000000"/>
                </a:solidFill>
              </a:rPr>
              <a:t>μ</a:t>
            </a:r>
            <a:r>
              <a:rPr lang="en-US" sz="1800" i="1" dirty="0">
                <a:solidFill>
                  <a:srgbClr val="000000"/>
                </a:solidFill>
              </a:rPr>
              <a:t>m    4.3 </a:t>
            </a:r>
            <a:r>
              <a:rPr lang="el-GR" sz="1800" i="1" dirty="0">
                <a:solidFill>
                  <a:srgbClr val="000000"/>
                </a:solidFill>
              </a:rPr>
              <a:t>μ</a:t>
            </a:r>
            <a:r>
              <a:rPr lang="en-US" sz="1800" i="1" dirty="0">
                <a:solidFill>
                  <a:srgbClr val="000000"/>
                </a:solidFill>
              </a:rPr>
              <a:t>m </a:t>
            </a:r>
            <a:endParaRPr lang="el-GR" sz="18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719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432425" y="228600"/>
            <a:ext cx="3194050" cy="6858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r>
              <a:rPr lang="en-US" sz="2400" smtClean="0"/>
              <a:t>Photoionization Detectors</a:t>
            </a:r>
          </a:p>
        </p:txBody>
      </p:sp>
      <p:sp>
        <p:nvSpPr>
          <p:cNvPr id="275459" name="Line 5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5460" name="Oval 6"/>
          <p:cNvSpPr>
            <a:spLocks noChangeArrowheads="1"/>
          </p:cNvSpPr>
          <p:nvPr/>
        </p:nvSpPr>
        <p:spPr bwMode="auto">
          <a:xfrm>
            <a:off x="0" y="1146175"/>
            <a:ext cx="9144000" cy="5313363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75461" name="Picture 7" descr="GfG PID sensor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" t="1358" r="1662" b="2766"/>
          <a:stretch>
            <a:fillRect/>
          </a:stretch>
        </p:blipFill>
        <p:spPr bwMode="auto">
          <a:xfrm>
            <a:off x="5553075" y="4270375"/>
            <a:ext cx="220345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5462" name="Line 8"/>
          <p:cNvSpPr>
            <a:spLocks noChangeShapeType="1"/>
          </p:cNvSpPr>
          <p:nvPr/>
        </p:nvSpPr>
        <p:spPr bwMode="auto">
          <a:xfrm flipV="1">
            <a:off x="5286375" y="6097588"/>
            <a:ext cx="693738" cy="392112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5463" name="Line 9"/>
          <p:cNvSpPr>
            <a:spLocks noChangeShapeType="1"/>
          </p:cNvSpPr>
          <p:nvPr/>
        </p:nvSpPr>
        <p:spPr bwMode="auto">
          <a:xfrm flipV="1">
            <a:off x="5967413" y="6094413"/>
            <a:ext cx="3176587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5464" name="Picture 10" descr="GfGLogo+Sig_Horiz_300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7" t="1712"/>
          <a:stretch>
            <a:fillRect/>
          </a:stretch>
        </p:blipFill>
        <p:spPr bwMode="auto">
          <a:xfrm>
            <a:off x="5805488" y="6219825"/>
            <a:ext cx="31765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5465" name="Picture 11" descr="G460 Display gedreht Kopi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10111">
            <a:off x="3546475" y="989013"/>
            <a:ext cx="296227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546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98488" y="1241425"/>
            <a:ext cx="2906712" cy="4508500"/>
          </a:xfrm>
        </p:spPr>
        <p:txBody>
          <a:bodyPr/>
          <a:lstStyle/>
          <a:p>
            <a:r>
              <a:rPr lang="en-US" smtClean="0">
                <a:cs typeface="Arial" charset="0"/>
              </a:rPr>
              <a:t>Used for measuring solvent, fuel and VOC vapors in the workplace environment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09146297"/>
      </p:ext>
    </p:extLst>
  </p:cSld>
  <p:clrMapOvr>
    <a:masterClrMapping/>
  </p:clrMapOvr>
  <p:transition>
    <p:strips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5388" y="58738"/>
            <a:ext cx="3944937" cy="812800"/>
          </a:xfrm>
        </p:spPr>
        <p:txBody>
          <a:bodyPr/>
          <a:lstStyle/>
          <a:p>
            <a:r>
              <a:rPr lang="en-US" sz="2400" smtClean="0">
                <a:cs typeface="Times New Roman" pitchFamily="18" charset="0"/>
              </a:rPr>
              <a:t>Volatile organic compounds (VOCs) 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9300" y="1154113"/>
            <a:ext cx="7546975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60000"/>
              </a:spcAft>
            </a:pPr>
            <a:r>
              <a:rPr lang="en-US" smtClean="0">
                <a:cs typeface="Times New Roman" pitchFamily="18" charset="0"/>
              </a:rPr>
              <a:t>VOCs are organic compounds characterized by tendency to evaporate easily at room temperature</a:t>
            </a:r>
          </a:p>
          <a:p>
            <a:pPr>
              <a:spcBef>
                <a:spcPct val="0"/>
              </a:spcBef>
              <a:spcAft>
                <a:spcPct val="60000"/>
              </a:spcAft>
            </a:pPr>
            <a:r>
              <a:rPr lang="en-US" smtClean="0">
                <a:cs typeface="Times New Roman" pitchFamily="18" charset="0"/>
              </a:rPr>
              <a:t>Familiar VOCs include:</a:t>
            </a:r>
          </a:p>
          <a:p>
            <a:pPr lvl="2">
              <a:spcBef>
                <a:spcPct val="0"/>
              </a:spcBef>
              <a:spcAft>
                <a:spcPct val="50000"/>
              </a:spcAft>
            </a:pPr>
            <a:r>
              <a:rPr lang="en-US" smtClean="0">
                <a:cs typeface="Times New Roman" pitchFamily="18" charset="0"/>
              </a:rPr>
              <a:t>Solvent</a:t>
            </a:r>
          </a:p>
          <a:p>
            <a:pPr lvl="2">
              <a:spcBef>
                <a:spcPct val="0"/>
              </a:spcBef>
              <a:spcAft>
                <a:spcPct val="50000"/>
              </a:spcAft>
            </a:pPr>
            <a:r>
              <a:rPr lang="en-US" smtClean="0">
                <a:cs typeface="Times New Roman" pitchFamily="18" charset="0"/>
              </a:rPr>
              <a:t>Paint thinner</a:t>
            </a:r>
          </a:p>
          <a:p>
            <a:pPr lvl="2">
              <a:spcBef>
                <a:spcPct val="0"/>
              </a:spcBef>
              <a:spcAft>
                <a:spcPct val="50000"/>
              </a:spcAft>
            </a:pPr>
            <a:r>
              <a:rPr lang="en-US" smtClean="0">
                <a:cs typeface="Times New Roman" pitchFamily="18" charset="0"/>
              </a:rPr>
              <a:t>Nail polish remover </a:t>
            </a:r>
          </a:p>
          <a:p>
            <a:pPr lvl="2">
              <a:spcBef>
                <a:spcPct val="0"/>
              </a:spcBef>
              <a:spcAft>
                <a:spcPct val="50000"/>
              </a:spcAft>
            </a:pPr>
            <a:r>
              <a:rPr lang="en-US" smtClean="0">
                <a:cs typeface="Times New Roman" pitchFamily="18" charset="0"/>
              </a:rPr>
              <a:t>Gasoline</a:t>
            </a:r>
          </a:p>
          <a:p>
            <a:pPr lvl="2">
              <a:spcBef>
                <a:spcPct val="0"/>
              </a:spcBef>
              <a:spcAft>
                <a:spcPct val="50000"/>
              </a:spcAft>
            </a:pPr>
            <a:r>
              <a:rPr lang="en-US" smtClean="0">
                <a:cs typeface="Times New Roman" pitchFamily="18" charset="0"/>
              </a:rPr>
              <a:t>Diesel</a:t>
            </a:r>
          </a:p>
          <a:p>
            <a:pPr lvl="2">
              <a:spcBef>
                <a:spcPct val="0"/>
              </a:spcBef>
              <a:spcAft>
                <a:spcPct val="50000"/>
              </a:spcAft>
            </a:pPr>
            <a:r>
              <a:rPr lang="en-US" smtClean="0">
                <a:cs typeface="Times New Roman" pitchFamily="18" charset="0"/>
              </a:rPr>
              <a:t>Heating oil</a:t>
            </a:r>
          </a:p>
          <a:p>
            <a:pPr lvl="2">
              <a:spcBef>
                <a:spcPct val="0"/>
              </a:spcBef>
              <a:spcAft>
                <a:spcPct val="50000"/>
              </a:spcAft>
            </a:pPr>
            <a:r>
              <a:rPr lang="en-US" smtClean="0">
                <a:cs typeface="Times New Roman" pitchFamily="18" charset="0"/>
              </a:rPr>
              <a:t>Kerosene </a:t>
            </a:r>
          </a:p>
        </p:txBody>
      </p:sp>
      <p:sp>
        <p:nvSpPr>
          <p:cNvPr id="276484" name="Text Box 4"/>
          <p:cNvSpPr txBox="1">
            <a:spLocks noChangeArrowheads="1"/>
          </p:cNvSpPr>
          <p:nvPr/>
        </p:nvSpPr>
        <p:spPr bwMode="auto">
          <a:xfrm>
            <a:off x="3998913" y="2381250"/>
            <a:ext cx="3048000" cy="364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 b="1">
                <a:solidFill>
                  <a:schemeClr val="tx1"/>
                </a:solidFill>
                <a:latin typeface="Arial" charset="0"/>
              </a:defRPr>
            </a:lvl1pPr>
            <a:lvl2pPr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l">
              <a:lnSpc>
                <a:spcPct val="95000"/>
              </a:lnSpc>
              <a:spcAft>
                <a:spcPct val="50000"/>
              </a:spcAft>
              <a:buClr>
                <a:schemeClr val="bg1"/>
              </a:buClr>
              <a:buFontTx/>
              <a:buChar char="•"/>
            </a:pPr>
            <a:r>
              <a:rPr lang="en-US" sz="2000" i="1">
                <a:solidFill>
                  <a:schemeClr val="bg1"/>
                </a:solidFill>
                <a:cs typeface="Times New Roman" pitchFamily="18" charset="0"/>
              </a:rPr>
              <a:t>  Jet fuel </a:t>
            </a:r>
          </a:p>
          <a:p>
            <a:pPr lvl="1" algn="l">
              <a:lnSpc>
                <a:spcPct val="95000"/>
              </a:lnSpc>
              <a:spcAft>
                <a:spcPct val="50000"/>
              </a:spcAft>
              <a:buClr>
                <a:schemeClr val="bg1"/>
              </a:buClr>
              <a:buFontTx/>
              <a:buChar char="•"/>
            </a:pPr>
            <a:r>
              <a:rPr lang="en-US" sz="2000" i="1">
                <a:solidFill>
                  <a:schemeClr val="bg1"/>
                </a:solidFill>
                <a:cs typeface="Times New Roman" pitchFamily="18" charset="0"/>
              </a:rPr>
              <a:t>  Benzene</a:t>
            </a:r>
          </a:p>
          <a:p>
            <a:pPr lvl="1" algn="l">
              <a:lnSpc>
                <a:spcPct val="95000"/>
              </a:lnSpc>
              <a:spcAft>
                <a:spcPct val="50000"/>
              </a:spcAft>
              <a:buClr>
                <a:schemeClr val="bg1"/>
              </a:buClr>
              <a:buFontTx/>
              <a:buChar char="•"/>
            </a:pPr>
            <a:r>
              <a:rPr lang="en-US" sz="2000" i="1">
                <a:solidFill>
                  <a:schemeClr val="bg1"/>
                </a:solidFill>
                <a:cs typeface="Times New Roman" pitchFamily="18" charset="0"/>
              </a:rPr>
              <a:t>  Butadiene</a:t>
            </a:r>
          </a:p>
          <a:p>
            <a:pPr lvl="1" algn="l">
              <a:lnSpc>
                <a:spcPct val="95000"/>
              </a:lnSpc>
              <a:spcAft>
                <a:spcPct val="50000"/>
              </a:spcAft>
              <a:buClr>
                <a:schemeClr val="bg1"/>
              </a:buClr>
              <a:buFontTx/>
              <a:buChar char="•"/>
            </a:pPr>
            <a:r>
              <a:rPr lang="en-US" sz="2000" i="1">
                <a:solidFill>
                  <a:schemeClr val="bg1"/>
                </a:solidFill>
                <a:cs typeface="Times New Roman" pitchFamily="18" charset="0"/>
              </a:rPr>
              <a:t>  Hexane</a:t>
            </a:r>
          </a:p>
          <a:p>
            <a:pPr lvl="1" algn="l">
              <a:lnSpc>
                <a:spcPct val="95000"/>
              </a:lnSpc>
              <a:spcAft>
                <a:spcPct val="50000"/>
              </a:spcAft>
              <a:buClr>
                <a:schemeClr val="bg1"/>
              </a:buClr>
              <a:buFontTx/>
              <a:buChar char="•"/>
            </a:pPr>
            <a:r>
              <a:rPr lang="en-US" sz="2000" i="1">
                <a:solidFill>
                  <a:schemeClr val="bg1"/>
                </a:solidFill>
                <a:cs typeface="Times New Roman" pitchFamily="18" charset="0"/>
              </a:rPr>
              <a:t>  Toluene</a:t>
            </a:r>
          </a:p>
          <a:p>
            <a:pPr lvl="1" algn="l">
              <a:lnSpc>
                <a:spcPct val="95000"/>
              </a:lnSpc>
              <a:spcAft>
                <a:spcPct val="50000"/>
              </a:spcAft>
              <a:buClr>
                <a:schemeClr val="bg1"/>
              </a:buClr>
              <a:buFontTx/>
              <a:buChar char="•"/>
            </a:pPr>
            <a:r>
              <a:rPr lang="en-US" sz="2000" i="1">
                <a:solidFill>
                  <a:schemeClr val="bg1"/>
                </a:solidFill>
                <a:cs typeface="Times New Roman" pitchFamily="18" charset="0"/>
              </a:rPr>
              <a:t>  Xylene</a:t>
            </a:r>
          </a:p>
          <a:p>
            <a:pPr lvl="1" algn="l">
              <a:lnSpc>
                <a:spcPct val="95000"/>
              </a:lnSpc>
              <a:spcAft>
                <a:spcPct val="50000"/>
              </a:spcAft>
              <a:buClr>
                <a:schemeClr val="bg1"/>
              </a:buClr>
              <a:buFontTx/>
              <a:buChar char="•"/>
            </a:pPr>
            <a:r>
              <a:rPr lang="en-US" sz="2000" i="1">
                <a:solidFill>
                  <a:schemeClr val="bg1"/>
                </a:solidFill>
                <a:cs typeface="Times New Roman" pitchFamily="18" charset="0"/>
              </a:rPr>
              <a:t>  Many others</a:t>
            </a:r>
          </a:p>
          <a:p>
            <a:pPr lvl="1" algn="l">
              <a:lnSpc>
                <a:spcPct val="95000"/>
              </a:lnSpc>
              <a:spcAft>
                <a:spcPct val="50000"/>
              </a:spcAft>
              <a:buClr>
                <a:schemeClr val="bg1"/>
              </a:buClr>
              <a:buFontTx/>
              <a:buChar char="•"/>
            </a:pPr>
            <a:endParaRPr lang="en-US" sz="3200" i="1">
              <a:solidFill>
                <a:schemeClr val="bg1"/>
              </a:solidFill>
            </a:endParaRPr>
          </a:p>
        </p:txBody>
      </p:sp>
      <p:sp>
        <p:nvSpPr>
          <p:cNvPr id="276485" name="Line 6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09699"/>
      </p:ext>
    </p:extLst>
  </p:cSld>
  <p:clrMapOvr>
    <a:masterClrMapping/>
  </p:clrMapOvr>
  <p:transition spd="med">
    <p:split orient="vert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81163" y="-57150"/>
            <a:ext cx="7158037" cy="812800"/>
          </a:xfrm>
        </p:spPr>
        <p:txBody>
          <a:bodyPr/>
          <a:lstStyle/>
          <a:p>
            <a:r>
              <a:rPr lang="en-US" sz="2400" smtClean="0">
                <a:cs typeface="Times New Roman" pitchFamily="18" charset="0"/>
              </a:rPr>
              <a:t>Volatile organic compounds (VOCs)</a:t>
            </a:r>
            <a:endParaRPr lang="en-US" sz="2400" smtClean="0">
              <a:cs typeface="Arial" charset="0"/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788" y="1108075"/>
            <a:ext cx="4664075" cy="45085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60000"/>
              </a:spcAft>
            </a:pPr>
            <a:r>
              <a:rPr lang="en-US" smtClean="0">
                <a:cs typeface="Arial" charset="0"/>
              </a:rPr>
              <a:t>Solvent, fuel and other VOC vapors common in many workplace environments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60000"/>
              </a:spcAft>
            </a:pPr>
            <a:r>
              <a:rPr lang="en-US" smtClean="0">
                <a:cs typeface="Arial" charset="0"/>
              </a:rPr>
              <a:t>Most have surprisingly low occupational exposure limits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60000"/>
              </a:spcAft>
            </a:pPr>
            <a:r>
              <a:rPr lang="en-US" smtClean="0">
                <a:cs typeface="Arial" charset="0"/>
              </a:rPr>
              <a:t>Long before you reach a concentration sufficient to register on a combustible gas indicator, you will have easily exceeded the toxic exposure limits for most VOC contaminants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60000"/>
              </a:spcAft>
            </a:pPr>
            <a:r>
              <a:rPr lang="en-US" smtClean="0">
                <a:cs typeface="Arial" charset="0"/>
              </a:rPr>
              <a:t>PID equipped instruments generally the best choice for measurement of VOCs at exposure limit concentrations</a:t>
            </a:r>
          </a:p>
        </p:txBody>
      </p:sp>
      <p:sp>
        <p:nvSpPr>
          <p:cNvPr id="277508" name="Line 4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7509" name="Picture 5" descr="HazBarrel_199W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73100"/>
            <a:ext cx="4695825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307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mtClean="0">
                <a:cs typeface="Times New Roman" pitchFamily="18" charset="0"/>
              </a:rPr>
              <a:t>VOC Toxicity</a:t>
            </a:r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5013" y="1354138"/>
            <a:ext cx="5287962" cy="45085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US" smtClean="0">
                <a:cs typeface="Times New Roman" pitchFamily="18" charset="0"/>
              </a:rPr>
              <a:t>VOCs present multiple potential threats in the workplace environment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US" smtClean="0">
                <a:cs typeface="Times New Roman" pitchFamily="18" charset="0"/>
              </a:rPr>
              <a:t>Heavier than air, flammable and toxic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US" smtClean="0">
                <a:cs typeface="Times New Roman" pitchFamily="18" charset="0"/>
              </a:rPr>
              <a:t>Increased awareness of toxicity is leading to lowered exposure limits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US" smtClean="0">
                <a:cs typeface="Times New Roman" pitchFamily="18" charset="0"/>
              </a:rPr>
              <a:t>This leads in turn to increased need for direct measurement of VOCs at exposure limit concentrations</a:t>
            </a:r>
          </a:p>
        </p:txBody>
      </p:sp>
      <p:sp>
        <p:nvSpPr>
          <p:cNvPr id="278532" name="Line 4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8533" name="Picture 5" descr="600px-NFPA_704_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1471613"/>
            <a:ext cx="23209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34" name="Text Box 6"/>
          <p:cNvSpPr txBox="1">
            <a:spLocks noChangeArrowheads="1"/>
          </p:cNvSpPr>
          <p:nvPr/>
        </p:nvSpPr>
        <p:spPr bwMode="auto">
          <a:xfrm>
            <a:off x="7129463" y="1765300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78535" name="Text Box 7"/>
          <p:cNvSpPr txBox="1">
            <a:spLocks noChangeArrowheads="1"/>
          </p:cNvSpPr>
          <p:nvPr/>
        </p:nvSpPr>
        <p:spPr bwMode="auto">
          <a:xfrm>
            <a:off x="6586538" y="2352675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78536" name="Text Box 8"/>
          <p:cNvSpPr txBox="1">
            <a:spLocks noChangeArrowheads="1"/>
          </p:cNvSpPr>
          <p:nvPr/>
        </p:nvSpPr>
        <p:spPr bwMode="auto">
          <a:xfrm>
            <a:off x="7707313" y="2386013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0</a:t>
            </a:r>
          </a:p>
        </p:txBody>
      </p:sp>
      <p:pic>
        <p:nvPicPr>
          <p:cNvPr id="278537" name="Picture 9" descr="Untitled-TrueColor-0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CFD"/>
              </a:clrFrom>
              <a:clrTo>
                <a:srgbClr val="FE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9"/>
          <a:stretch>
            <a:fillRect/>
          </a:stretch>
        </p:blipFill>
        <p:spPr bwMode="auto">
          <a:xfrm>
            <a:off x="6073775" y="2443163"/>
            <a:ext cx="2405063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75490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2888"/>
            <a:ext cx="8686800" cy="685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PID - Operating Principle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39800" y="1379538"/>
            <a:ext cx="7418388" cy="403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i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85000"/>
              </a:spcAft>
              <a:buFont typeface="Wingdings" pitchFamily="2" charset="2"/>
              <a:buChar char="§"/>
            </a:pPr>
            <a:r>
              <a:rPr lang="en-US" sz="1800" smtClean="0"/>
              <a:t>PIDs use ultraviolet light as source of energy to remove an electron from neutrally charged target molecules creating electrically charged fragments (ions)</a:t>
            </a:r>
          </a:p>
          <a:p>
            <a:pPr eaLnBrk="1" hangingPunct="1">
              <a:spcBef>
                <a:spcPct val="0"/>
              </a:spcBef>
              <a:spcAft>
                <a:spcPct val="85000"/>
              </a:spcAft>
              <a:buFont typeface="Wingdings" pitchFamily="2" charset="2"/>
              <a:buChar char="§"/>
            </a:pPr>
            <a:r>
              <a:rPr lang="en-US" sz="1800" smtClean="0"/>
              <a:t>This produces a flow of electrical current proportional to the concentration of contaminant</a:t>
            </a:r>
          </a:p>
          <a:p>
            <a:pPr eaLnBrk="1" hangingPunct="1">
              <a:spcBef>
                <a:spcPct val="0"/>
              </a:spcBef>
              <a:spcAft>
                <a:spcPct val="85000"/>
              </a:spcAft>
              <a:buFont typeface="Wingdings" pitchFamily="2" charset="2"/>
              <a:buChar char="§"/>
            </a:pPr>
            <a:r>
              <a:rPr lang="en-US" sz="1800" smtClean="0"/>
              <a:t>The amount of energy needed to remove an electron from a particular molecule is the ionization potential (or IP) </a:t>
            </a:r>
          </a:p>
          <a:p>
            <a:pPr eaLnBrk="1" hangingPunct="1">
              <a:spcBef>
                <a:spcPct val="0"/>
              </a:spcBef>
              <a:spcAft>
                <a:spcPct val="85000"/>
              </a:spcAft>
              <a:buFont typeface="Wingdings" pitchFamily="2" charset="2"/>
              <a:buChar char="§"/>
            </a:pPr>
            <a:r>
              <a:rPr lang="en-US" sz="1800" smtClean="0"/>
              <a:t>The energy must be greater than the IP in order for an ionization detector to be able to detect a particular substance 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133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G460_16kl orange screen out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t="3279" b="8197"/>
          <a:stretch>
            <a:fillRect/>
          </a:stretch>
        </p:blipFill>
        <p:spPr bwMode="auto">
          <a:xfrm>
            <a:off x="152400" y="1143000"/>
            <a:ext cx="35448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868363"/>
          </a:xfrm>
        </p:spPr>
        <p:txBody>
          <a:bodyPr/>
          <a:lstStyle/>
          <a:p>
            <a:pPr eaLnBrk="1" hangingPunct="1"/>
            <a:r>
              <a:rPr lang="en-US" sz="2400" dirty="0" smtClean="0">
                <a:cs typeface="Times New Roman" pitchFamily="18" charset="0"/>
              </a:rPr>
              <a:t>LEL vs. PID Sensors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352800" y="1130300"/>
            <a:ext cx="556260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i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75000"/>
              </a:spcAft>
              <a:buFont typeface="Wingdings" pitchFamily="2" charset="2"/>
              <a:buChar char="§"/>
            </a:pPr>
            <a:r>
              <a:rPr lang="en-US" sz="1800" smtClean="0">
                <a:cs typeface="Times New Roman" pitchFamily="18" charset="0"/>
              </a:rPr>
              <a:t>Catalytic LEL and photoionization detectors are complementary detection techniques</a:t>
            </a:r>
          </a:p>
          <a:p>
            <a:pPr eaLnBrk="1" hangingPunct="1">
              <a:spcBef>
                <a:spcPct val="0"/>
              </a:spcBef>
              <a:spcAft>
                <a:spcPct val="75000"/>
              </a:spcAft>
              <a:buFont typeface="Wingdings" pitchFamily="2" charset="2"/>
              <a:buChar char="§"/>
            </a:pPr>
            <a:r>
              <a:rPr lang="en-US" sz="1800" smtClean="0">
                <a:cs typeface="Times New Roman" pitchFamily="18" charset="0"/>
              </a:rPr>
              <a:t>Catalytic LEL sensors excellent for measurement of methane, propane, and other common combustible gases NOT detectable by PID</a:t>
            </a:r>
          </a:p>
          <a:p>
            <a:pPr eaLnBrk="1" hangingPunct="1">
              <a:spcBef>
                <a:spcPct val="0"/>
              </a:spcBef>
              <a:spcAft>
                <a:spcPct val="75000"/>
              </a:spcAft>
              <a:buFont typeface="Wingdings" pitchFamily="2" charset="2"/>
              <a:buChar char="§"/>
            </a:pPr>
            <a:r>
              <a:rPr lang="en-US" sz="1800" smtClean="0">
                <a:cs typeface="Times New Roman" pitchFamily="18" charset="0"/>
              </a:rPr>
              <a:t>PIDs detect large VOC and hydrocarbon molecules that are undetectable by catalytic sensors</a:t>
            </a:r>
            <a:endParaRPr lang="en-US" sz="1800" smtClean="0"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0"/>
              </a:spcBef>
              <a:spcAft>
                <a:spcPct val="75000"/>
              </a:spcAft>
              <a:buFont typeface="Wingdings" pitchFamily="2" charset="2"/>
              <a:buChar char="§"/>
            </a:pPr>
            <a:r>
              <a:rPr lang="en-US" sz="1800" smtClean="0">
                <a:cs typeface="Times New Roman" pitchFamily="18" charset="0"/>
              </a:rPr>
              <a:t>Best approach to VOC measurement is to use multi-sensor instrument capable of measuring all atmospheric hazards that may be potentially present</a:t>
            </a: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343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206375" y="1493838"/>
            <a:ext cx="2617788" cy="4725987"/>
          </a:xfrm>
          <a:prstGeom prst="rect">
            <a:avLst/>
          </a:prstGeom>
          <a:solidFill>
            <a:srgbClr val="E497FF">
              <a:alpha val="34901"/>
            </a:srgb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5" name="Oval 3"/>
          <p:cNvSpPr>
            <a:spLocks noChangeArrowheads="1"/>
          </p:cNvSpPr>
          <p:nvPr/>
        </p:nvSpPr>
        <p:spPr bwMode="auto">
          <a:xfrm>
            <a:off x="4152900" y="2349500"/>
            <a:ext cx="1228725" cy="2584450"/>
          </a:xfrm>
          <a:prstGeom prst="ellipse">
            <a:avLst/>
          </a:prstGeom>
          <a:gradFill rotWithShape="1">
            <a:gsLst>
              <a:gs pos="0">
                <a:srgbClr val="A74FFF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06375" y="1089025"/>
            <a:ext cx="2790825" cy="45085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>
              <a:spcBef>
                <a:spcPct val="0"/>
              </a:spcBef>
              <a:spcAft>
                <a:spcPct val="75000"/>
              </a:spcAft>
              <a:buFontTx/>
              <a:buNone/>
            </a:pPr>
            <a:r>
              <a:rPr lang="en-US" sz="2000" smtClean="0"/>
              <a:t>Detection sequence:</a:t>
            </a:r>
          </a:p>
          <a:p>
            <a:pPr eaLnBrk="1" hangingPunct="1">
              <a:spcBef>
                <a:spcPct val="0"/>
              </a:spcBef>
              <a:spcAft>
                <a:spcPct val="75000"/>
              </a:spcAft>
              <a:buFontTx/>
              <a:buAutoNum type="arabicPeriod"/>
            </a:pPr>
            <a:r>
              <a:rPr lang="en-US" sz="1800" smtClean="0"/>
              <a:t>Neutrally charged molecule diffuses into glow zone</a:t>
            </a:r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title"/>
          </p:nvPr>
        </p:nvSpPr>
        <p:spPr>
          <a:xfrm>
            <a:off x="3762375" y="50915"/>
            <a:ext cx="4775200" cy="812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Operation of PID lamp, sensing and counter electrodes</a:t>
            </a:r>
          </a:p>
        </p:txBody>
      </p:sp>
      <p:sp>
        <p:nvSpPr>
          <p:cNvPr id="79878" name="Line 6"/>
          <p:cNvSpPr>
            <a:spLocks noChangeShapeType="1"/>
          </p:cNvSpPr>
          <p:nvPr/>
        </p:nvSpPr>
        <p:spPr bwMode="auto">
          <a:xfrm>
            <a:off x="4783138" y="4027488"/>
            <a:ext cx="0" cy="712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9" name="Line 7"/>
          <p:cNvSpPr>
            <a:spLocks noChangeShapeType="1"/>
          </p:cNvSpPr>
          <p:nvPr/>
        </p:nvSpPr>
        <p:spPr bwMode="auto">
          <a:xfrm>
            <a:off x="4783138" y="4729163"/>
            <a:ext cx="11477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0" name="Line 8"/>
          <p:cNvSpPr>
            <a:spLocks noChangeShapeType="1"/>
          </p:cNvSpPr>
          <p:nvPr/>
        </p:nvSpPr>
        <p:spPr bwMode="auto">
          <a:xfrm>
            <a:off x="5930900" y="465455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1" name="Line 9"/>
          <p:cNvSpPr>
            <a:spLocks noChangeShapeType="1"/>
          </p:cNvSpPr>
          <p:nvPr/>
        </p:nvSpPr>
        <p:spPr bwMode="auto">
          <a:xfrm>
            <a:off x="6003925" y="4560888"/>
            <a:ext cx="0" cy="336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2" name="Line 10"/>
          <p:cNvSpPr>
            <a:spLocks noChangeShapeType="1"/>
          </p:cNvSpPr>
          <p:nvPr/>
        </p:nvSpPr>
        <p:spPr bwMode="auto">
          <a:xfrm>
            <a:off x="6088063" y="4648200"/>
            <a:ext cx="0" cy="153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3" name="Line 11"/>
          <p:cNvSpPr>
            <a:spLocks noChangeShapeType="1"/>
          </p:cNvSpPr>
          <p:nvPr/>
        </p:nvSpPr>
        <p:spPr bwMode="auto">
          <a:xfrm>
            <a:off x="6161088" y="4554538"/>
            <a:ext cx="0" cy="336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4" name="Line 12"/>
          <p:cNvSpPr>
            <a:spLocks noChangeShapeType="1"/>
          </p:cNvSpPr>
          <p:nvPr/>
        </p:nvSpPr>
        <p:spPr bwMode="auto">
          <a:xfrm>
            <a:off x="6235700" y="4652963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5" name="Line 13"/>
          <p:cNvSpPr>
            <a:spLocks noChangeShapeType="1"/>
          </p:cNvSpPr>
          <p:nvPr/>
        </p:nvSpPr>
        <p:spPr bwMode="auto">
          <a:xfrm>
            <a:off x="6310313" y="4559300"/>
            <a:ext cx="0" cy="3349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Line 14"/>
          <p:cNvSpPr>
            <a:spLocks noChangeShapeType="1"/>
          </p:cNvSpPr>
          <p:nvPr/>
        </p:nvSpPr>
        <p:spPr bwMode="auto">
          <a:xfrm>
            <a:off x="6310313" y="4729163"/>
            <a:ext cx="3714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887" name="Group 15"/>
          <p:cNvGrpSpPr>
            <a:grpSpLocks/>
          </p:cNvGrpSpPr>
          <p:nvPr/>
        </p:nvGrpSpPr>
        <p:grpSpPr bwMode="auto">
          <a:xfrm flipH="1">
            <a:off x="6692900" y="4554538"/>
            <a:ext cx="74613" cy="336550"/>
            <a:chOff x="4920" y="2176"/>
            <a:chExt cx="53" cy="187"/>
          </a:xfrm>
        </p:grpSpPr>
        <p:sp>
          <p:nvSpPr>
            <p:cNvPr id="79915" name="Line 16"/>
            <p:cNvSpPr>
              <a:spLocks noChangeShapeType="1"/>
            </p:cNvSpPr>
            <p:nvPr/>
          </p:nvSpPr>
          <p:spPr bwMode="auto">
            <a:xfrm>
              <a:off x="4920" y="2228"/>
              <a:ext cx="0" cy="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6" name="Line 17"/>
            <p:cNvSpPr>
              <a:spLocks noChangeShapeType="1"/>
            </p:cNvSpPr>
            <p:nvPr/>
          </p:nvSpPr>
          <p:spPr bwMode="auto">
            <a:xfrm>
              <a:off x="4973" y="2176"/>
              <a:ext cx="0" cy="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888" name="Line 18"/>
          <p:cNvSpPr>
            <a:spLocks noChangeShapeType="1"/>
          </p:cNvSpPr>
          <p:nvPr/>
        </p:nvSpPr>
        <p:spPr bwMode="auto">
          <a:xfrm>
            <a:off x="6832600" y="4675188"/>
            <a:ext cx="0" cy="809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9" name="Line 19"/>
          <p:cNvSpPr>
            <a:spLocks noChangeShapeType="1"/>
          </p:cNvSpPr>
          <p:nvPr/>
        </p:nvSpPr>
        <p:spPr bwMode="auto">
          <a:xfrm flipV="1">
            <a:off x="4783138" y="2474913"/>
            <a:ext cx="1587" cy="565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0" name="Line 20"/>
          <p:cNvSpPr>
            <a:spLocks noChangeShapeType="1"/>
          </p:cNvSpPr>
          <p:nvPr/>
        </p:nvSpPr>
        <p:spPr bwMode="auto">
          <a:xfrm flipV="1">
            <a:off x="4775200" y="2487613"/>
            <a:ext cx="16446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1" name="AutoShape 21"/>
          <p:cNvSpPr>
            <a:spLocks noChangeArrowheads="1"/>
          </p:cNvSpPr>
          <p:nvPr/>
        </p:nvSpPr>
        <p:spPr bwMode="auto">
          <a:xfrm rot="16200000" flipV="1">
            <a:off x="6298406" y="2212182"/>
            <a:ext cx="663575" cy="420688"/>
          </a:xfrm>
          <a:prstGeom prst="triangle">
            <a:avLst>
              <a:gd name="adj" fmla="val 50000"/>
            </a:avLst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2" name="Line 22"/>
          <p:cNvSpPr>
            <a:spLocks noChangeShapeType="1"/>
          </p:cNvSpPr>
          <p:nvPr/>
        </p:nvSpPr>
        <p:spPr bwMode="auto">
          <a:xfrm rot="16200000" flipV="1">
            <a:off x="6130925" y="2070100"/>
            <a:ext cx="0" cy="552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3" name="Line 23"/>
          <p:cNvSpPr>
            <a:spLocks noChangeShapeType="1"/>
          </p:cNvSpPr>
          <p:nvPr/>
        </p:nvSpPr>
        <p:spPr bwMode="auto">
          <a:xfrm rot="16200000" flipV="1">
            <a:off x="5626894" y="2105819"/>
            <a:ext cx="481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894" name="Group 24"/>
          <p:cNvGrpSpPr>
            <a:grpSpLocks/>
          </p:cNvGrpSpPr>
          <p:nvPr/>
        </p:nvGrpSpPr>
        <p:grpSpPr bwMode="auto">
          <a:xfrm rot="-5400000" flipH="1" flipV="1">
            <a:off x="5823744" y="1672431"/>
            <a:ext cx="95250" cy="261938"/>
            <a:chOff x="4920" y="2176"/>
            <a:chExt cx="53" cy="187"/>
          </a:xfrm>
        </p:grpSpPr>
        <p:sp>
          <p:nvSpPr>
            <p:cNvPr id="79913" name="Line 25"/>
            <p:cNvSpPr>
              <a:spLocks noChangeShapeType="1"/>
            </p:cNvSpPr>
            <p:nvPr/>
          </p:nvSpPr>
          <p:spPr bwMode="auto">
            <a:xfrm>
              <a:off x="4920" y="2228"/>
              <a:ext cx="0" cy="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4" name="Line 26"/>
            <p:cNvSpPr>
              <a:spLocks noChangeShapeType="1"/>
            </p:cNvSpPr>
            <p:nvPr/>
          </p:nvSpPr>
          <p:spPr bwMode="auto">
            <a:xfrm>
              <a:off x="4973" y="2176"/>
              <a:ext cx="0" cy="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895" name="Line 27"/>
          <p:cNvSpPr>
            <a:spLocks noChangeShapeType="1"/>
          </p:cNvSpPr>
          <p:nvPr/>
        </p:nvSpPr>
        <p:spPr bwMode="auto">
          <a:xfrm rot="16200000" flipV="1">
            <a:off x="5876925" y="1639888"/>
            <a:ext cx="0" cy="63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6" name="Line 28"/>
          <p:cNvSpPr>
            <a:spLocks noChangeShapeType="1"/>
          </p:cNvSpPr>
          <p:nvPr/>
        </p:nvSpPr>
        <p:spPr bwMode="auto">
          <a:xfrm>
            <a:off x="6840538" y="2424113"/>
            <a:ext cx="7127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7" name="Text Box 29"/>
          <p:cNvSpPr txBox="1">
            <a:spLocks noChangeArrowheads="1"/>
          </p:cNvSpPr>
          <p:nvPr/>
        </p:nvSpPr>
        <p:spPr bwMode="auto">
          <a:xfrm>
            <a:off x="7553325" y="2176463"/>
            <a:ext cx="1293813" cy="392112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/>
              <a:t>Reading</a:t>
            </a:r>
          </a:p>
        </p:txBody>
      </p:sp>
      <p:sp>
        <p:nvSpPr>
          <p:cNvPr id="79898" name="Rectangle 30"/>
          <p:cNvSpPr>
            <a:spLocks noChangeArrowheads="1"/>
          </p:cNvSpPr>
          <p:nvPr/>
        </p:nvSpPr>
        <p:spPr bwMode="auto">
          <a:xfrm flipV="1">
            <a:off x="4349750" y="3014663"/>
            <a:ext cx="868363" cy="100012"/>
          </a:xfrm>
          <a:prstGeom prst="rect">
            <a:avLst/>
          </a:prstGeom>
          <a:solidFill>
            <a:srgbClr val="969696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9" name="Rectangle 31"/>
          <p:cNvSpPr>
            <a:spLocks noChangeArrowheads="1"/>
          </p:cNvSpPr>
          <p:nvPr/>
        </p:nvSpPr>
        <p:spPr bwMode="auto">
          <a:xfrm flipV="1">
            <a:off x="4348163" y="3957638"/>
            <a:ext cx="868362" cy="101600"/>
          </a:xfrm>
          <a:prstGeom prst="rect">
            <a:avLst/>
          </a:prstGeom>
          <a:solidFill>
            <a:srgbClr val="969696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00" name="Line 32"/>
          <p:cNvSpPr>
            <a:spLocks noChangeShapeType="1"/>
          </p:cNvSpPr>
          <p:nvPr/>
        </p:nvSpPr>
        <p:spPr bwMode="auto">
          <a:xfrm rot="20844410" flipV="1">
            <a:off x="4032250" y="4211638"/>
            <a:ext cx="673100" cy="733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01" name="Text Box 33"/>
          <p:cNvSpPr txBox="1">
            <a:spLocks noChangeArrowheads="1"/>
          </p:cNvSpPr>
          <p:nvPr/>
        </p:nvSpPr>
        <p:spPr bwMode="auto">
          <a:xfrm>
            <a:off x="3476625" y="4975225"/>
            <a:ext cx="1423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/>
              <a:t>Counter electrode</a:t>
            </a:r>
          </a:p>
        </p:txBody>
      </p:sp>
      <p:sp>
        <p:nvSpPr>
          <p:cNvPr id="79902" name="Line 34"/>
          <p:cNvSpPr>
            <a:spLocks noChangeShapeType="1"/>
          </p:cNvSpPr>
          <p:nvPr/>
        </p:nvSpPr>
        <p:spPr bwMode="auto">
          <a:xfrm rot="5708730" flipV="1">
            <a:off x="3883025" y="2138363"/>
            <a:ext cx="866775" cy="5683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03" name="Text Box 35"/>
          <p:cNvSpPr txBox="1">
            <a:spLocks noChangeArrowheads="1"/>
          </p:cNvSpPr>
          <p:nvPr/>
        </p:nvSpPr>
        <p:spPr bwMode="auto">
          <a:xfrm>
            <a:off x="3200400" y="1154113"/>
            <a:ext cx="1504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/>
              <a:t>Sensing electrode</a:t>
            </a:r>
          </a:p>
        </p:txBody>
      </p:sp>
      <p:sp>
        <p:nvSpPr>
          <p:cNvPr id="79904" name="Line 36"/>
          <p:cNvSpPr>
            <a:spLocks noChangeShapeType="1"/>
          </p:cNvSpPr>
          <p:nvPr/>
        </p:nvSpPr>
        <p:spPr bwMode="auto">
          <a:xfrm rot="-755590" flipH="1" flipV="1">
            <a:off x="6823075" y="3609975"/>
            <a:ext cx="730250" cy="552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05" name="Text Box 37"/>
          <p:cNvSpPr txBox="1">
            <a:spLocks noChangeArrowheads="1"/>
          </p:cNvSpPr>
          <p:nvPr/>
        </p:nvSpPr>
        <p:spPr bwMode="auto">
          <a:xfrm>
            <a:off x="7434263" y="3754438"/>
            <a:ext cx="141287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i="1"/>
              <a:t>Benzene molecule (neutrally charged)</a:t>
            </a:r>
          </a:p>
        </p:txBody>
      </p:sp>
      <p:grpSp>
        <p:nvGrpSpPr>
          <p:cNvPr id="79906" name="Group 38"/>
          <p:cNvGrpSpPr>
            <a:grpSpLocks/>
          </p:cNvGrpSpPr>
          <p:nvPr/>
        </p:nvGrpSpPr>
        <p:grpSpPr bwMode="auto">
          <a:xfrm>
            <a:off x="6388100" y="3416300"/>
            <a:ext cx="298450" cy="274638"/>
            <a:chOff x="3949" y="1845"/>
            <a:chExt cx="328" cy="287"/>
          </a:xfrm>
        </p:grpSpPr>
        <p:sp>
          <p:nvSpPr>
            <p:cNvPr id="79911" name="AutoShape 39"/>
            <p:cNvSpPr>
              <a:spLocks noChangeArrowheads="1"/>
            </p:cNvSpPr>
            <p:nvPr/>
          </p:nvSpPr>
          <p:spPr bwMode="auto">
            <a:xfrm>
              <a:off x="3949" y="1845"/>
              <a:ext cx="328" cy="287"/>
            </a:xfrm>
            <a:prstGeom prst="hexagon">
              <a:avLst>
                <a:gd name="adj" fmla="val 28571"/>
                <a:gd name="vf" fmla="val 115470"/>
              </a:avLst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2" name="Oval 40"/>
            <p:cNvSpPr>
              <a:spLocks noChangeArrowheads="1"/>
            </p:cNvSpPr>
            <p:nvPr/>
          </p:nvSpPr>
          <p:spPr bwMode="auto">
            <a:xfrm>
              <a:off x="4016" y="1889"/>
              <a:ext cx="198" cy="202"/>
            </a:xfrm>
            <a:prstGeom prst="ellips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907" name="AutoShape 41"/>
          <p:cNvSpPr>
            <a:spLocks noChangeArrowheads="1"/>
          </p:cNvSpPr>
          <p:nvPr/>
        </p:nvSpPr>
        <p:spPr bwMode="auto">
          <a:xfrm>
            <a:off x="4894263" y="3340100"/>
            <a:ext cx="1387475" cy="403225"/>
          </a:xfrm>
          <a:prstGeom prst="leftArrow">
            <a:avLst>
              <a:gd name="adj1" fmla="val 50000"/>
              <a:gd name="adj2" fmla="val 86024"/>
            </a:avLst>
          </a:prstGeom>
          <a:solidFill>
            <a:srgbClr val="DDDDDD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08" name="Rectangle 42"/>
          <p:cNvSpPr>
            <a:spLocks noChangeArrowheads="1"/>
          </p:cNvSpPr>
          <p:nvPr/>
        </p:nvSpPr>
        <p:spPr bwMode="auto">
          <a:xfrm>
            <a:off x="296863" y="2568575"/>
            <a:ext cx="2565400" cy="324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9909" name="Picture 43" descr="lamp outlin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13" y="3081338"/>
            <a:ext cx="15684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552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Line 5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58816" y="281353"/>
            <a:ext cx="6969125" cy="478937"/>
          </a:xfrm>
        </p:spPr>
        <p:txBody>
          <a:bodyPr/>
          <a:lstStyle/>
          <a:p>
            <a:r>
              <a:rPr lang="en-US" sz="2000" dirty="0" smtClean="0"/>
              <a:t>Causes of Oxygen Deficiency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6258" y="1228271"/>
            <a:ext cx="4524499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Combustion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Welding and cutting torches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Internal combustion engines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Decomposing of organic matter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Rotting foods, plant life and fermentation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Oxidation of metals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Rusting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 err="1" smtClean="0"/>
              <a:t>Inerting</a:t>
            </a:r>
            <a:endParaRPr lang="en-US" sz="18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Displacement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Absorption</a:t>
            </a:r>
            <a:endParaRPr lang="en-US" sz="1800" dirty="0" smtClean="0">
              <a:solidFill>
                <a:schemeClr val="bg2"/>
              </a:solidFill>
            </a:endParaRPr>
          </a:p>
        </p:txBody>
      </p:sp>
      <p:pic>
        <p:nvPicPr>
          <p:cNvPr id="8196" name="Picture 53" descr="OSHA low oxygen as consequence of vertical dep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493" y="830634"/>
            <a:ext cx="3856046" cy="467335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3607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206375" y="1493838"/>
            <a:ext cx="2617788" cy="4725987"/>
          </a:xfrm>
          <a:prstGeom prst="rect">
            <a:avLst/>
          </a:prstGeom>
          <a:solidFill>
            <a:srgbClr val="E497FF">
              <a:alpha val="34901"/>
            </a:srgb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375" y="1089025"/>
            <a:ext cx="2790825" cy="45085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>
              <a:spcBef>
                <a:spcPct val="0"/>
              </a:spcBef>
              <a:spcAft>
                <a:spcPct val="75000"/>
              </a:spcAft>
              <a:buFontTx/>
              <a:buNone/>
            </a:pPr>
            <a:r>
              <a:rPr lang="en-US" sz="2000" smtClean="0"/>
              <a:t>Detection sequence:</a:t>
            </a:r>
          </a:p>
          <a:p>
            <a:pPr eaLnBrk="1" hangingPunct="1">
              <a:spcBef>
                <a:spcPct val="0"/>
              </a:spcBef>
              <a:spcAft>
                <a:spcPct val="75000"/>
              </a:spcAft>
              <a:buFontTx/>
              <a:buAutoNum type="arabicPeriod" startAt="2"/>
            </a:pPr>
            <a:r>
              <a:rPr lang="en-US" sz="1800" smtClean="0"/>
              <a:t>Molecule is ionized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title"/>
          </p:nvPr>
        </p:nvSpPr>
        <p:spPr>
          <a:xfrm>
            <a:off x="3716338" y="50915"/>
            <a:ext cx="4821237" cy="812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Operation of PID lamp, sensing and counter electrodes</a:t>
            </a:r>
          </a:p>
        </p:txBody>
      </p:sp>
      <p:sp>
        <p:nvSpPr>
          <p:cNvPr id="80902" name="Oval 6"/>
          <p:cNvSpPr>
            <a:spLocks noChangeArrowheads="1"/>
          </p:cNvSpPr>
          <p:nvPr/>
        </p:nvSpPr>
        <p:spPr bwMode="auto">
          <a:xfrm>
            <a:off x="4152900" y="2349500"/>
            <a:ext cx="1228725" cy="2584450"/>
          </a:xfrm>
          <a:prstGeom prst="ellipse">
            <a:avLst/>
          </a:prstGeom>
          <a:gradFill rotWithShape="1">
            <a:gsLst>
              <a:gs pos="0">
                <a:srgbClr val="A74FFF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3" name="Line 7"/>
          <p:cNvSpPr>
            <a:spLocks noChangeShapeType="1"/>
          </p:cNvSpPr>
          <p:nvPr/>
        </p:nvSpPr>
        <p:spPr bwMode="auto">
          <a:xfrm>
            <a:off x="4783138" y="4027488"/>
            <a:ext cx="0" cy="712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4" name="Line 8"/>
          <p:cNvSpPr>
            <a:spLocks noChangeShapeType="1"/>
          </p:cNvSpPr>
          <p:nvPr/>
        </p:nvSpPr>
        <p:spPr bwMode="auto">
          <a:xfrm>
            <a:off x="4783138" y="4729163"/>
            <a:ext cx="11477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5" name="Line 9"/>
          <p:cNvSpPr>
            <a:spLocks noChangeShapeType="1"/>
          </p:cNvSpPr>
          <p:nvPr/>
        </p:nvSpPr>
        <p:spPr bwMode="auto">
          <a:xfrm>
            <a:off x="5930900" y="465455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6" name="Line 10"/>
          <p:cNvSpPr>
            <a:spLocks noChangeShapeType="1"/>
          </p:cNvSpPr>
          <p:nvPr/>
        </p:nvSpPr>
        <p:spPr bwMode="auto">
          <a:xfrm>
            <a:off x="6003925" y="4560888"/>
            <a:ext cx="0" cy="336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7" name="Line 11"/>
          <p:cNvSpPr>
            <a:spLocks noChangeShapeType="1"/>
          </p:cNvSpPr>
          <p:nvPr/>
        </p:nvSpPr>
        <p:spPr bwMode="auto">
          <a:xfrm>
            <a:off x="6088063" y="4648200"/>
            <a:ext cx="0" cy="153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8" name="Line 12"/>
          <p:cNvSpPr>
            <a:spLocks noChangeShapeType="1"/>
          </p:cNvSpPr>
          <p:nvPr/>
        </p:nvSpPr>
        <p:spPr bwMode="auto">
          <a:xfrm>
            <a:off x="6161088" y="4554538"/>
            <a:ext cx="0" cy="336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9" name="Line 13"/>
          <p:cNvSpPr>
            <a:spLocks noChangeShapeType="1"/>
          </p:cNvSpPr>
          <p:nvPr/>
        </p:nvSpPr>
        <p:spPr bwMode="auto">
          <a:xfrm>
            <a:off x="6235700" y="4652963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10" name="Line 14"/>
          <p:cNvSpPr>
            <a:spLocks noChangeShapeType="1"/>
          </p:cNvSpPr>
          <p:nvPr/>
        </p:nvSpPr>
        <p:spPr bwMode="auto">
          <a:xfrm>
            <a:off x="6310313" y="4559300"/>
            <a:ext cx="0" cy="3349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11" name="Line 15"/>
          <p:cNvSpPr>
            <a:spLocks noChangeShapeType="1"/>
          </p:cNvSpPr>
          <p:nvPr/>
        </p:nvSpPr>
        <p:spPr bwMode="auto">
          <a:xfrm>
            <a:off x="6310313" y="4729163"/>
            <a:ext cx="3714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912" name="Group 16"/>
          <p:cNvGrpSpPr>
            <a:grpSpLocks/>
          </p:cNvGrpSpPr>
          <p:nvPr/>
        </p:nvGrpSpPr>
        <p:grpSpPr bwMode="auto">
          <a:xfrm flipH="1">
            <a:off x="6692900" y="4554538"/>
            <a:ext cx="74613" cy="336550"/>
            <a:chOff x="4920" y="2176"/>
            <a:chExt cx="53" cy="187"/>
          </a:xfrm>
        </p:grpSpPr>
        <p:sp>
          <p:nvSpPr>
            <p:cNvPr id="80942" name="Line 17"/>
            <p:cNvSpPr>
              <a:spLocks noChangeShapeType="1"/>
            </p:cNvSpPr>
            <p:nvPr/>
          </p:nvSpPr>
          <p:spPr bwMode="auto">
            <a:xfrm>
              <a:off x="4920" y="2228"/>
              <a:ext cx="0" cy="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43" name="Line 18"/>
            <p:cNvSpPr>
              <a:spLocks noChangeShapeType="1"/>
            </p:cNvSpPr>
            <p:nvPr/>
          </p:nvSpPr>
          <p:spPr bwMode="auto">
            <a:xfrm>
              <a:off x="4973" y="2176"/>
              <a:ext cx="0" cy="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0913" name="Line 19"/>
          <p:cNvSpPr>
            <a:spLocks noChangeShapeType="1"/>
          </p:cNvSpPr>
          <p:nvPr/>
        </p:nvSpPr>
        <p:spPr bwMode="auto">
          <a:xfrm>
            <a:off x="6832600" y="4675188"/>
            <a:ext cx="0" cy="809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14" name="Line 20"/>
          <p:cNvSpPr>
            <a:spLocks noChangeShapeType="1"/>
          </p:cNvSpPr>
          <p:nvPr/>
        </p:nvSpPr>
        <p:spPr bwMode="auto">
          <a:xfrm flipV="1">
            <a:off x="4783138" y="2474913"/>
            <a:ext cx="1587" cy="565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15" name="Line 21"/>
          <p:cNvSpPr>
            <a:spLocks noChangeShapeType="1"/>
          </p:cNvSpPr>
          <p:nvPr/>
        </p:nvSpPr>
        <p:spPr bwMode="auto">
          <a:xfrm flipV="1">
            <a:off x="4775200" y="2487613"/>
            <a:ext cx="16446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16" name="AutoShape 22"/>
          <p:cNvSpPr>
            <a:spLocks noChangeArrowheads="1"/>
          </p:cNvSpPr>
          <p:nvPr/>
        </p:nvSpPr>
        <p:spPr bwMode="auto">
          <a:xfrm rot="16200000" flipV="1">
            <a:off x="6298406" y="2212182"/>
            <a:ext cx="663575" cy="420688"/>
          </a:xfrm>
          <a:prstGeom prst="triangle">
            <a:avLst>
              <a:gd name="adj" fmla="val 50000"/>
            </a:avLst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17" name="Line 23"/>
          <p:cNvSpPr>
            <a:spLocks noChangeShapeType="1"/>
          </p:cNvSpPr>
          <p:nvPr/>
        </p:nvSpPr>
        <p:spPr bwMode="auto">
          <a:xfrm rot="16200000" flipV="1">
            <a:off x="6130925" y="2070100"/>
            <a:ext cx="0" cy="552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18" name="Line 24"/>
          <p:cNvSpPr>
            <a:spLocks noChangeShapeType="1"/>
          </p:cNvSpPr>
          <p:nvPr/>
        </p:nvSpPr>
        <p:spPr bwMode="auto">
          <a:xfrm rot="16200000" flipV="1">
            <a:off x="5626894" y="2105819"/>
            <a:ext cx="481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919" name="Group 25"/>
          <p:cNvGrpSpPr>
            <a:grpSpLocks/>
          </p:cNvGrpSpPr>
          <p:nvPr/>
        </p:nvGrpSpPr>
        <p:grpSpPr bwMode="auto">
          <a:xfrm rot="-5400000" flipH="1" flipV="1">
            <a:off x="5823744" y="1672431"/>
            <a:ext cx="95250" cy="261938"/>
            <a:chOff x="4920" y="2176"/>
            <a:chExt cx="53" cy="187"/>
          </a:xfrm>
        </p:grpSpPr>
        <p:sp>
          <p:nvSpPr>
            <p:cNvPr id="80940" name="Line 26"/>
            <p:cNvSpPr>
              <a:spLocks noChangeShapeType="1"/>
            </p:cNvSpPr>
            <p:nvPr/>
          </p:nvSpPr>
          <p:spPr bwMode="auto">
            <a:xfrm>
              <a:off x="4920" y="2228"/>
              <a:ext cx="0" cy="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41" name="Line 27"/>
            <p:cNvSpPr>
              <a:spLocks noChangeShapeType="1"/>
            </p:cNvSpPr>
            <p:nvPr/>
          </p:nvSpPr>
          <p:spPr bwMode="auto">
            <a:xfrm>
              <a:off x="4973" y="2176"/>
              <a:ext cx="0" cy="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0920" name="Line 28"/>
          <p:cNvSpPr>
            <a:spLocks noChangeShapeType="1"/>
          </p:cNvSpPr>
          <p:nvPr/>
        </p:nvSpPr>
        <p:spPr bwMode="auto">
          <a:xfrm rot="16200000" flipV="1">
            <a:off x="5876925" y="1639888"/>
            <a:ext cx="0" cy="63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21" name="Line 29"/>
          <p:cNvSpPr>
            <a:spLocks noChangeShapeType="1"/>
          </p:cNvSpPr>
          <p:nvPr/>
        </p:nvSpPr>
        <p:spPr bwMode="auto">
          <a:xfrm>
            <a:off x="6840538" y="2424113"/>
            <a:ext cx="7127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22" name="Text Box 30"/>
          <p:cNvSpPr txBox="1">
            <a:spLocks noChangeArrowheads="1"/>
          </p:cNvSpPr>
          <p:nvPr/>
        </p:nvSpPr>
        <p:spPr bwMode="auto">
          <a:xfrm>
            <a:off x="7553325" y="2176463"/>
            <a:ext cx="1293813" cy="392112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/>
              <a:t>Reading</a:t>
            </a:r>
          </a:p>
        </p:txBody>
      </p:sp>
      <p:sp>
        <p:nvSpPr>
          <p:cNvPr id="80923" name="Rectangle 31"/>
          <p:cNvSpPr>
            <a:spLocks noChangeArrowheads="1"/>
          </p:cNvSpPr>
          <p:nvPr/>
        </p:nvSpPr>
        <p:spPr bwMode="auto">
          <a:xfrm flipV="1">
            <a:off x="4349750" y="3014663"/>
            <a:ext cx="868363" cy="100012"/>
          </a:xfrm>
          <a:prstGeom prst="rect">
            <a:avLst/>
          </a:prstGeom>
          <a:solidFill>
            <a:srgbClr val="969696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24" name="Rectangle 32"/>
          <p:cNvSpPr>
            <a:spLocks noChangeArrowheads="1"/>
          </p:cNvSpPr>
          <p:nvPr/>
        </p:nvSpPr>
        <p:spPr bwMode="auto">
          <a:xfrm flipV="1">
            <a:off x="4348163" y="3957638"/>
            <a:ext cx="868362" cy="101600"/>
          </a:xfrm>
          <a:prstGeom prst="rect">
            <a:avLst/>
          </a:prstGeom>
          <a:solidFill>
            <a:srgbClr val="969696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25" name="Line 33"/>
          <p:cNvSpPr>
            <a:spLocks noChangeShapeType="1"/>
          </p:cNvSpPr>
          <p:nvPr/>
        </p:nvSpPr>
        <p:spPr bwMode="auto">
          <a:xfrm rot="20844410" flipV="1">
            <a:off x="4032250" y="4211638"/>
            <a:ext cx="673100" cy="733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26" name="Text Box 34"/>
          <p:cNvSpPr txBox="1">
            <a:spLocks noChangeArrowheads="1"/>
          </p:cNvSpPr>
          <p:nvPr/>
        </p:nvSpPr>
        <p:spPr bwMode="auto">
          <a:xfrm>
            <a:off x="3476625" y="4975225"/>
            <a:ext cx="1423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/>
              <a:t>Counter electrode</a:t>
            </a:r>
          </a:p>
        </p:txBody>
      </p:sp>
      <p:sp>
        <p:nvSpPr>
          <p:cNvPr id="80927" name="Line 35"/>
          <p:cNvSpPr>
            <a:spLocks noChangeShapeType="1"/>
          </p:cNvSpPr>
          <p:nvPr/>
        </p:nvSpPr>
        <p:spPr bwMode="auto">
          <a:xfrm rot="5708730" flipV="1">
            <a:off x="3883025" y="2138363"/>
            <a:ext cx="866775" cy="5683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28" name="Text Box 36"/>
          <p:cNvSpPr txBox="1">
            <a:spLocks noChangeArrowheads="1"/>
          </p:cNvSpPr>
          <p:nvPr/>
        </p:nvSpPr>
        <p:spPr bwMode="auto">
          <a:xfrm>
            <a:off x="3200400" y="1154113"/>
            <a:ext cx="1504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/>
              <a:t>Sensing electrode</a:t>
            </a:r>
          </a:p>
        </p:txBody>
      </p:sp>
      <p:sp>
        <p:nvSpPr>
          <p:cNvPr id="80929" name="Line 37"/>
          <p:cNvSpPr>
            <a:spLocks noChangeShapeType="1"/>
          </p:cNvSpPr>
          <p:nvPr/>
        </p:nvSpPr>
        <p:spPr bwMode="auto">
          <a:xfrm rot="-2247125" flipH="1" flipV="1">
            <a:off x="6137275" y="3114675"/>
            <a:ext cx="730250" cy="552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30" name="Text Box 38"/>
          <p:cNvSpPr txBox="1">
            <a:spLocks noChangeArrowheads="1"/>
          </p:cNvSpPr>
          <p:nvPr/>
        </p:nvSpPr>
        <p:spPr bwMode="auto">
          <a:xfrm>
            <a:off x="7002463" y="3040063"/>
            <a:ext cx="14128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1"/>
              <a:t>Benzene molecule is ionized </a:t>
            </a:r>
          </a:p>
        </p:txBody>
      </p:sp>
      <p:sp>
        <p:nvSpPr>
          <p:cNvPr id="80931" name="Rectangle 39"/>
          <p:cNvSpPr>
            <a:spLocks noChangeArrowheads="1"/>
          </p:cNvSpPr>
          <p:nvPr/>
        </p:nvSpPr>
        <p:spPr bwMode="auto">
          <a:xfrm>
            <a:off x="296863" y="2568575"/>
            <a:ext cx="2565400" cy="324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932" name="Group 40"/>
          <p:cNvGrpSpPr>
            <a:grpSpLocks/>
          </p:cNvGrpSpPr>
          <p:nvPr/>
        </p:nvGrpSpPr>
        <p:grpSpPr bwMode="auto">
          <a:xfrm>
            <a:off x="5246688" y="2979738"/>
            <a:ext cx="595312" cy="900112"/>
            <a:chOff x="3589" y="1933"/>
            <a:chExt cx="375" cy="567"/>
          </a:xfrm>
        </p:grpSpPr>
        <p:grpSp>
          <p:nvGrpSpPr>
            <p:cNvPr id="80934" name="Group 41"/>
            <p:cNvGrpSpPr>
              <a:grpSpLocks/>
            </p:cNvGrpSpPr>
            <p:nvPr/>
          </p:nvGrpSpPr>
          <p:grpSpPr bwMode="auto">
            <a:xfrm>
              <a:off x="3589" y="2170"/>
              <a:ext cx="299" cy="330"/>
              <a:chOff x="3970" y="1995"/>
              <a:chExt cx="299" cy="330"/>
            </a:xfrm>
          </p:grpSpPr>
          <p:sp>
            <p:nvSpPr>
              <p:cNvPr id="80938" name="AutoShape 42"/>
              <p:cNvSpPr>
                <a:spLocks noChangeArrowheads="1"/>
              </p:cNvSpPr>
              <p:nvPr/>
            </p:nvSpPr>
            <p:spPr bwMode="auto">
              <a:xfrm>
                <a:off x="3970" y="2152"/>
                <a:ext cx="188" cy="173"/>
              </a:xfrm>
              <a:prstGeom prst="hexagon">
                <a:avLst>
                  <a:gd name="adj" fmla="val 27168"/>
                  <a:gd name="vf" fmla="val 115470"/>
                </a:avLst>
              </a:prstGeom>
              <a:noFill/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9" name="Text Box 43"/>
              <p:cNvSpPr txBox="1">
                <a:spLocks noChangeArrowheads="1"/>
              </p:cNvSpPr>
              <p:nvPr/>
            </p:nvSpPr>
            <p:spPr bwMode="auto">
              <a:xfrm>
                <a:off x="4082" y="1995"/>
                <a:ext cx="18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b="1">
                    <a:cs typeface="Arial" charset="0"/>
                  </a:rPr>
                  <a:t>+</a:t>
                </a:r>
              </a:p>
            </p:txBody>
          </p:sp>
        </p:grpSp>
        <p:grpSp>
          <p:nvGrpSpPr>
            <p:cNvPr id="80935" name="Group 44"/>
            <p:cNvGrpSpPr>
              <a:grpSpLocks/>
            </p:cNvGrpSpPr>
            <p:nvPr/>
          </p:nvGrpSpPr>
          <p:grpSpPr bwMode="auto">
            <a:xfrm>
              <a:off x="3617" y="1933"/>
              <a:ext cx="347" cy="231"/>
              <a:chOff x="4036" y="1799"/>
              <a:chExt cx="347" cy="231"/>
            </a:xfrm>
          </p:grpSpPr>
          <p:sp>
            <p:nvSpPr>
              <p:cNvPr id="80936" name="Oval 45"/>
              <p:cNvSpPr>
                <a:spLocks noChangeArrowheads="1"/>
              </p:cNvSpPr>
              <p:nvPr/>
            </p:nvSpPr>
            <p:spPr bwMode="auto">
              <a:xfrm>
                <a:off x="4060" y="1939"/>
                <a:ext cx="80" cy="86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7" name="Text Box 46"/>
              <p:cNvSpPr txBox="1">
                <a:spLocks noChangeArrowheads="1"/>
              </p:cNvSpPr>
              <p:nvPr/>
            </p:nvSpPr>
            <p:spPr bwMode="auto">
              <a:xfrm>
                <a:off x="4036" y="1799"/>
                <a:ext cx="3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 b="1" i="1"/>
                  <a:t>e</a:t>
                </a:r>
                <a:r>
                  <a:rPr lang="en-US" sz="2400" b="1" i="1" baseline="24000">
                    <a:cs typeface="Arial" charset="0"/>
                  </a:rPr>
                  <a:t>-</a:t>
                </a:r>
              </a:p>
            </p:txBody>
          </p:sp>
        </p:grpSp>
      </p:grpSp>
      <p:pic>
        <p:nvPicPr>
          <p:cNvPr id="80933" name="Picture 47" descr="lamp outlin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13" y="3081338"/>
            <a:ext cx="15684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4578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206375" y="1493838"/>
            <a:ext cx="2617788" cy="4725987"/>
          </a:xfrm>
          <a:prstGeom prst="rect">
            <a:avLst/>
          </a:prstGeom>
          <a:solidFill>
            <a:srgbClr val="E497FF">
              <a:alpha val="34901"/>
            </a:srgb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3" name="Oval 3"/>
          <p:cNvSpPr>
            <a:spLocks noChangeArrowheads="1"/>
          </p:cNvSpPr>
          <p:nvPr/>
        </p:nvSpPr>
        <p:spPr bwMode="auto">
          <a:xfrm>
            <a:off x="4152900" y="2349500"/>
            <a:ext cx="1228725" cy="2584450"/>
          </a:xfrm>
          <a:prstGeom prst="ellipse">
            <a:avLst/>
          </a:prstGeom>
          <a:gradFill rotWithShape="1">
            <a:gsLst>
              <a:gs pos="0">
                <a:srgbClr val="A74FFF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06375" y="1089025"/>
            <a:ext cx="2790825" cy="45085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>
              <a:spcBef>
                <a:spcPct val="0"/>
              </a:spcBef>
              <a:spcAft>
                <a:spcPct val="75000"/>
              </a:spcAft>
              <a:buFontTx/>
              <a:buNone/>
            </a:pPr>
            <a:r>
              <a:rPr lang="en-US" sz="2000" smtClean="0"/>
              <a:t>Detection sequence:</a:t>
            </a:r>
          </a:p>
          <a:p>
            <a:pPr eaLnBrk="1" hangingPunct="1">
              <a:spcBef>
                <a:spcPct val="0"/>
              </a:spcBef>
              <a:spcAft>
                <a:spcPct val="75000"/>
              </a:spcAft>
              <a:buFontTx/>
              <a:buAutoNum type="arabicPeriod" startAt="3"/>
            </a:pPr>
            <a:r>
              <a:rPr lang="en-US" sz="1800" smtClean="0"/>
              <a:t>Free electron is electrostatically accelerated to positively charged sensing electrode where it is counted</a:t>
            </a:r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title"/>
          </p:nvPr>
        </p:nvSpPr>
        <p:spPr>
          <a:xfrm>
            <a:off x="3762375" y="53625"/>
            <a:ext cx="4775200" cy="812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Operation of PID lamp, sensing and counter electrodes</a:t>
            </a:r>
          </a:p>
        </p:txBody>
      </p:sp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296863" y="2568575"/>
            <a:ext cx="2565400" cy="324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8" name="Line 8"/>
          <p:cNvSpPr>
            <a:spLocks noChangeShapeType="1"/>
          </p:cNvSpPr>
          <p:nvPr/>
        </p:nvSpPr>
        <p:spPr bwMode="auto">
          <a:xfrm>
            <a:off x="4783138" y="4027488"/>
            <a:ext cx="0" cy="712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9" name="Line 9"/>
          <p:cNvSpPr>
            <a:spLocks noChangeShapeType="1"/>
          </p:cNvSpPr>
          <p:nvPr/>
        </p:nvSpPr>
        <p:spPr bwMode="auto">
          <a:xfrm>
            <a:off x="4783138" y="4729163"/>
            <a:ext cx="11477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0" name="Line 10"/>
          <p:cNvSpPr>
            <a:spLocks noChangeShapeType="1"/>
          </p:cNvSpPr>
          <p:nvPr/>
        </p:nvSpPr>
        <p:spPr bwMode="auto">
          <a:xfrm>
            <a:off x="5930900" y="465455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1" name="Line 11"/>
          <p:cNvSpPr>
            <a:spLocks noChangeShapeType="1"/>
          </p:cNvSpPr>
          <p:nvPr/>
        </p:nvSpPr>
        <p:spPr bwMode="auto">
          <a:xfrm>
            <a:off x="6003925" y="4560888"/>
            <a:ext cx="0" cy="336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2" name="Line 12"/>
          <p:cNvSpPr>
            <a:spLocks noChangeShapeType="1"/>
          </p:cNvSpPr>
          <p:nvPr/>
        </p:nvSpPr>
        <p:spPr bwMode="auto">
          <a:xfrm>
            <a:off x="6088063" y="4648200"/>
            <a:ext cx="0" cy="153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3" name="Line 13"/>
          <p:cNvSpPr>
            <a:spLocks noChangeShapeType="1"/>
          </p:cNvSpPr>
          <p:nvPr/>
        </p:nvSpPr>
        <p:spPr bwMode="auto">
          <a:xfrm>
            <a:off x="6161088" y="4554538"/>
            <a:ext cx="0" cy="336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4" name="Line 14"/>
          <p:cNvSpPr>
            <a:spLocks noChangeShapeType="1"/>
          </p:cNvSpPr>
          <p:nvPr/>
        </p:nvSpPr>
        <p:spPr bwMode="auto">
          <a:xfrm>
            <a:off x="6235700" y="4652963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5" name="Line 15"/>
          <p:cNvSpPr>
            <a:spLocks noChangeShapeType="1"/>
          </p:cNvSpPr>
          <p:nvPr/>
        </p:nvSpPr>
        <p:spPr bwMode="auto">
          <a:xfrm>
            <a:off x="6310313" y="4559300"/>
            <a:ext cx="0" cy="3349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6" name="Line 16"/>
          <p:cNvSpPr>
            <a:spLocks noChangeShapeType="1"/>
          </p:cNvSpPr>
          <p:nvPr/>
        </p:nvSpPr>
        <p:spPr bwMode="auto">
          <a:xfrm>
            <a:off x="6310313" y="4729163"/>
            <a:ext cx="3714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1937" name="Group 17"/>
          <p:cNvGrpSpPr>
            <a:grpSpLocks/>
          </p:cNvGrpSpPr>
          <p:nvPr/>
        </p:nvGrpSpPr>
        <p:grpSpPr bwMode="auto">
          <a:xfrm flipH="1">
            <a:off x="6692900" y="4554538"/>
            <a:ext cx="74613" cy="336550"/>
            <a:chOff x="4920" y="2176"/>
            <a:chExt cx="53" cy="187"/>
          </a:xfrm>
        </p:grpSpPr>
        <p:sp>
          <p:nvSpPr>
            <p:cNvPr id="81968" name="Line 18"/>
            <p:cNvSpPr>
              <a:spLocks noChangeShapeType="1"/>
            </p:cNvSpPr>
            <p:nvPr/>
          </p:nvSpPr>
          <p:spPr bwMode="auto">
            <a:xfrm>
              <a:off x="4920" y="2228"/>
              <a:ext cx="0" cy="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69" name="Line 19"/>
            <p:cNvSpPr>
              <a:spLocks noChangeShapeType="1"/>
            </p:cNvSpPr>
            <p:nvPr/>
          </p:nvSpPr>
          <p:spPr bwMode="auto">
            <a:xfrm>
              <a:off x="4973" y="2176"/>
              <a:ext cx="0" cy="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938" name="Line 20"/>
          <p:cNvSpPr>
            <a:spLocks noChangeShapeType="1"/>
          </p:cNvSpPr>
          <p:nvPr/>
        </p:nvSpPr>
        <p:spPr bwMode="auto">
          <a:xfrm>
            <a:off x="6832600" y="4675188"/>
            <a:ext cx="0" cy="809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9" name="Line 21"/>
          <p:cNvSpPr>
            <a:spLocks noChangeShapeType="1"/>
          </p:cNvSpPr>
          <p:nvPr/>
        </p:nvSpPr>
        <p:spPr bwMode="auto">
          <a:xfrm flipV="1">
            <a:off x="4783138" y="2474913"/>
            <a:ext cx="1587" cy="565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0" name="Line 22"/>
          <p:cNvSpPr>
            <a:spLocks noChangeShapeType="1"/>
          </p:cNvSpPr>
          <p:nvPr/>
        </p:nvSpPr>
        <p:spPr bwMode="auto">
          <a:xfrm flipV="1">
            <a:off x="4775200" y="2487613"/>
            <a:ext cx="16446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1" name="AutoShape 23"/>
          <p:cNvSpPr>
            <a:spLocks noChangeArrowheads="1"/>
          </p:cNvSpPr>
          <p:nvPr/>
        </p:nvSpPr>
        <p:spPr bwMode="auto">
          <a:xfrm rot="16200000" flipV="1">
            <a:off x="6298406" y="2212182"/>
            <a:ext cx="663575" cy="420688"/>
          </a:xfrm>
          <a:prstGeom prst="triangle">
            <a:avLst>
              <a:gd name="adj" fmla="val 50000"/>
            </a:avLst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2" name="Line 24"/>
          <p:cNvSpPr>
            <a:spLocks noChangeShapeType="1"/>
          </p:cNvSpPr>
          <p:nvPr/>
        </p:nvSpPr>
        <p:spPr bwMode="auto">
          <a:xfrm rot="16200000" flipV="1">
            <a:off x="6130925" y="2070100"/>
            <a:ext cx="0" cy="552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3" name="Line 25"/>
          <p:cNvSpPr>
            <a:spLocks noChangeShapeType="1"/>
          </p:cNvSpPr>
          <p:nvPr/>
        </p:nvSpPr>
        <p:spPr bwMode="auto">
          <a:xfrm rot="16200000" flipV="1">
            <a:off x="5626894" y="2105819"/>
            <a:ext cx="481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1944" name="Group 26"/>
          <p:cNvGrpSpPr>
            <a:grpSpLocks/>
          </p:cNvGrpSpPr>
          <p:nvPr/>
        </p:nvGrpSpPr>
        <p:grpSpPr bwMode="auto">
          <a:xfrm rot="-5400000" flipH="1" flipV="1">
            <a:off x="5823744" y="1672431"/>
            <a:ext cx="95250" cy="261938"/>
            <a:chOff x="4920" y="2176"/>
            <a:chExt cx="53" cy="187"/>
          </a:xfrm>
        </p:grpSpPr>
        <p:sp>
          <p:nvSpPr>
            <p:cNvPr id="81966" name="Line 27"/>
            <p:cNvSpPr>
              <a:spLocks noChangeShapeType="1"/>
            </p:cNvSpPr>
            <p:nvPr/>
          </p:nvSpPr>
          <p:spPr bwMode="auto">
            <a:xfrm>
              <a:off x="4920" y="2228"/>
              <a:ext cx="0" cy="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67" name="Line 28"/>
            <p:cNvSpPr>
              <a:spLocks noChangeShapeType="1"/>
            </p:cNvSpPr>
            <p:nvPr/>
          </p:nvSpPr>
          <p:spPr bwMode="auto">
            <a:xfrm>
              <a:off x="4973" y="2176"/>
              <a:ext cx="0" cy="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945" name="Line 29"/>
          <p:cNvSpPr>
            <a:spLocks noChangeShapeType="1"/>
          </p:cNvSpPr>
          <p:nvPr/>
        </p:nvSpPr>
        <p:spPr bwMode="auto">
          <a:xfrm rot="16200000" flipV="1">
            <a:off x="5876925" y="1639888"/>
            <a:ext cx="0" cy="63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6" name="Line 30"/>
          <p:cNvSpPr>
            <a:spLocks noChangeShapeType="1"/>
          </p:cNvSpPr>
          <p:nvPr/>
        </p:nvSpPr>
        <p:spPr bwMode="auto">
          <a:xfrm>
            <a:off x="6840538" y="2424113"/>
            <a:ext cx="7127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7" name="Text Box 31"/>
          <p:cNvSpPr txBox="1">
            <a:spLocks noChangeArrowheads="1"/>
          </p:cNvSpPr>
          <p:nvPr/>
        </p:nvSpPr>
        <p:spPr bwMode="auto">
          <a:xfrm>
            <a:off x="7553325" y="2176463"/>
            <a:ext cx="1293813" cy="392112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/>
              <a:t>Reading</a:t>
            </a:r>
          </a:p>
        </p:txBody>
      </p:sp>
      <p:sp>
        <p:nvSpPr>
          <p:cNvPr id="81948" name="Rectangle 32"/>
          <p:cNvSpPr>
            <a:spLocks noChangeArrowheads="1"/>
          </p:cNvSpPr>
          <p:nvPr/>
        </p:nvSpPr>
        <p:spPr bwMode="auto">
          <a:xfrm flipV="1">
            <a:off x="4349750" y="3014663"/>
            <a:ext cx="868363" cy="100012"/>
          </a:xfrm>
          <a:prstGeom prst="rect">
            <a:avLst/>
          </a:prstGeom>
          <a:solidFill>
            <a:srgbClr val="969696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9" name="Rectangle 33"/>
          <p:cNvSpPr>
            <a:spLocks noChangeArrowheads="1"/>
          </p:cNvSpPr>
          <p:nvPr/>
        </p:nvSpPr>
        <p:spPr bwMode="auto">
          <a:xfrm flipV="1">
            <a:off x="4348163" y="3957638"/>
            <a:ext cx="868362" cy="101600"/>
          </a:xfrm>
          <a:prstGeom prst="rect">
            <a:avLst/>
          </a:prstGeom>
          <a:solidFill>
            <a:srgbClr val="969696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0" name="Line 34"/>
          <p:cNvSpPr>
            <a:spLocks noChangeShapeType="1"/>
          </p:cNvSpPr>
          <p:nvPr/>
        </p:nvSpPr>
        <p:spPr bwMode="auto">
          <a:xfrm rot="20844410" flipV="1">
            <a:off x="4032250" y="4211638"/>
            <a:ext cx="673100" cy="733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1" name="Text Box 35"/>
          <p:cNvSpPr txBox="1">
            <a:spLocks noChangeArrowheads="1"/>
          </p:cNvSpPr>
          <p:nvPr/>
        </p:nvSpPr>
        <p:spPr bwMode="auto">
          <a:xfrm>
            <a:off x="3476625" y="4975225"/>
            <a:ext cx="1423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/>
              <a:t>Counter electrode</a:t>
            </a:r>
          </a:p>
        </p:txBody>
      </p:sp>
      <p:sp>
        <p:nvSpPr>
          <p:cNvPr id="81952" name="Line 36"/>
          <p:cNvSpPr>
            <a:spLocks noChangeShapeType="1"/>
          </p:cNvSpPr>
          <p:nvPr/>
        </p:nvSpPr>
        <p:spPr bwMode="auto">
          <a:xfrm rot="5708730" flipV="1">
            <a:off x="3883025" y="2138363"/>
            <a:ext cx="866775" cy="5683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3" name="Text Box 37"/>
          <p:cNvSpPr txBox="1">
            <a:spLocks noChangeArrowheads="1"/>
          </p:cNvSpPr>
          <p:nvPr/>
        </p:nvSpPr>
        <p:spPr bwMode="auto">
          <a:xfrm>
            <a:off x="3200400" y="1154113"/>
            <a:ext cx="1504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/>
              <a:t>Sensing electrode</a:t>
            </a:r>
          </a:p>
        </p:txBody>
      </p:sp>
      <p:sp>
        <p:nvSpPr>
          <p:cNvPr id="81954" name="Text Box 38"/>
          <p:cNvSpPr txBox="1">
            <a:spLocks noChangeArrowheads="1"/>
          </p:cNvSpPr>
          <p:nvPr/>
        </p:nvSpPr>
        <p:spPr bwMode="auto">
          <a:xfrm>
            <a:off x="6867525" y="3008313"/>
            <a:ext cx="20701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1"/>
              <a:t>Electron counted at sensing electrode </a:t>
            </a:r>
          </a:p>
        </p:txBody>
      </p:sp>
      <p:grpSp>
        <p:nvGrpSpPr>
          <p:cNvPr id="81955" name="Group 39"/>
          <p:cNvGrpSpPr>
            <a:grpSpLocks/>
          </p:cNvGrpSpPr>
          <p:nvPr/>
        </p:nvGrpSpPr>
        <p:grpSpPr bwMode="auto">
          <a:xfrm>
            <a:off x="5246688" y="2979738"/>
            <a:ext cx="595312" cy="900112"/>
            <a:chOff x="3589" y="1933"/>
            <a:chExt cx="375" cy="567"/>
          </a:xfrm>
        </p:grpSpPr>
        <p:grpSp>
          <p:nvGrpSpPr>
            <p:cNvPr id="81960" name="Group 40"/>
            <p:cNvGrpSpPr>
              <a:grpSpLocks/>
            </p:cNvGrpSpPr>
            <p:nvPr/>
          </p:nvGrpSpPr>
          <p:grpSpPr bwMode="auto">
            <a:xfrm>
              <a:off x="3589" y="2170"/>
              <a:ext cx="299" cy="330"/>
              <a:chOff x="3970" y="1995"/>
              <a:chExt cx="299" cy="330"/>
            </a:xfrm>
          </p:grpSpPr>
          <p:sp>
            <p:nvSpPr>
              <p:cNvPr id="81964" name="AutoShape 41"/>
              <p:cNvSpPr>
                <a:spLocks noChangeArrowheads="1"/>
              </p:cNvSpPr>
              <p:nvPr/>
            </p:nvSpPr>
            <p:spPr bwMode="auto">
              <a:xfrm>
                <a:off x="3970" y="2152"/>
                <a:ext cx="188" cy="173"/>
              </a:xfrm>
              <a:prstGeom prst="hexagon">
                <a:avLst>
                  <a:gd name="adj" fmla="val 27168"/>
                  <a:gd name="vf" fmla="val 115470"/>
                </a:avLst>
              </a:prstGeom>
              <a:noFill/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65" name="Text Box 42"/>
              <p:cNvSpPr txBox="1">
                <a:spLocks noChangeArrowheads="1"/>
              </p:cNvSpPr>
              <p:nvPr/>
            </p:nvSpPr>
            <p:spPr bwMode="auto">
              <a:xfrm>
                <a:off x="4082" y="1995"/>
                <a:ext cx="18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b="1">
                    <a:cs typeface="Arial" charset="0"/>
                  </a:rPr>
                  <a:t>+</a:t>
                </a:r>
              </a:p>
            </p:txBody>
          </p:sp>
        </p:grpSp>
        <p:grpSp>
          <p:nvGrpSpPr>
            <p:cNvPr id="81961" name="Group 43"/>
            <p:cNvGrpSpPr>
              <a:grpSpLocks/>
            </p:cNvGrpSpPr>
            <p:nvPr/>
          </p:nvGrpSpPr>
          <p:grpSpPr bwMode="auto">
            <a:xfrm>
              <a:off x="3617" y="1933"/>
              <a:ext cx="347" cy="231"/>
              <a:chOff x="4036" y="1799"/>
              <a:chExt cx="347" cy="231"/>
            </a:xfrm>
          </p:grpSpPr>
          <p:sp>
            <p:nvSpPr>
              <p:cNvPr id="81962" name="Oval 44"/>
              <p:cNvSpPr>
                <a:spLocks noChangeArrowheads="1"/>
              </p:cNvSpPr>
              <p:nvPr/>
            </p:nvSpPr>
            <p:spPr bwMode="auto">
              <a:xfrm>
                <a:off x="4060" y="1939"/>
                <a:ext cx="80" cy="86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63" name="Text Box 45"/>
              <p:cNvSpPr txBox="1">
                <a:spLocks noChangeArrowheads="1"/>
              </p:cNvSpPr>
              <p:nvPr/>
            </p:nvSpPr>
            <p:spPr bwMode="auto">
              <a:xfrm>
                <a:off x="4036" y="1799"/>
                <a:ext cx="3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 b="1" i="1"/>
                  <a:t>e</a:t>
                </a:r>
                <a:r>
                  <a:rPr lang="en-US" sz="2400" b="1" i="1" baseline="24000">
                    <a:cs typeface="Arial" charset="0"/>
                  </a:rPr>
                  <a:t>-</a:t>
                </a:r>
              </a:p>
            </p:txBody>
          </p:sp>
        </p:grpSp>
      </p:grpSp>
      <p:sp>
        <p:nvSpPr>
          <p:cNvPr id="81956" name="Freeform 46"/>
          <p:cNvSpPr>
            <a:spLocks/>
          </p:cNvSpPr>
          <p:nvPr/>
        </p:nvSpPr>
        <p:spPr bwMode="auto">
          <a:xfrm rot="-225187">
            <a:off x="4587875" y="3130550"/>
            <a:ext cx="658813" cy="346075"/>
          </a:xfrm>
          <a:custGeom>
            <a:avLst/>
            <a:gdLst>
              <a:gd name="T0" fmla="*/ 2147483647 w 415"/>
              <a:gd name="T1" fmla="*/ 2147483647 h 218"/>
              <a:gd name="T2" fmla="*/ 2147483647 w 415"/>
              <a:gd name="T3" fmla="*/ 2147483647 h 218"/>
              <a:gd name="T4" fmla="*/ 2147483647 w 415"/>
              <a:gd name="T5" fmla="*/ 0 h 21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15" h="218">
                <a:moveTo>
                  <a:pt x="415" y="114"/>
                </a:moveTo>
                <a:cubicBezTo>
                  <a:pt x="254" y="166"/>
                  <a:pt x="94" y="218"/>
                  <a:pt x="47" y="199"/>
                </a:cubicBezTo>
                <a:cubicBezTo>
                  <a:pt x="0" y="180"/>
                  <a:pt x="66" y="90"/>
                  <a:pt x="132" y="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7" name="Freeform 47"/>
          <p:cNvSpPr>
            <a:spLocks/>
          </p:cNvSpPr>
          <p:nvPr/>
        </p:nvSpPr>
        <p:spPr bwMode="auto">
          <a:xfrm rot="21108646" flipV="1">
            <a:off x="4527550" y="3563938"/>
            <a:ext cx="658813" cy="346075"/>
          </a:xfrm>
          <a:custGeom>
            <a:avLst/>
            <a:gdLst>
              <a:gd name="T0" fmla="*/ 2147483647 w 415"/>
              <a:gd name="T1" fmla="*/ 2147483647 h 218"/>
              <a:gd name="T2" fmla="*/ 2147483647 w 415"/>
              <a:gd name="T3" fmla="*/ 2147483647 h 218"/>
              <a:gd name="T4" fmla="*/ 2147483647 w 415"/>
              <a:gd name="T5" fmla="*/ 0 h 21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15" h="218">
                <a:moveTo>
                  <a:pt x="415" y="114"/>
                </a:moveTo>
                <a:cubicBezTo>
                  <a:pt x="254" y="166"/>
                  <a:pt x="94" y="218"/>
                  <a:pt x="47" y="199"/>
                </a:cubicBezTo>
                <a:cubicBezTo>
                  <a:pt x="0" y="180"/>
                  <a:pt x="66" y="90"/>
                  <a:pt x="132" y="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8" name="Line 48"/>
          <p:cNvSpPr>
            <a:spLocks noChangeShapeType="1"/>
          </p:cNvSpPr>
          <p:nvPr/>
        </p:nvSpPr>
        <p:spPr bwMode="auto">
          <a:xfrm rot="-2247125" flipH="1" flipV="1">
            <a:off x="6057900" y="2979738"/>
            <a:ext cx="730250" cy="5524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59" name="Picture 49" descr="lamp outlin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13" y="3081338"/>
            <a:ext cx="15684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546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206375" y="1493838"/>
            <a:ext cx="2617788" cy="4725987"/>
          </a:xfrm>
          <a:prstGeom prst="rect">
            <a:avLst/>
          </a:prstGeom>
          <a:solidFill>
            <a:srgbClr val="E497FF">
              <a:alpha val="34901"/>
            </a:srgb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7" name="Oval 3"/>
          <p:cNvSpPr>
            <a:spLocks noChangeArrowheads="1"/>
          </p:cNvSpPr>
          <p:nvPr/>
        </p:nvSpPr>
        <p:spPr bwMode="auto">
          <a:xfrm>
            <a:off x="4152900" y="2349500"/>
            <a:ext cx="1228725" cy="2584450"/>
          </a:xfrm>
          <a:prstGeom prst="ellipse">
            <a:avLst/>
          </a:prstGeom>
          <a:gradFill rotWithShape="1">
            <a:gsLst>
              <a:gs pos="0">
                <a:srgbClr val="A74FFF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title"/>
          </p:nvPr>
        </p:nvSpPr>
        <p:spPr>
          <a:xfrm>
            <a:off x="3762375" y="53625"/>
            <a:ext cx="4775200" cy="812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Operation of PID lamp, sensing and counter electrodes</a:t>
            </a:r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06375" y="1089025"/>
            <a:ext cx="2790825" cy="4508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180000"/>
              </a:spcAft>
              <a:buFontTx/>
              <a:buNone/>
            </a:pPr>
            <a:r>
              <a:rPr lang="en-US" sz="2000" smtClean="0">
                <a:cs typeface="Arial" charset="0"/>
              </a:rPr>
              <a:t>Detection sequence:</a:t>
            </a:r>
          </a:p>
          <a:p>
            <a:pPr eaLnBrk="1" hangingPunct="1">
              <a:spcBef>
                <a:spcPct val="0"/>
              </a:spcBef>
              <a:spcAft>
                <a:spcPct val="75000"/>
              </a:spcAft>
              <a:buFontTx/>
              <a:buAutoNum type="arabicPeriod" startAt="4"/>
            </a:pPr>
            <a:r>
              <a:rPr lang="en-US" sz="1800" smtClean="0">
                <a:cs typeface="Arial" charset="0"/>
              </a:rPr>
              <a:t>Positively charged fragment (ion) is electrostatically accelerated to counter electrode, where it picks up a replacement electron and  regains neutral charge</a:t>
            </a:r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296863" y="2568575"/>
            <a:ext cx="2565400" cy="324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1" name="Line 7"/>
          <p:cNvSpPr>
            <a:spLocks noChangeShapeType="1"/>
          </p:cNvSpPr>
          <p:nvPr/>
        </p:nvSpPr>
        <p:spPr bwMode="auto">
          <a:xfrm>
            <a:off x="4783138" y="4027488"/>
            <a:ext cx="0" cy="712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2" name="Line 8"/>
          <p:cNvSpPr>
            <a:spLocks noChangeShapeType="1"/>
          </p:cNvSpPr>
          <p:nvPr/>
        </p:nvSpPr>
        <p:spPr bwMode="auto">
          <a:xfrm>
            <a:off x="4783138" y="4729163"/>
            <a:ext cx="11477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5930900" y="465455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4" name="Line 10"/>
          <p:cNvSpPr>
            <a:spLocks noChangeShapeType="1"/>
          </p:cNvSpPr>
          <p:nvPr/>
        </p:nvSpPr>
        <p:spPr bwMode="auto">
          <a:xfrm>
            <a:off x="6003925" y="4560888"/>
            <a:ext cx="0" cy="336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>
            <a:off x="6088063" y="4648200"/>
            <a:ext cx="0" cy="153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6" name="Line 12"/>
          <p:cNvSpPr>
            <a:spLocks noChangeShapeType="1"/>
          </p:cNvSpPr>
          <p:nvPr/>
        </p:nvSpPr>
        <p:spPr bwMode="auto">
          <a:xfrm>
            <a:off x="6161088" y="4554538"/>
            <a:ext cx="0" cy="336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7" name="Line 13"/>
          <p:cNvSpPr>
            <a:spLocks noChangeShapeType="1"/>
          </p:cNvSpPr>
          <p:nvPr/>
        </p:nvSpPr>
        <p:spPr bwMode="auto">
          <a:xfrm>
            <a:off x="6235700" y="4652963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8" name="Line 14"/>
          <p:cNvSpPr>
            <a:spLocks noChangeShapeType="1"/>
          </p:cNvSpPr>
          <p:nvPr/>
        </p:nvSpPr>
        <p:spPr bwMode="auto">
          <a:xfrm>
            <a:off x="6310313" y="4559300"/>
            <a:ext cx="0" cy="3349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9" name="Line 15"/>
          <p:cNvSpPr>
            <a:spLocks noChangeShapeType="1"/>
          </p:cNvSpPr>
          <p:nvPr/>
        </p:nvSpPr>
        <p:spPr bwMode="auto">
          <a:xfrm>
            <a:off x="6310313" y="4729163"/>
            <a:ext cx="3714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960" name="Group 16"/>
          <p:cNvGrpSpPr>
            <a:grpSpLocks/>
          </p:cNvGrpSpPr>
          <p:nvPr/>
        </p:nvGrpSpPr>
        <p:grpSpPr bwMode="auto">
          <a:xfrm flipH="1">
            <a:off x="6692900" y="4554538"/>
            <a:ext cx="74613" cy="336550"/>
            <a:chOff x="4920" y="2176"/>
            <a:chExt cx="53" cy="187"/>
          </a:xfrm>
        </p:grpSpPr>
        <p:sp>
          <p:nvSpPr>
            <p:cNvPr id="82990" name="Line 17"/>
            <p:cNvSpPr>
              <a:spLocks noChangeShapeType="1"/>
            </p:cNvSpPr>
            <p:nvPr/>
          </p:nvSpPr>
          <p:spPr bwMode="auto">
            <a:xfrm>
              <a:off x="4920" y="2228"/>
              <a:ext cx="0" cy="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91" name="Line 18"/>
            <p:cNvSpPr>
              <a:spLocks noChangeShapeType="1"/>
            </p:cNvSpPr>
            <p:nvPr/>
          </p:nvSpPr>
          <p:spPr bwMode="auto">
            <a:xfrm>
              <a:off x="4973" y="2176"/>
              <a:ext cx="0" cy="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961" name="Line 19"/>
          <p:cNvSpPr>
            <a:spLocks noChangeShapeType="1"/>
          </p:cNvSpPr>
          <p:nvPr/>
        </p:nvSpPr>
        <p:spPr bwMode="auto">
          <a:xfrm>
            <a:off x="6832600" y="4675188"/>
            <a:ext cx="0" cy="809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2" name="Line 20"/>
          <p:cNvSpPr>
            <a:spLocks noChangeShapeType="1"/>
          </p:cNvSpPr>
          <p:nvPr/>
        </p:nvSpPr>
        <p:spPr bwMode="auto">
          <a:xfrm flipV="1">
            <a:off x="4783138" y="2474913"/>
            <a:ext cx="1587" cy="565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3" name="Line 21"/>
          <p:cNvSpPr>
            <a:spLocks noChangeShapeType="1"/>
          </p:cNvSpPr>
          <p:nvPr/>
        </p:nvSpPr>
        <p:spPr bwMode="auto">
          <a:xfrm flipV="1">
            <a:off x="4775200" y="2487613"/>
            <a:ext cx="16446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4" name="AutoShape 22"/>
          <p:cNvSpPr>
            <a:spLocks noChangeArrowheads="1"/>
          </p:cNvSpPr>
          <p:nvPr/>
        </p:nvSpPr>
        <p:spPr bwMode="auto">
          <a:xfrm rot="16200000" flipV="1">
            <a:off x="6298406" y="2212182"/>
            <a:ext cx="663575" cy="420688"/>
          </a:xfrm>
          <a:prstGeom prst="triangle">
            <a:avLst>
              <a:gd name="adj" fmla="val 50000"/>
            </a:avLst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5" name="Line 23"/>
          <p:cNvSpPr>
            <a:spLocks noChangeShapeType="1"/>
          </p:cNvSpPr>
          <p:nvPr/>
        </p:nvSpPr>
        <p:spPr bwMode="auto">
          <a:xfrm rot="16200000" flipV="1">
            <a:off x="6130925" y="2070100"/>
            <a:ext cx="0" cy="552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6" name="Line 24"/>
          <p:cNvSpPr>
            <a:spLocks noChangeShapeType="1"/>
          </p:cNvSpPr>
          <p:nvPr/>
        </p:nvSpPr>
        <p:spPr bwMode="auto">
          <a:xfrm rot="16200000" flipV="1">
            <a:off x="5626894" y="2105819"/>
            <a:ext cx="481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967" name="Group 25"/>
          <p:cNvGrpSpPr>
            <a:grpSpLocks/>
          </p:cNvGrpSpPr>
          <p:nvPr/>
        </p:nvGrpSpPr>
        <p:grpSpPr bwMode="auto">
          <a:xfrm rot="-5400000" flipH="1" flipV="1">
            <a:off x="5823744" y="1672431"/>
            <a:ext cx="95250" cy="261938"/>
            <a:chOff x="4920" y="2176"/>
            <a:chExt cx="53" cy="187"/>
          </a:xfrm>
        </p:grpSpPr>
        <p:sp>
          <p:nvSpPr>
            <p:cNvPr id="82988" name="Line 26"/>
            <p:cNvSpPr>
              <a:spLocks noChangeShapeType="1"/>
            </p:cNvSpPr>
            <p:nvPr/>
          </p:nvSpPr>
          <p:spPr bwMode="auto">
            <a:xfrm>
              <a:off x="4920" y="2228"/>
              <a:ext cx="0" cy="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89" name="Line 27"/>
            <p:cNvSpPr>
              <a:spLocks noChangeShapeType="1"/>
            </p:cNvSpPr>
            <p:nvPr/>
          </p:nvSpPr>
          <p:spPr bwMode="auto">
            <a:xfrm>
              <a:off x="4973" y="2176"/>
              <a:ext cx="0" cy="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968" name="Line 28"/>
          <p:cNvSpPr>
            <a:spLocks noChangeShapeType="1"/>
          </p:cNvSpPr>
          <p:nvPr/>
        </p:nvSpPr>
        <p:spPr bwMode="auto">
          <a:xfrm rot="16200000" flipV="1">
            <a:off x="5876925" y="1639888"/>
            <a:ext cx="0" cy="63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9" name="Line 29"/>
          <p:cNvSpPr>
            <a:spLocks noChangeShapeType="1"/>
          </p:cNvSpPr>
          <p:nvPr/>
        </p:nvSpPr>
        <p:spPr bwMode="auto">
          <a:xfrm>
            <a:off x="6840538" y="2424113"/>
            <a:ext cx="7127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70" name="Text Box 30"/>
          <p:cNvSpPr txBox="1">
            <a:spLocks noChangeArrowheads="1"/>
          </p:cNvSpPr>
          <p:nvPr/>
        </p:nvSpPr>
        <p:spPr bwMode="auto">
          <a:xfrm>
            <a:off x="7553325" y="2176463"/>
            <a:ext cx="1293813" cy="392112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/>
              <a:t>Reading</a:t>
            </a:r>
          </a:p>
        </p:txBody>
      </p:sp>
      <p:sp>
        <p:nvSpPr>
          <p:cNvPr id="82971" name="Rectangle 31"/>
          <p:cNvSpPr>
            <a:spLocks noChangeArrowheads="1"/>
          </p:cNvSpPr>
          <p:nvPr/>
        </p:nvSpPr>
        <p:spPr bwMode="auto">
          <a:xfrm flipV="1">
            <a:off x="4349750" y="3014663"/>
            <a:ext cx="868363" cy="100012"/>
          </a:xfrm>
          <a:prstGeom prst="rect">
            <a:avLst/>
          </a:prstGeom>
          <a:solidFill>
            <a:srgbClr val="969696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72" name="Rectangle 32"/>
          <p:cNvSpPr>
            <a:spLocks noChangeArrowheads="1"/>
          </p:cNvSpPr>
          <p:nvPr/>
        </p:nvSpPr>
        <p:spPr bwMode="auto">
          <a:xfrm flipV="1">
            <a:off x="4348163" y="3957638"/>
            <a:ext cx="868362" cy="101600"/>
          </a:xfrm>
          <a:prstGeom prst="rect">
            <a:avLst/>
          </a:prstGeom>
          <a:solidFill>
            <a:srgbClr val="969696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73" name="Line 33"/>
          <p:cNvSpPr>
            <a:spLocks noChangeShapeType="1"/>
          </p:cNvSpPr>
          <p:nvPr/>
        </p:nvSpPr>
        <p:spPr bwMode="auto">
          <a:xfrm rot="20844410" flipV="1">
            <a:off x="4032250" y="4211638"/>
            <a:ext cx="673100" cy="733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74" name="Text Box 34"/>
          <p:cNvSpPr txBox="1">
            <a:spLocks noChangeArrowheads="1"/>
          </p:cNvSpPr>
          <p:nvPr/>
        </p:nvSpPr>
        <p:spPr bwMode="auto">
          <a:xfrm>
            <a:off x="3476625" y="4975225"/>
            <a:ext cx="1423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/>
              <a:t>Counter electrode</a:t>
            </a:r>
          </a:p>
        </p:txBody>
      </p:sp>
      <p:sp>
        <p:nvSpPr>
          <p:cNvPr id="82975" name="Line 35"/>
          <p:cNvSpPr>
            <a:spLocks noChangeShapeType="1"/>
          </p:cNvSpPr>
          <p:nvPr/>
        </p:nvSpPr>
        <p:spPr bwMode="auto">
          <a:xfrm rot="5708730" flipV="1">
            <a:off x="3883025" y="2138363"/>
            <a:ext cx="866775" cy="5683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76" name="Text Box 36"/>
          <p:cNvSpPr txBox="1">
            <a:spLocks noChangeArrowheads="1"/>
          </p:cNvSpPr>
          <p:nvPr/>
        </p:nvSpPr>
        <p:spPr bwMode="auto">
          <a:xfrm>
            <a:off x="3200400" y="1154113"/>
            <a:ext cx="1504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/>
              <a:t>Sensing electrode</a:t>
            </a:r>
          </a:p>
        </p:txBody>
      </p:sp>
      <p:sp>
        <p:nvSpPr>
          <p:cNvPr id="82977" name="Text Box 37"/>
          <p:cNvSpPr txBox="1">
            <a:spLocks noChangeArrowheads="1"/>
          </p:cNvSpPr>
          <p:nvPr/>
        </p:nvSpPr>
        <p:spPr bwMode="auto">
          <a:xfrm>
            <a:off x="6958013" y="3863975"/>
            <a:ext cx="20701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1"/>
              <a:t>Neutrally charged molecule diffuses out of detector </a:t>
            </a:r>
          </a:p>
        </p:txBody>
      </p:sp>
      <p:grpSp>
        <p:nvGrpSpPr>
          <p:cNvPr id="82978" name="Group 38"/>
          <p:cNvGrpSpPr>
            <a:grpSpLocks/>
          </p:cNvGrpSpPr>
          <p:nvPr/>
        </p:nvGrpSpPr>
        <p:grpSpPr bwMode="auto">
          <a:xfrm>
            <a:off x="4683125" y="2528888"/>
            <a:ext cx="550863" cy="366712"/>
            <a:chOff x="4036" y="1799"/>
            <a:chExt cx="347" cy="231"/>
          </a:xfrm>
        </p:grpSpPr>
        <p:sp>
          <p:nvSpPr>
            <p:cNvPr id="82986" name="Oval 39"/>
            <p:cNvSpPr>
              <a:spLocks noChangeArrowheads="1"/>
            </p:cNvSpPr>
            <p:nvPr/>
          </p:nvSpPr>
          <p:spPr bwMode="auto">
            <a:xfrm>
              <a:off x="4060" y="1939"/>
              <a:ext cx="80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87" name="Text Box 40"/>
            <p:cNvSpPr txBox="1">
              <a:spLocks noChangeArrowheads="1"/>
            </p:cNvSpPr>
            <p:nvPr/>
          </p:nvSpPr>
          <p:spPr bwMode="auto">
            <a:xfrm>
              <a:off x="4036" y="1799"/>
              <a:ext cx="34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b="1" i="1"/>
                <a:t>e</a:t>
              </a:r>
              <a:r>
                <a:rPr lang="en-US" sz="2400" b="1" i="1" baseline="24000">
                  <a:cs typeface="Arial" charset="0"/>
                </a:rPr>
                <a:t>-</a:t>
              </a:r>
            </a:p>
          </p:txBody>
        </p:sp>
      </p:grpSp>
      <p:sp>
        <p:nvSpPr>
          <p:cNvPr id="82979" name="Freeform 41"/>
          <p:cNvSpPr>
            <a:spLocks/>
          </p:cNvSpPr>
          <p:nvPr/>
        </p:nvSpPr>
        <p:spPr bwMode="auto">
          <a:xfrm rot="21108646" flipV="1">
            <a:off x="4527550" y="3563938"/>
            <a:ext cx="658813" cy="346075"/>
          </a:xfrm>
          <a:custGeom>
            <a:avLst/>
            <a:gdLst>
              <a:gd name="T0" fmla="*/ 2147483647 w 415"/>
              <a:gd name="T1" fmla="*/ 2147483647 h 218"/>
              <a:gd name="T2" fmla="*/ 2147483647 w 415"/>
              <a:gd name="T3" fmla="*/ 2147483647 h 218"/>
              <a:gd name="T4" fmla="*/ 2147483647 w 415"/>
              <a:gd name="T5" fmla="*/ 0 h 21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15" h="218">
                <a:moveTo>
                  <a:pt x="415" y="114"/>
                </a:moveTo>
                <a:cubicBezTo>
                  <a:pt x="254" y="166"/>
                  <a:pt x="94" y="218"/>
                  <a:pt x="47" y="199"/>
                </a:cubicBezTo>
                <a:cubicBezTo>
                  <a:pt x="0" y="180"/>
                  <a:pt x="66" y="90"/>
                  <a:pt x="132" y="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980" name="Group 42"/>
          <p:cNvGrpSpPr>
            <a:grpSpLocks/>
          </p:cNvGrpSpPr>
          <p:nvPr/>
        </p:nvGrpSpPr>
        <p:grpSpPr bwMode="auto">
          <a:xfrm>
            <a:off x="5246688" y="3559175"/>
            <a:ext cx="298450" cy="274638"/>
            <a:chOff x="3949" y="1845"/>
            <a:chExt cx="328" cy="287"/>
          </a:xfrm>
        </p:grpSpPr>
        <p:sp>
          <p:nvSpPr>
            <p:cNvPr id="82984" name="AutoShape 43"/>
            <p:cNvSpPr>
              <a:spLocks noChangeArrowheads="1"/>
            </p:cNvSpPr>
            <p:nvPr/>
          </p:nvSpPr>
          <p:spPr bwMode="auto">
            <a:xfrm>
              <a:off x="3949" y="1845"/>
              <a:ext cx="328" cy="287"/>
            </a:xfrm>
            <a:prstGeom prst="hexagon">
              <a:avLst>
                <a:gd name="adj" fmla="val 28571"/>
                <a:gd name="vf" fmla="val 115470"/>
              </a:avLst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85" name="Oval 44"/>
            <p:cNvSpPr>
              <a:spLocks noChangeArrowheads="1"/>
            </p:cNvSpPr>
            <p:nvPr/>
          </p:nvSpPr>
          <p:spPr bwMode="auto">
            <a:xfrm>
              <a:off x="4016" y="1889"/>
              <a:ext cx="198" cy="202"/>
            </a:xfrm>
            <a:prstGeom prst="ellips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981" name="AutoShape 45"/>
          <p:cNvSpPr>
            <a:spLocks noChangeArrowheads="1"/>
          </p:cNvSpPr>
          <p:nvPr/>
        </p:nvSpPr>
        <p:spPr bwMode="auto">
          <a:xfrm flipH="1">
            <a:off x="5697538" y="3521075"/>
            <a:ext cx="1387475" cy="403225"/>
          </a:xfrm>
          <a:prstGeom prst="leftArrow">
            <a:avLst>
              <a:gd name="adj1" fmla="val 50000"/>
              <a:gd name="adj2" fmla="val 86024"/>
            </a:avLst>
          </a:prstGeom>
          <a:solidFill>
            <a:srgbClr val="DDDDDD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2982" name="Picture 46" descr="lamp outlin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13" y="3081338"/>
            <a:ext cx="15684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3241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14400" y="1208088"/>
            <a:ext cx="7162800" cy="450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i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8000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800" smtClean="0"/>
              <a:t>IE determines if the PID can detect the gas</a:t>
            </a:r>
          </a:p>
          <a:p>
            <a:pPr eaLnBrk="1" hangingPunct="1">
              <a:spcBef>
                <a:spcPct val="0"/>
              </a:spcBef>
              <a:spcAft>
                <a:spcPct val="8000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800" smtClean="0"/>
              <a:t>If the IE of the gas is less than the eV output of the lamp the PID can detectthe gas </a:t>
            </a:r>
          </a:p>
          <a:p>
            <a:pPr eaLnBrk="1" hangingPunct="1">
              <a:spcBef>
                <a:spcPct val="0"/>
              </a:spcBef>
              <a:spcAft>
                <a:spcPct val="8000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800" smtClean="0"/>
              <a:t>Ionization Energy (IE) measures the bond strength of a gas and does not correlate with the Correction Factor</a:t>
            </a:r>
          </a:p>
          <a:p>
            <a:pPr eaLnBrk="1" hangingPunct="1">
              <a:spcBef>
                <a:spcPct val="0"/>
              </a:spcBef>
              <a:spcAft>
                <a:spcPct val="8000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800" smtClean="0"/>
              <a:t>Ionization Potentials are found in the NIOSH Pocket Guide and many chemical texts</a:t>
            </a:r>
            <a:endParaRPr lang="en-US" sz="1800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644775" y="143635"/>
            <a:ext cx="5981700" cy="685800"/>
          </a:xfrm>
        </p:spPr>
        <p:txBody>
          <a:bodyPr lIns="90488" tIns="44450" rIns="90488" bIns="44450" anchor="b"/>
          <a:lstStyle/>
          <a:p>
            <a:pPr eaLnBrk="1" hangingPunct="1"/>
            <a:r>
              <a:rPr lang="en-US" sz="2400" dirty="0" smtClean="0"/>
              <a:t>Ionization Energy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395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54200" y="368660"/>
            <a:ext cx="6756400" cy="50165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Ionization Energy Values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707069"/>
              </p:ext>
            </p:extLst>
          </p:nvPr>
        </p:nvGraphicFramePr>
        <p:xfrm>
          <a:off x="1601670" y="1088740"/>
          <a:ext cx="6120679" cy="4860537"/>
        </p:xfrm>
        <a:graphic>
          <a:graphicData uri="http://schemas.openxmlformats.org/drawingml/2006/table">
            <a:tbl>
              <a:tblPr/>
              <a:tblGrid>
                <a:gridCol w="3585684"/>
                <a:gridCol w="2534995"/>
              </a:tblGrid>
              <a:tr h="41918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Ionization energy values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633895"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Gas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vapor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Ionization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energy (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  <a:tr h="271961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Carbon monoxide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14.01</a:t>
                      </a:r>
                    </a:p>
                  </a:txBody>
                  <a:tcPr marL="342900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61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Carbon dioxide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13.77</a:t>
                      </a:r>
                    </a:p>
                  </a:txBody>
                  <a:tcPr marL="342900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  <a:tr h="271961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Methane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12.98</a:t>
                      </a:r>
                    </a:p>
                  </a:txBody>
                  <a:tcPr marL="342900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61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Water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12.59</a:t>
                      </a:r>
                    </a:p>
                  </a:txBody>
                  <a:tcPr marL="342900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  <a:tr h="271961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Oxygen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12.08</a:t>
                      </a:r>
                    </a:p>
                  </a:txBody>
                  <a:tcPr marL="342900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61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Chlorine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11.48</a:t>
                      </a:r>
                    </a:p>
                  </a:txBody>
                  <a:tcPr marL="342900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  <a:tr h="271961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Hydrogen sulfide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10.46</a:t>
                      </a:r>
                    </a:p>
                  </a:txBody>
                  <a:tcPr marL="342900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61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n-Hexane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10.18</a:t>
                      </a:r>
                    </a:p>
                  </a:txBody>
                  <a:tcPr marL="342900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  <a:tr h="271961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Ammonia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10.16</a:t>
                      </a:r>
                    </a:p>
                  </a:txBody>
                  <a:tcPr marL="342900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61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hexane (mixed isomers)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10.13</a:t>
                      </a:r>
                    </a:p>
                  </a:txBody>
                  <a:tcPr marL="342900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  <a:tr h="271961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acetone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9.69</a:t>
                      </a:r>
                    </a:p>
                  </a:txBody>
                  <a:tcPr marL="342900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61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benzene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9.25</a:t>
                      </a:r>
                    </a:p>
                  </a:txBody>
                  <a:tcPr marL="342900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  <a:tr h="271961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butadiene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9.07</a:t>
                      </a:r>
                    </a:p>
                  </a:txBody>
                  <a:tcPr marL="342900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61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toluene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8.82</a:t>
                      </a:r>
                    </a:p>
                  </a:txBody>
                  <a:tcPr marL="342900" marR="9525" marT="9525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18968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3"/>
          <p:cNvSpPr>
            <a:spLocks noGrp="1" noChangeArrowheads="1"/>
          </p:cNvSpPr>
          <p:nvPr>
            <p:ph type="title"/>
          </p:nvPr>
        </p:nvSpPr>
        <p:spPr>
          <a:xfrm>
            <a:off x="2600325" y="185930"/>
            <a:ext cx="5937250" cy="812800"/>
          </a:xfrm>
        </p:spPr>
        <p:txBody>
          <a:bodyPr/>
          <a:lstStyle/>
          <a:p>
            <a:r>
              <a:rPr lang="en-US" sz="2400" dirty="0" smtClean="0"/>
              <a:t>PID Components</a:t>
            </a:r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76545" y="862903"/>
            <a:ext cx="7875588" cy="1350962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55000"/>
              </a:spcAft>
            </a:pPr>
            <a:r>
              <a:rPr lang="en-US" sz="1800" dirty="0" smtClean="0"/>
              <a:t>Detector assembly</a:t>
            </a:r>
          </a:p>
          <a:p>
            <a:pPr>
              <a:spcBef>
                <a:spcPct val="0"/>
              </a:spcBef>
              <a:spcAft>
                <a:spcPct val="55000"/>
              </a:spcAft>
            </a:pPr>
            <a:r>
              <a:rPr lang="en-US" sz="1800" dirty="0" smtClean="0"/>
              <a:t>Electrodes: sensing, counter and (in some designs) fence</a:t>
            </a:r>
          </a:p>
          <a:p>
            <a:pPr>
              <a:spcBef>
                <a:spcPct val="0"/>
              </a:spcBef>
              <a:spcAft>
                <a:spcPct val="55000"/>
              </a:spcAft>
            </a:pPr>
            <a:r>
              <a:rPr lang="en-US" sz="1800" dirty="0" smtClean="0"/>
              <a:t>Lamp: most commonly 10.6EV, 11.7eV or 9.8 </a:t>
            </a:r>
            <a:r>
              <a:rPr lang="en-US" sz="1800" dirty="0" err="1" smtClean="0"/>
              <a:t>eV</a:t>
            </a:r>
            <a:endParaRPr lang="en-US" sz="1800" dirty="0" smtClean="0"/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1224342" y="3780655"/>
            <a:ext cx="347407" cy="24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sz="1800" b="0">
              <a:solidFill>
                <a:srgbClr val="0099CC"/>
              </a:solidFill>
              <a:latin typeface="Tahoma" pitchFamily="34" charset="0"/>
            </a:endParaRPr>
          </a:p>
        </p:txBody>
      </p:sp>
      <p:pic>
        <p:nvPicPr>
          <p:cNvPr id="141319" name="Picture 7" descr="PID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985" y="2169839"/>
            <a:ext cx="1764540" cy="175006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541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0" name="Picture 8" descr="PID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850" y="2168860"/>
            <a:ext cx="1773225" cy="173993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541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1" name="Picture 9" descr="PID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45" y="4267528"/>
            <a:ext cx="1784805" cy="183836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541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3" name="Picture 11" descr="PID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870" y="4284095"/>
            <a:ext cx="1731247" cy="183836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541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4" name="Picture 12" descr="PID0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611" y="2170539"/>
            <a:ext cx="1904951" cy="175730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541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ine 4"/>
          <p:cNvSpPr>
            <a:spLocks noChangeShapeType="1"/>
          </p:cNvSpPr>
          <p:nvPr/>
        </p:nvSpPr>
        <p:spPr bwMode="auto">
          <a:xfrm flipV="1">
            <a:off x="-18661" y="81871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2" r="5743"/>
          <a:stretch/>
        </p:blipFill>
        <p:spPr>
          <a:xfrm>
            <a:off x="5607114" y="4284095"/>
            <a:ext cx="1935215" cy="186892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dist="105410" dir="2700000" algn="ctr" rotWithShape="0">
              <a:schemeClr val="tx1">
                <a:lumMod val="50000"/>
                <a:lumOff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245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04800"/>
            <a:ext cx="4648200" cy="4064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PID lamp characteristics</a:t>
            </a:r>
          </a:p>
        </p:txBody>
      </p:sp>
      <p:sp>
        <p:nvSpPr>
          <p:cNvPr id="86019" name="Line 3"/>
          <p:cNvSpPr>
            <a:spLocks noChangeShapeType="1"/>
          </p:cNvSpPr>
          <p:nvPr/>
        </p:nvSpPr>
        <p:spPr bwMode="auto">
          <a:xfrm>
            <a:off x="1778000" y="2020888"/>
            <a:ext cx="7366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01" name="Rectangle 86"/>
          <p:cNvSpPr>
            <a:spLocks noGrp="1" noChangeArrowheads="1"/>
          </p:cNvSpPr>
          <p:nvPr>
            <p:ph type="body" idx="4294967295"/>
          </p:nvPr>
        </p:nvSpPr>
        <p:spPr>
          <a:xfrm>
            <a:off x="701570" y="1088740"/>
            <a:ext cx="5226116" cy="10668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800" dirty="0" smtClean="0"/>
              <a:t>Window material and the filler gas determine output characteristics as well as operational life of lamp</a:t>
            </a:r>
          </a:p>
          <a:p>
            <a:pPr eaLnBrk="1" hangingPunct="1"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Font typeface="Wingdings" pitchFamily="2" charset="2"/>
              <a:buChar char="§"/>
            </a:pPr>
            <a:endParaRPr lang="en-US" sz="1800" dirty="0" smtClean="0"/>
          </a:p>
        </p:txBody>
      </p:sp>
      <p:sp>
        <p:nvSpPr>
          <p:cNvPr id="86102" name="Line 87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88" name="Table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843747"/>
              </p:ext>
            </p:extLst>
          </p:nvPr>
        </p:nvGraphicFramePr>
        <p:xfrm>
          <a:off x="656565" y="2123855"/>
          <a:ext cx="7875878" cy="3598568"/>
        </p:xfrm>
        <a:graphic>
          <a:graphicData uri="http://schemas.openxmlformats.org/drawingml/2006/table">
            <a:tbl>
              <a:tblPr/>
              <a:tblGrid>
                <a:gridCol w="928971"/>
                <a:gridCol w="928971"/>
                <a:gridCol w="928971"/>
                <a:gridCol w="928971"/>
                <a:gridCol w="928971"/>
                <a:gridCol w="1777735"/>
                <a:gridCol w="1453288"/>
              </a:tblGrid>
              <a:tr h="315035">
                <a:tc gridSpan="7"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PID lamp </a:t>
                      </a: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characteristics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954786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Nominal lamp photon energies</a:t>
                      </a:r>
                    </a:p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Primary gas in lamp</a:t>
                      </a:r>
                    </a:p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Major emission lines </a:t>
                      </a:r>
                    </a:p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Relative intensity</a:t>
                      </a:r>
                    </a:p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Window crystal</a:t>
                      </a:r>
                    </a:p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Crystal transmittance </a:t>
                      </a:r>
                      <a:r>
                        <a:rPr lang="el-G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λ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range (nm)</a:t>
                      </a:r>
                    </a:p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62">
                <a:tc vMerge="1">
                  <a:txBody>
                    <a:bodyPr/>
                    <a:lstStyle/>
                    <a:p>
                      <a:pPr algn="l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λ (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nm)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489037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11.7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Argon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11.83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104.8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l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Lithium fluoride</a:t>
                      </a:r>
                    </a:p>
                    <a:p>
                      <a:pPr lvl="0" algn="l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(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LiF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lvl="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105 - 5000</a:t>
                      </a:r>
                    </a:p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  <a:tr h="256162">
                <a:tc vMerge="1"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11.62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106.7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535612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10.6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Krypton</a:t>
                      </a:r>
                    </a:p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10.64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116.5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lvl="0" algn="l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Magnesium</a:t>
                      </a:r>
                    </a:p>
                    <a:p>
                      <a:pPr lvl="0" algn="l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fluoride (MgF</a:t>
                      </a:r>
                      <a:r>
                        <a:rPr lang="en-US" sz="16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lvl="0"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115 - 7000</a:t>
                      </a:r>
                    </a:p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62">
                <a:tc vMerge="1"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10.03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123.6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650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53561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9.8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Krypton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10.03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123.6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650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Calcium fluoride</a:t>
                      </a:r>
                    </a:p>
                    <a:p>
                      <a:pPr lvl="0" algn="l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(CaF</a:t>
                      </a:r>
                      <a:r>
                        <a:rPr lang="en-US" sz="16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125 - 8000</a:t>
                      </a:r>
                    </a:p>
                  </a:txBody>
                  <a:tcPr marL="9525" marR="9525" marT="952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372">
            <a:off x="6069311" y="938656"/>
            <a:ext cx="1901952" cy="99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428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53625"/>
            <a:ext cx="7261225" cy="812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Critical PID Performance Issues:</a:t>
            </a:r>
            <a:br>
              <a:rPr lang="en-US" sz="2400" dirty="0" smtClean="0"/>
            </a:br>
            <a:r>
              <a:rPr lang="en-US" sz="2400" dirty="0" smtClean="0"/>
              <a:t>Effects of Humidity and Contamination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223963"/>
            <a:ext cx="6165850" cy="4508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75000"/>
              </a:spcAft>
            </a:pPr>
            <a:r>
              <a:rPr lang="en-US" sz="1800" smtClean="0">
                <a:cs typeface="Arial" charset="0"/>
              </a:rPr>
              <a:t>Condensation and contamination on lamp window and sensor surfaces can create surface conduction paths between sensing and counter electrodes</a:t>
            </a:r>
          </a:p>
          <a:p>
            <a:pPr eaLnBrk="1" hangingPunct="1">
              <a:spcBef>
                <a:spcPct val="0"/>
              </a:spcBef>
              <a:spcAft>
                <a:spcPct val="75000"/>
              </a:spcAft>
            </a:pPr>
            <a:r>
              <a:rPr lang="en-US" sz="1800" smtClean="0">
                <a:cs typeface="Arial" charset="0"/>
              </a:rPr>
              <a:t>Buildup of contamination provides nucleation points for condensation, leading to surface currents</a:t>
            </a:r>
          </a:p>
          <a:p>
            <a:pPr eaLnBrk="1" hangingPunct="1">
              <a:spcBef>
                <a:spcPct val="0"/>
              </a:spcBef>
              <a:spcAft>
                <a:spcPct val="75000"/>
              </a:spcAft>
            </a:pPr>
            <a:r>
              <a:rPr lang="en-US" sz="1800" smtClean="0">
                <a:cs typeface="Arial" charset="0"/>
              </a:rPr>
              <a:t>If present, surface currents cause false readings and / or add significant  noise that masks intended measurement (sometimes called “moisture leakage”)</a:t>
            </a:r>
          </a:p>
          <a:p>
            <a:pPr eaLnBrk="1" hangingPunct="1">
              <a:spcBef>
                <a:spcPct val="0"/>
              </a:spcBef>
              <a:spcAft>
                <a:spcPct val="75000"/>
              </a:spcAft>
            </a:pPr>
            <a:r>
              <a:rPr lang="en-US" sz="1800" smtClean="0">
                <a:cs typeface="Arial" charset="0"/>
              </a:rPr>
              <a:t>PID designs </a:t>
            </a:r>
            <a:r>
              <a:rPr lang="en-US" sz="1800" u="sng" smtClean="0">
                <a:cs typeface="Arial" charset="0"/>
              </a:rPr>
              <a:t>MAY</a:t>
            </a:r>
            <a:r>
              <a:rPr lang="en-US" sz="1800" smtClean="0">
                <a:cs typeface="Arial" charset="0"/>
              </a:rPr>
              <a:t> require periodic cleaning of the lamp and detector to minimize the effects of contaminants and humidity condensation on PID readings </a:t>
            </a:r>
          </a:p>
        </p:txBody>
      </p:sp>
      <p:pic>
        <p:nvPicPr>
          <p:cNvPr id="88069" name="Picture 5" descr="PID_NEU_frei Kopi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1" r="17426" b="15793"/>
          <a:stretch>
            <a:fillRect/>
          </a:stretch>
        </p:blipFill>
        <p:spPr bwMode="auto">
          <a:xfrm>
            <a:off x="5695950" y="1230313"/>
            <a:ext cx="324167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751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79388"/>
            <a:ext cx="8229600" cy="868362"/>
          </a:xfrm>
        </p:spPr>
        <p:txBody>
          <a:bodyPr/>
          <a:lstStyle/>
          <a:p>
            <a:pPr eaLnBrk="1" hangingPunct="1"/>
            <a:r>
              <a:rPr lang="en-US" sz="2400" dirty="0" smtClean="0">
                <a:cs typeface="Times New Roman" pitchFamily="18" charset="0"/>
              </a:rPr>
              <a:t>PID as “Broad-Range” Sensor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43000" y="1371600"/>
            <a:ext cx="6448425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i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80000"/>
              </a:spcAft>
              <a:buFont typeface="Wingdings" pitchFamily="2" charset="2"/>
              <a:buChar char="§"/>
            </a:pPr>
            <a:r>
              <a:rPr lang="en-US" sz="1800" smtClean="0">
                <a:cs typeface="Times New Roman" pitchFamily="18" charset="0"/>
              </a:rPr>
              <a:t>VOCs usually detected by means of broad-range sensors</a:t>
            </a:r>
          </a:p>
          <a:p>
            <a:pPr eaLnBrk="1" hangingPunct="1">
              <a:spcBef>
                <a:spcPct val="0"/>
              </a:spcBef>
              <a:spcAft>
                <a:spcPct val="80000"/>
              </a:spcAft>
              <a:buFont typeface="Wingdings" pitchFamily="2" charset="2"/>
              <a:buChar char="§"/>
            </a:pPr>
            <a:r>
              <a:rPr lang="en-US" sz="1800" smtClean="0">
                <a:cs typeface="Times New Roman" pitchFamily="18" charset="0"/>
              </a:rPr>
              <a:t>Broad-range sensors provide overall reading for general class or group of chemically related contaminants</a:t>
            </a:r>
          </a:p>
          <a:p>
            <a:pPr eaLnBrk="1" hangingPunct="1">
              <a:spcBef>
                <a:spcPct val="0"/>
              </a:spcBef>
              <a:spcAft>
                <a:spcPct val="80000"/>
              </a:spcAft>
              <a:buFont typeface="Wingdings" pitchFamily="2" charset="2"/>
              <a:buChar char="§"/>
            </a:pPr>
            <a:r>
              <a:rPr lang="en-US" sz="1800" smtClean="0">
                <a:cs typeface="Times New Roman" pitchFamily="18" charset="0"/>
              </a:rPr>
              <a:t>Cannot distinguish between different contaminants they are able to detect</a:t>
            </a:r>
          </a:p>
          <a:p>
            <a:pPr eaLnBrk="1" hangingPunct="1">
              <a:spcBef>
                <a:spcPct val="0"/>
              </a:spcBef>
              <a:spcAft>
                <a:spcPct val="80000"/>
              </a:spcAft>
              <a:buFont typeface="Wingdings" pitchFamily="2" charset="2"/>
              <a:buChar char="§"/>
            </a:pPr>
            <a:r>
              <a:rPr lang="en-US" sz="1800" smtClean="0">
                <a:cs typeface="Times New Roman" pitchFamily="18" charset="0"/>
              </a:rPr>
              <a:t>Provide single total reading for all detectable substances present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90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38125"/>
            <a:ext cx="8229600" cy="752475"/>
          </a:xfrm>
        </p:spPr>
        <p:txBody>
          <a:bodyPr/>
          <a:lstStyle/>
          <a:p>
            <a:pPr eaLnBrk="1" hangingPunct="1"/>
            <a:r>
              <a:rPr lang="en-US" sz="2400" dirty="0" smtClean="0">
                <a:cs typeface="Times New Roman" pitchFamily="18" charset="0"/>
              </a:rPr>
              <a:t>PID instruments are nonspecific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38200" y="1265238"/>
            <a:ext cx="7154863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i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70000"/>
              </a:spcAft>
              <a:buFont typeface="Wingdings" pitchFamily="2" charset="2"/>
              <a:buChar char="§"/>
            </a:pPr>
            <a:r>
              <a:rPr lang="en-US" sz="1800" smtClean="0">
                <a:cs typeface="Times New Roman" pitchFamily="18" charset="0"/>
              </a:rPr>
              <a:t>Reading is sum of signals of all detectable substances present, also: 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Font typeface="Wingdings" pitchFamily="2" charset="2"/>
              <a:buChar char="§"/>
            </a:pPr>
            <a:r>
              <a:rPr lang="en-US" sz="1800" smtClean="0">
                <a:cs typeface="Times New Roman" pitchFamily="18" charset="0"/>
              </a:rPr>
              <a:t>Reading is function of their varying ionization potentials and other physical properties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Font typeface="Wingdings" pitchFamily="2" charset="2"/>
              <a:buChar char="§"/>
            </a:pPr>
            <a:r>
              <a:rPr lang="en-US" sz="1800" smtClean="0">
                <a:cs typeface="Times New Roman" pitchFamily="18" charset="0"/>
              </a:rPr>
              <a:t>PID readings always relative to gas used to calibrate detector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Font typeface="Wingdings" pitchFamily="2" charset="2"/>
              <a:buChar char="§"/>
            </a:pPr>
            <a:r>
              <a:rPr lang="en-US" sz="1800" smtClean="0">
                <a:cs typeface="Times New Roman" pitchFamily="18" charset="0"/>
              </a:rPr>
              <a:t>Equivalent concentrations of gases other than the one used to calibrate the instrument may not produce equivalent readings!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046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 bwMode="auto">
          <a:xfrm>
            <a:off x="532435" y="1863524"/>
            <a:ext cx="7986532" cy="3611301"/>
          </a:xfrm>
          <a:custGeom>
            <a:avLst/>
            <a:gdLst>
              <a:gd name="connsiteX0" fmla="*/ 0 w 7257327"/>
              <a:gd name="connsiteY0" fmla="*/ 2939970 h 4039565"/>
              <a:gd name="connsiteX1" fmla="*/ 2534856 w 7257327"/>
              <a:gd name="connsiteY1" fmla="*/ 0 h 4039565"/>
              <a:gd name="connsiteX2" fmla="*/ 7257327 w 7257327"/>
              <a:gd name="connsiteY2" fmla="*/ 0 h 4039565"/>
              <a:gd name="connsiteX3" fmla="*/ 6215606 w 7257327"/>
              <a:gd name="connsiteY3" fmla="*/ 4039565 h 4039565"/>
              <a:gd name="connsiteX4" fmla="*/ 0 w 7257327"/>
              <a:gd name="connsiteY4" fmla="*/ 2939970 h 403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7327" h="4039565">
                <a:moveTo>
                  <a:pt x="0" y="2939970"/>
                </a:moveTo>
                <a:lnTo>
                  <a:pt x="2534856" y="0"/>
                </a:lnTo>
                <a:lnTo>
                  <a:pt x="7257327" y="0"/>
                </a:lnTo>
                <a:lnTo>
                  <a:pt x="6215606" y="4039565"/>
                </a:lnTo>
                <a:lnTo>
                  <a:pt x="0" y="293997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41763" y="188913"/>
            <a:ext cx="4711700" cy="685800"/>
          </a:xfrm>
          <a:noFill/>
        </p:spPr>
        <p:txBody>
          <a:bodyPr anchor="ctr"/>
          <a:lstStyle/>
          <a:p>
            <a:r>
              <a:rPr lang="en-US" sz="2000" dirty="0" smtClean="0"/>
              <a:t>Oxygen displacement in an open topped confined space</a:t>
            </a:r>
          </a:p>
        </p:txBody>
      </p:sp>
      <p:sp>
        <p:nvSpPr>
          <p:cNvPr id="71709" name="Line 78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-3900668" y="520861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Freeform 9"/>
          <p:cNvSpPr>
            <a:spLocks noChangeAspect="1"/>
          </p:cNvSpPr>
          <p:nvPr/>
        </p:nvSpPr>
        <p:spPr bwMode="auto">
          <a:xfrm>
            <a:off x="2974983" y="2075824"/>
            <a:ext cx="5034987" cy="2276690"/>
          </a:xfrm>
          <a:custGeom>
            <a:avLst/>
            <a:gdLst>
              <a:gd name="connsiteX0" fmla="*/ 0 w 7986532"/>
              <a:gd name="connsiteY0" fmla="*/ 2615879 h 3611301"/>
              <a:gd name="connsiteX1" fmla="*/ 2777924 w 7986532"/>
              <a:gd name="connsiteY1" fmla="*/ 0 h 3611301"/>
              <a:gd name="connsiteX2" fmla="*/ 7986532 w 7986532"/>
              <a:gd name="connsiteY2" fmla="*/ 0 h 3611301"/>
              <a:gd name="connsiteX3" fmla="*/ 6829063 w 7986532"/>
              <a:gd name="connsiteY3" fmla="*/ 3611301 h 3611301"/>
              <a:gd name="connsiteX4" fmla="*/ 0 w 7986532"/>
              <a:gd name="connsiteY4" fmla="*/ 2615879 h 36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6532" h="3611301">
                <a:moveTo>
                  <a:pt x="0" y="2615879"/>
                </a:moveTo>
                <a:lnTo>
                  <a:pt x="2777924" y="0"/>
                </a:lnTo>
                <a:lnTo>
                  <a:pt x="7986532" y="0"/>
                </a:lnTo>
                <a:lnTo>
                  <a:pt x="6829063" y="3611301"/>
                </a:lnTo>
                <a:lnTo>
                  <a:pt x="0" y="2615879"/>
                </a:lnTo>
                <a:close/>
              </a:path>
            </a:pathLst>
          </a:custGeom>
          <a:solidFill>
            <a:srgbClr val="FFFFFF"/>
          </a:solidFill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10" idx="1"/>
          </p:cNvCxnSpPr>
          <p:nvPr/>
        </p:nvCxnSpPr>
        <p:spPr bwMode="auto">
          <a:xfrm flipH="1">
            <a:off x="4653312" y="2075824"/>
            <a:ext cx="72971" cy="1539432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Freeform 19"/>
          <p:cNvSpPr/>
          <p:nvPr/>
        </p:nvSpPr>
        <p:spPr bwMode="auto">
          <a:xfrm>
            <a:off x="-5405377" y="208344"/>
            <a:ext cx="509286" cy="810228"/>
          </a:xfrm>
          <a:custGeom>
            <a:avLst/>
            <a:gdLst>
              <a:gd name="connsiteX0" fmla="*/ 0 w 509286"/>
              <a:gd name="connsiteY0" fmla="*/ 0 h 810228"/>
              <a:gd name="connsiteX1" fmla="*/ 509286 w 509286"/>
              <a:gd name="connsiteY1" fmla="*/ 810228 h 81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9286" h="810228">
                <a:moveTo>
                  <a:pt x="0" y="0"/>
                </a:moveTo>
                <a:lnTo>
                  <a:pt x="509286" y="8102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4444680" y="3611304"/>
            <a:ext cx="3044141" cy="740779"/>
          </a:xfrm>
          <a:custGeom>
            <a:avLst/>
            <a:gdLst>
              <a:gd name="connsiteX0" fmla="*/ 231493 w 3044141"/>
              <a:gd name="connsiteY0" fmla="*/ 0 h 740779"/>
              <a:gd name="connsiteX1" fmla="*/ 3044141 w 3044141"/>
              <a:gd name="connsiteY1" fmla="*/ 127321 h 740779"/>
              <a:gd name="connsiteX2" fmla="*/ 2835797 w 3044141"/>
              <a:gd name="connsiteY2" fmla="*/ 740779 h 740779"/>
              <a:gd name="connsiteX3" fmla="*/ 0 w 3044141"/>
              <a:gd name="connsiteY3" fmla="*/ 324091 h 740779"/>
              <a:gd name="connsiteX4" fmla="*/ 231493 w 3044141"/>
              <a:gd name="connsiteY4" fmla="*/ 0 h 740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141" h="740779">
                <a:moveTo>
                  <a:pt x="231493" y="0"/>
                </a:moveTo>
                <a:lnTo>
                  <a:pt x="3044141" y="127321"/>
                </a:lnTo>
                <a:lnTo>
                  <a:pt x="2835797" y="740779"/>
                </a:lnTo>
                <a:lnTo>
                  <a:pt x="0" y="324091"/>
                </a:lnTo>
                <a:lnTo>
                  <a:pt x="231493" y="0"/>
                </a:lnTo>
                <a:close/>
              </a:path>
            </a:pathLst>
          </a:cu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Freeform 30"/>
          <p:cNvSpPr/>
          <p:nvPr/>
        </p:nvSpPr>
        <p:spPr bwMode="auto">
          <a:xfrm>
            <a:off x="2870320" y="2105668"/>
            <a:ext cx="4780546" cy="2250368"/>
          </a:xfrm>
          <a:custGeom>
            <a:avLst/>
            <a:gdLst>
              <a:gd name="connsiteX0" fmla="*/ 23351 w 4780546"/>
              <a:gd name="connsiteY0" fmla="*/ 4880 h 2250368"/>
              <a:gd name="connsiteX1" fmla="*/ 23351 w 4780546"/>
              <a:gd name="connsiteY1" fmla="*/ 4880 h 2250368"/>
              <a:gd name="connsiteX2" fmla="*/ 115948 w 4780546"/>
              <a:gd name="connsiteY2" fmla="*/ 39604 h 2250368"/>
              <a:gd name="connsiteX3" fmla="*/ 208546 w 4780546"/>
              <a:gd name="connsiteY3" fmla="*/ 62753 h 2250368"/>
              <a:gd name="connsiteX4" fmla="*/ 486338 w 4780546"/>
              <a:gd name="connsiteY4" fmla="*/ 74328 h 2250368"/>
              <a:gd name="connsiteX5" fmla="*/ 521062 w 4780546"/>
              <a:gd name="connsiteY5" fmla="*/ 85903 h 2250368"/>
              <a:gd name="connsiteX6" fmla="*/ 544212 w 4780546"/>
              <a:gd name="connsiteY6" fmla="*/ 109052 h 2250368"/>
              <a:gd name="connsiteX7" fmla="*/ 602085 w 4780546"/>
              <a:gd name="connsiteY7" fmla="*/ 155351 h 2250368"/>
              <a:gd name="connsiteX8" fmla="*/ 613660 w 4780546"/>
              <a:gd name="connsiteY8" fmla="*/ 201649 h 2250368"/>
              <a:gd name="connsiteX9" fmla="*/ 625234 w 4780546"/>
              <a:gd name="connsiteY9" fmla="*/ 305821 h 2250368"/>
              <a:gd name="connsiteX10" fmla="*/ 717832 w 4780546"/>
              <a:gd name="connsiteY10" fmla="*/ 386844 h 2250368"/>
              <a:gd name="connsiteX11" fmla="*/ 787280 w 4780546"/>
              <a:gd name="connsiteY11" fmla="*/ 467867 h 2250368"/>
              <a:gd name="connsiteX12" fmla="*/ 822004 w 4780546"/>
              <a:gd name="connsiteY12" fmla="*/ 491016 h 2250368"/>
              <a:gd name="connsiteX13" fmla="*/ 845153 w 4780546"/>
              <a:gd name="connsiteY13" fmla="*/ 514166 h 2250368"/>
              <a:gd name="connsiteX14" fmla="*/ 868303 w 4780546"/>
              <a:gd name="connsiteY14" fmla="*/ 583614 h 2250368"/>
              <a:gd name="connsiteX15" fmla="*/ 903027 w 4780546"/>
              <a:gd name="connsiteY15" fmla="*/ 734085 h 2250368"/>
              <a:gd name="connsiteX16" fmla="*/ 937751 w 4780546"/>
              <a:gd name="connsiteY16" fmla="*/ 745659 h 2250368"/>
              <a:gd name="connsiteX17" fmla="*/ 960900 w 4780546"/>
              <a:gd name="connsiteY17" fmla="*/ 768809 h 2250368"/>
              <a:gd name="connsiteX18" fmla="*/ 995624 w 4780546"/>
              <a:gd name="connsiteY18" fmla="*/ 872981 h 2250368"/>
              <a:gd name="connsiteX19" fmla="*/ 1007199 w 4780546"/>
              <a:gd name="connsiteY19" fmla="*/ 907705 h 2250368"/>
              <a:gd name="connsiteX20" fmla="*/ 1053498 w 4780546"/>
              <a:gd name="connsiteY20" fmla="*/ 965578 h 2250368"/>
              <a:gd name="connsiteX21" fmla="*/ 1065072 w 4780546"/>
              <a:gd name="connsiteY21" fmla="*/ 1000303 h 2250368"/>
              <a:gd name="connsiteX22" fmla="*/ 1099796 w 4780546"/>
              <a:gd name="connsiteY22" fmla="*/ 1127624 h 2250368"/>
              <a:gd name="connsiteX23" fmla="*/ 1122946 w 4780546"/>
              <a:gd name="connsiteY23" fmla="*/ 1150773 h 2250368"/>
              <a:gd name="connsiteX24" fmla="*/ 1157670 w 4780546"/>
              <a:gd name="connsiteY24" fmla="*/ 1162348 h 2250368"/>
              <a:gd name="connsiteX25" fmla="*/ 1261842 w 4780546"/>
              <a:gd name="connsiteY25" fmla="*/ 1208647 h 2250368"/>
              <a:gd name="connsiteX26" fmla="*/ 1296566 w 4780546"/>
              <a:gd name="connsiteY26" fmla="*/ 1220221 h 2250368"/>
              <a:gd name="connsiteX27" fmla="*/ 1412313 w 4780546"/>
              <a:gd name="connsiteY27" fmla="*/ 1197072 h 2250368"/>
              <a:gd name="connsiteX28" fmla="*/ 1493336 w 4780546"/>
              <a:gd name="connsiteY28" fmla="*/ 1150773 h 2250368"/>
              <a:gd name="connsiteX29" fmla="*/ 1528060 w 4780546"/>
              <a:gd name="connsiteY29" fmla="*/ 1139199 h 2250368"/>
              <a:gd name="connsiteX30" fmla="*/ 1690105 w 4780546"/>
              <a:gd name="connsiteY30" fmla="*/ 1162348 h 2250368"/>
              <a:gd name="connsiteX31" fmla="*/ 1759553 w 4780546"/>
              <a:gd name="connsiteY31" fmla="*/ 1197072 h 2250368"/>
              <a:gd name="connsiteX32" fmla="*/ 1863726 w 4780546"/>
              <a:gd name="connsiteY32" fmla="*/ 1220221 h 2250368"/>
              <a:gd name="connsiteX33" fmla="*/ 2048921 w 4780546"/>
              <a:gd name="connsiteY33" fmla="*/ 1208647 h 2250368"/>
              <a:gd name="connsiteX34" fmla="*/ 2083645 w 4780546"/>
              <a:gd name="connsiteY34" fmla="*/ 1197072 h 2250368"/>
              <a:gd name="connsiteX35" fmla="*/ 2153093 w 4780546"/>
              <a:gd name="connsiteY35" fmla="*/ 1185497 h 2250368"/>
              <a:gd name="connsiteX36" fmla="*/ 2187817 w 4780546"/>
              <a:gd name="connsiteY36" fmla="*/ 1162348 h 2250368"/>
              <a:gd name="connsiteX37" fmla="*/ 2465609 w 4780546"/>
              <a:gd name="connsiteY37" fmla="*/ 1173923 h 2250368"/>
              <a:gd name="connsiteX38" fmla="*/ 2581356 w 4780546"/>
              <a:gd name="connsiteY38" fmla="*/ 1220221 h 2250368"/>
              <a:gd name="connsiteX39" fmla="*/ 2847574 w 4780546"/>
              <a:gd name="connsiteY39" fmla="*/ 1208647 h 2250368"/>
              <a:gd name="connsiteX40" fmla="*/ 2882298 w 4780546"/>
              <a:gd name="connsiteY40" fmla="*/ 1197072 h 2250368"/>
              <a:gd name="connsiteX41" fmla="*/ 2963321 w 4780546"/>
              <a:gd name="connsiteY41" fmla="*/ 1173923 h 2250368"/>
              <a:gd name="connsiteX42" fmla="*/ 3113791 w 4780546"/>
              <a:gd name="connsiteY42" fmla="*/ 1150773 h 2250368"/>
              <a:gd name="connsiteX43" fmla="*/ 3241113 w 4780546"/>
              <a:gd name="connsiteY43" fmla="*/ 1162348 h 2250368"/>
              <a:gd name="connsiteX44" fmla="*/ 3356860 w 4780546"/>
              <a:gd name="connsiteY44" fmla="*/ 1185497 h 2250368"/>
              <a:gd name="connsiteX45" fmla="*/ 3426308 w 4780546"/>
              <a:gd name="connsiteY45" fmla="*/ 1197072 h 2250368"/>
              <a:gd name="connsiteX46" fmla="*/ 3484181 w 4780546"/>
              <a:gd name="connsiteY46" fmla="*/ 1208647 h 2250368"/>
              <a:gd name="connsiteX47" fmla="*/ 3773548 w 4780546"/>
              <a:gd name="connsiteY47" fmla="*/ 1220221 h 2250368"/>
              <a:gd name="connsiteX48" fmla="*/ 3877721 w 4780546"/>
              <a:gd name="connsiteY48" fmla="*/ 1243371 h 2250368"/>
              <a:gd name="connsiteX49" fmla="*/ 3912445 w 4780546"/>
              <a:gd name="connsiteY49" fmla="*/ 1254946 h 2250368"/>
              <a:gd name="connsiteX50" fmla="*/ 4028191 w 4780546"/>
              <a:gd name="connsiteY50" fmla="*/ 1243371 h 2250368"/>
              <a:gd name="connsiteX51" fmla="*/ 4062915 w 4780546"/>
              <a:gd name="connsiteY51" fmla="*/ 1231796 h 2250368"/>
              <a:gd name="connsiteX52" fmla="*/ 4155513 w 4780546"/>
              <a:gd name="connsiteY52" fmla="*/ 1220221 h 2250368"/>
              <a:gd name="connsiteX53" fmla="*/ 4387007 w 4780546"/>
              <a:gd name="connsiteY53" fmla="*/ 1197072 h 2250368"/>
              <a:gd name="connsiteX54" fmla="*/ 4491179 w 4780546"/>
              <a:gd name="connsiteY54" fmla="*/ 1162348 h 2250368"/>
              <a:gd name="connsiteX55" fmla="*/ 4525903 w 4780546"/>
              <a:gd name="connsiteY55" fmla="*/ 1150773 h 2250368"/>
              <a:gd name="connsiteX56" fmla="*/ 4780546 w 4780546"/>
              <a:gd name="connsiteY56" fmla="*/ 1162348 h 2250368"/>
              <a:gd name="connsiteX57" fmla="*/ 4433305 w 4780546"/>
              <a:gd name="connsiteY57" fmla="*/ 2250368 h 2250368"/>
              <a:gd name="connsiteX58" fmla="*/ 868303 w 4780546"/>
              <a:gd name="connsiteY58" fmla="*/ 1741082 h 2250368"/>
              <a:gd name="connsiteX59" fmla="*/ 578936 w 4780546"/>
              <a:gd name="connsiteY59" fmla="*/ 1567462 h 2250368"/>
              <a:gd name="connsiteX60" fmla="*/ 486338 w 4780546"/>
              <a:gd name="connsiteY60" fmla="*/ 1532738 h 2250368"/>
              <a:gd name="connsiteX61" fmla="*/ 463189 w 4780546"/>
              <a:gd name="connsiteY61" fmla="*/ 1498014 h 2250368"/>
              <a:gd name="connsiteX62" fmla="*/ 440039 w 4780546"/>
              <a:gd name="connsiteY62" fmla="*/ 1474865 h 2250368"/>
              <a:gd name="connsiteX63" fmla="*/ 428465 w 4780546"/>
              <a:gd name="connsiteY63" fmla="*/ 1393842 h 2250368"/>
              <a:gd name="connsiteX64" fmla="*/ 416890 w 4780546"/>
              <a:gd name="connsiteY64" fmla="*/ 1335968 h 2250368"/>
              <a:gd name="connsiteX65" fmla="*/ 405315 w 4780546"/>
              <a:gd name="connsiteY65" fmla="*/ 1173923 h 2250368"/>
              <a:gd name="connsiteX66" fmla="*/ 347442 w 4780546"/>
              <a:gd name="connsiteY66" fmla="*/ 1069751 h 2250368"/>
              <a:gd name="connsiteX67" fmla="*/ 335867 w 4780546"/>
              <a:gd name="connsiteY67" fmla="*/ 1035027 h 2250368"/>
              <a:gd name="connsiteX68" fmla="*/ 324293 w 4780546"/>
              <a:gd name="connsiteY68" fmla="*/ 954004 h 2250368"/>
              <a:gd name="connsiteX69" fmla="*/ 347442 w 4780546"/>
              <a:gd name="connsiteY69" fmla="*/ 676211 h 2250368"/>
              <a:gd name="connsiteX70" fmla="*/ 312718 w 4780546"/>
              <a:gd name="connsiteY70" fmla="*/ 583614 h 2250368"/>
              <a:gd name="connsiteX71" fmla="*/ 277994 w 4780546"/>
              <a:gd name="connsiteY71" fmla="*/ 560465 h 2250368"/>
              <a:gd name="connsiteX72" fmla="*/ 266419 w 4780546"/>
              <a:gd name="connsiteY72" fmla="*/ 340546 h 2250368"/>
              <a:gd name="connsiteX73" fmla="*/ 254845 w 4780546"/>
              <a:gd name="connsiteY73" fmla="*/ 305821 h 2250368"/>
              <a:gd name="connsiteX74" fmla="*/ 231695 w 4780546"/>
              <a:gd name="connsiteY74" fmla="*/ 271097 h 2250368"/>
              <a:gd name="connsiteX75" fmla="*/ 196971 w 4780546"/>
              <a:gd name="connsiteY75" fmla="*/ 259523 h 2250368"/>
              <a:gd name="connsiteX76" fmla="*/ 173822 w 4780546"/>
              <a:gd name="connsiteY76" fmla="*/ 236373 h 2250368"/>
              <a:gd name="connsiteX77" fmla="*/ 104374 w 4780546"/>
              <a:gd name="connsiteY77" fmla="*/ 201649 h 2250368"/>
              <a:gd name="connsiteX78" fmla="*/ 46500 w 4780546"/>
              <a:gd name="connsiteY78" fmla="*/ 109052 h 2250368"/>
              <a:gd name="connsiteX79" fmla="*/ 202 w 4780546"/>
              <a:gd name="connsiteY79" fmla="*/ 4880 h 2250368"/>
              <a:gd name="connsiteX80" fmla="*/ 23351 w 4780546"/>
              <a:gd name="connsiteY80" fmla="*/ 4880 h 225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4780546" h="2250368">
                <a:moveTo>
                  <a:pt x="23351" y="4880"/>
                </a:moveTo>
                <a:lnTo>
                  <a:pt x="23351" y="4880"/>
                </a:lnTo>
                <a:lnTo>
                  <a:pt x="115948" y="39604"/>
                </a:lnTo>
                <a:cubicBezTo>
                  <a:pt x="144583" y="50017"/>
                  <a:pt x="178622" y="60689"/>
                  <a:pt x="208546" y="62753"/>
                </a:cubicBezTo>
                <a:cubicBezTo>
                  <a:pt x="301004" y="69130"/>
                  <a:pt x="393741" y="70470"/>
                  <a:pt x="486338" y="74328"/>
                </a:cubicBezTo>
                <a:cubicBezTo>
                  <a:pt x="497913" y="78186"/>
                  <a:pt x="510600" y="79626"/>
                  <a:pt x="521062" y="85903"/>
                </a:cubicBezTo>
                <a:cubicBezTo>
                  <a:pt x="530420" y="91518"/>
                  <a:pt x="535690" y="102235"/>
                  <a:pt x="544212" y="109052"/>
                </a:cubicBezTo>
                <a:cubicBezTo>
                  <a:pt x="617207" y="167446"/>
                  <a:pt x="546200" y="99464"/>
                  <a:pt x="602085" y="155351"/>
                </a:cubicBezTo>
                <a:cubicBezTo>
                  <a:pt x="605943" y="170784"/>
                  <a:pt x="611241" y="185926"/>
                  <a:pt x="613660" y="201649"/>
                </a:cubicBezTo>
                <a:cubicBezTo>
                  <a:pt x="618972" y="236180"/>
                  <a:pt x="616760" y="271926"/>
                  <a:pt x="625234" y="305821"/>
                </a:cubicBezTo>
                <a:cubicBezTo>
                  <a:pt x="634880" y="344404"/>
                  <a:pt x="694681" y="371410"/>
                  <a:pt x="717832" y="386844"/>
                </a:cubicBezTo>
                <a:cubicBezTo>
                  <a:pt x="800804" y="442158"/>
                  <a:pt x="734920" y="415507"/>
                  <a:pt x="787280" y="467867"/>
                </a:cubicBezTo>
                <a:cubicBezTo>
                  <a:pt x="797117" y="477704"/>
                  <a:pt x="811141" y="482326"/>
                  <a:pt x="822004" y="491016"/>
                </a:cubicBezTo>
                <a:cubicBezTo>
                  <a:pt x="830525" y="497833"/>
                  <a:pt x="837437" y="506449"/>
                  <a:pt x="845153" y="514166"/>
                </a:cubicBezTo>
                <a:cubicBezTo>
                  <a:pt x="852870" y="537315"/>
                  <a:pt x="866094" y="559313"/>
                  <a:pt x="868303" y="583614"/>
                </a:cubicBezTo>
                <a:cubicBezTo>
                  <a:pt x="872863" y="633771"/>
                  <a:pt x="851793" y="703345"/>
                  <a:pt x="903027" y="734085"/>
                </a:cubicBezTo>
                <a:cubicBezTo>
                  <a:pt x="913489" y="740362"/>
                  <a:pt x="926176" y="741801"/>
                  <a:pt x="937751" y="745659"/>
                </a:cubicBezTo>
                <a:cubicBezTo>
                  <a:pt x="945467" y="753376"/>
                  <a:pt x="956020" y="759048"/>
                  <a:pt x="960900" y="768809"/>
                </a:cubicBezTo>
                <a:cubicBezTo>
                  <a:pt x="960908" y="768826"/>
                  <a:pt x="989834" y="855610"/>
                  <a:pt x="995624" y="872981"/>
                </a:cubicBezTo>
                <a:cubicBezTo>
                  <a:pt x="999482" y="884556"/>
                  <a:pt x="1000431" y="897553"/>
                  <a:pt x="1007199" y="907705"/>
                </a:cubicBezTo>
                <a:cubicBezTo>
                  <a:pt x="1036401" y="951509"/>
                  <a:pt x="1020511" y="932593"/>
                  <a:pt x="1053498" y="965578"/>
                </a:cubicBezTo>
                <a:cubicBezTo>
                  <a:pt x="1057356" y="977153"/>
                  <a:pt x="1062889" y="988299"/>
                  <a:pt x="1065072" y="1000303"/>
                </a:cubicBezTo>
                <a:cubicBezTo>
                  <a:pt x="1080880" y="1087248"/>
                  <a:pt x="1058271" y="1075719"/>
                  <a:pt x="1099796" y="1127624"/>
                </a:cubicBezTo>
                <a:cubicBezTo>
                  <a:pt x="1106613" y="1136145"/>
                  <a:pt x="1113588" y="1145158"/>
                  <a:pt x="1122946" y="1150773"/>
                </a:cubicBezTo>
                <a:cubicBezTo>
                  <a:pt x="1133408" y="1157050"/>
                  <a:pt x="1146757" y="1156892"/>
                  <a:pt x="1157670" y="1162348"/>
                </a:cubicBezTo>
                <a:cubicBezTo>
                  <a:pt x="1267719" y="1217373"/>
                  <a:pt x="1082682" y="1148927"/>
                  <a:pt x="1261842" y="1208647"/>
                </a:cubicBezTo>
                <a:lnTo>
                  <a:pt x="1296566" y="1220221"/>
                </a:lnTo>
                <a:lnTo>
                  <a:pt x="1412313" y="1197072"/>
                </a:lnTo>
                <a:cubicBezTo>
                  <a:pt x="1446139" y="1190307"/>
                  <a:pt x="1464343" y="1165269"/>
                  <a:pt x="1493336" y="1150773"/>
                </a:cubicBezTo>
                <a:cubicBezTo>
                  <a:pt x="1504249" y="1145317"/>
                  <a:pt x="1516485" y="1143057"/>
                  <a:pt x="1528060" y="1139199"/>
                </a:cubicBezTo>
                <a:cubicBezTo>
                  <a:pt x="1592887" y="1146402"/>
                  <a:pt x="1631138" y="1147606"/>
                  <a:pt x="1690105" y="1162348"/>
                </a:cubicBezTo>
                <a:cubicBezTo>
                  <a:pt x="1748290" y="1176895"/>
                  <a:pt x="1702974" y="1168783"/>
                  <a:pt x="1759553" y="1197072"/>
                </a:cubicBezTo>
                <a:cubicBezTo>
                  <a:pt x="1788050" y="1211320"/>
                  <a:pt x="1837047" y="1215775"/>
                  <a:pt x="1863726" y="1220221"/>
                </a:cubicBezTo>
                <a:cubicBezTo>
                  <a:pt x="1925458" y="1216363"/>
                  <a:pt x="1987409" y="1215122"/>
                  <a:pt x="2048921" y="1208647"/>
                </a:cubicBezTo>
                <a:cubicBezTo>
                  <a:pt x="2061055" y="1207370"/>
                  <a:pt x="2071735" y="1199719"/>
                  <a:pt x="2083645" y="1197072"/>
                </a:cubicBezTo>
                <a:cubicBezTo>
                  <a:pt x="2106555" y="1191981"/>
                  <a:pt x="2129944" y="1189355"/>
                  <a:pt x="2153093" y="1185497"/>
                </a:cubicBezTo>
                <a:cubicBezTo>
                  <a:pt x="2164668" y="1177781"/>
                  <a:pt x="2173916" y="1162863"/>
                  <a:pt x="2187817" y="1162348"/>
                </a:cubicBezTo>
                <a:cubicBezTo>
                  <a:pt x="2280431" y="1158918"/>
                  <a:pt x="2373391" y="1164701"/>
                  <a:pt x="2465609" y="1173923"/>
                </a:cubicBezTo>
                <a:cubicBezTo>
                  <a:pt x="2501366" y="1177499"/>
                  <a:pt x="2548630" y="1203858"/>
                  <a:pt x="2581356" y="1220221"/>
                </a:cubicBezTo>
                <a:cubicBezTo>
                  <a:pt x="2670095" y="1216363"/>
                  <a:pt x="2759012" y="1215459"/>
                  <a:pt x="2847574" y="1208647"/>
                </a:cubicBezTo>
                <a:cubicBezTo>
                  <a:pt x="2859739" y="1207711"/>
                  <a:pt x="2870612" y="1200578"/>
                  <a:pt x="2882298" y="1197072"/>
                </a:cubicBezTo>
                <a:cubicBezTo>
                  <a:pt x="2909202" y="1189001"/>
                  <a:pt x="2936222" y="1181314"/>
                  <a:pt x="2963321" y="1173923"/>
                </a:cubicBezTo>
                <a:cubicBezTo>
                  <a:pt x="3032241" y="1155127"/>
                  <a:pt x="3018566" y="1161354"/>
                  <a:pt x="3113791" y="1150773"/>
                </a:cubicBezTo>
                <a:cubicBezTo>
                  <a:pt x="3156232" y="1154631"/>
                  <a:pt x="3198926" y="1156321"/>
                  <a:pt x="3241113" y="1162348"/>
                </a:cubicBezTo>
                <a:cubicBezTo>
                  <a:pt x="3280064" y="1167912"/>
                  <a:pt x="3318278" y="1177781"/>
                  <a:pt x="3356860" y="1185497"/>
                </a:cubicBezTo>
                <a:cubicBezTo>
                  <a:pt x="3379873" y="1190100"/>
                  <a:pt x="3403218" y="1192874"/>
                  <a:pt x="3426308" y="1197072"/>
                </a:cubicBezTo>
                <a:cubicBezTo>
                  <a:pt x="3445664" y="1200591"/>
                  <a:pt x="3464552" y="1207338"/>
                  <a:pt x="3484181" y="1208647"/>
                </a:cubicBezTo>
                <a:cubicBezTo>
                  <a:pt x="3580500" y="1215068"/>
                  <a:pt x="3677092" y="1216363"/>
                  <a:pt x="3773548" y="1220221"/>
                </a:cubicBezTo>
                <a:cubicBezTo>
                  <a:pt x="3813329" y="1228177"/>
                  <a:pt x="3839580" y="1232473"/>
                  <a:pt x="3877721" y="1243371"/>
                </a:cubicBezTo>
                <a:cubicBezTo>
                  <a:pt x="3889452" y="1246723"/>
                  <a:pt x="3900870" y="1251088"/>
                  <a:pt x="3912445" y="1254946"/>
                </a:cubicBezTo>
                <a:cubicBezTo>
                  <a:pt x="3951027" y="1251088"/>
                  <a:pt x="3989867" y="1249267"/>
                  <a:pt x="4028191" y="1243371"/>
                </a:cubicBezTo>
                <a:cubicBezTo>
                  <a:pt x="4040250" y="1241516"/>
                  <a:pt x="4050911" y="1233979"/>
                  <a:pt x="4062915" y="1231796"/>
                </a:cubicBezTo>
                <a:cubicBezTo>
                  <a:pt x="4093519" y="1226231"/>
                  <a:pt x="4124647" y="1224079"/>
                  <a:pt x="4155513" y="1220221"/>
                </a:cubicBezTo>
                <a:cubicBezTo>
                  <a:pt x="4273113" y="1181023"/>
                  <a:pt x="4067425" y="1246239"/>
                  <a:pt x="4387007" y="1197072"/>
                </a:cubicBezTo>
                <a:cubicBezTo>
                  <a:pt x="4423184" y="1191506"/>
                  <a:pt x="4456455" y="1173923"/>
                  <a:pt x="4491179" y="1162348"/>
                </a:cubicBezTo>
                <a:lnTo>
                  <a:pt x="4525903" y="1150773"/>
                </a:lnTo>
                <a:cubicBezTo>
                  <a:pt x="4757381" y="1162956"/>
                  <a:pt x="4672414" y="1162348"/>
                  <a:pt x="4780546" y="1162348"/>
                </a:cubicBezTo>
                <a:lnTo>
                  <a:pt x="4433305" y="2250368"/>
                </a:lnTo>
                <a:lnTo>
                  <a:pt x="868303" y="1741082"/>
                </a:lnTo>
                <a:lnTo>
                  <a:pt x="578936" y="1567462"/>
                </a:lnTo>
                <a:cubicBezTo>
                  <a:pt x="548070" y="1555887"/>
                  <a:pt x="514605" y="1549698"/>
                  <a:pt x="486338" y="1532738"/>
                </a:cubicBezTo>
                <a:cubicBezTo>
                  <a:pt x="474409" y="1525581"/>
                  <a:pt x="471879" y="1508877"/>
                  <a:pt x="463189" y="1498014"/>
                </a:cubicBezTo>
                <a:cubicBezTo>
                  <a:pt x="456372" y="1489493"/>
                  <a:pt x="447756" y="1482581"/>
                  <a:pt x="440039" y="1474865"/>
                </a:cubicBezTo>
                <a:cubicBezTo>
                  <a:pt x="436181" y="1447857"/>
                  <a:pt x="432950" y="1420753"/>
                  <a:pt x="428465" y="1393842"/>
                </a:cubicBezTo>
                <a:cubicBezTo>
                  <a:pt x="425231" y="1374436"/>
                  <a:pt x="418950" y="1355533"/>
                  <a:pt x="416890" y="1335968"/>
                </a:cubicBezTo>
                <a:cubicBezTo>
                  <a:pt x="411221" y="1282113"/>
                  <a:pt x="411642" y="1227705"/>
                  <a:pt x="405315" y="1173923"/>
                </a:cubicBezTo>
                <a:cubicBezTo>
                  <a:pt x="398968" y="1119972"/>
                  <a:pt x="368528" y="1133006"/>
                  <a:pt x="347442" y="1069751"/>
                </a:cubicBezTo>
                <a:lnTo>
                  <a:pt x="335867" y="1035027"/>
                </a:lnTo>
                <a:cubicBezTo>
                  <a:pt x="332009" y="1008019"/>
                  <a:pt x="324293" y="981286"/>
                  <a:pt x="324293" y="954004"/>
                </a:cubicBezTo>
                <a:cubicBezTo>
                  <a:pt x="324293" y="735210"/>
                  <a:pt x="312044" y="782403"/>
                  <a:pt x="347442" y="676211"/>
                </a:cubicBezTo>
                <a:cubicBezTo>
                  <a:pt x="339161" y="634805"/>
                  <a:pt x="342521" y="613417"/>
                  <a:pt x="312718" y="583614"/>
                </a:cubicBezTo>
                <a:cubicBezTo>
                  <a:pt x="302881" y="573777"/>
                  <a:pt x="289569" y="568181"/>
                  <a:pt x="277994" y="560465"/>
                </a:cubicBezTo>
                <a:cubicBezTo>
                  <a:pt x="274136" y="487159"/>
                  <a:pt x="273065" y="413652"/>
                  <a:pt x="266419" y="340546"/>
                </a:cubicBezTo>
                <a:cubicBezTo>
                  <a:pt x="265314" y="328395"/>
                  <a:pt x="260301" y="316734"/>
                  <a:pt x="254845" y="305821"/>
                </a:cubicBezTo>
                <a:cubicBezTo>
                  <a:pt x="248624" y="293378"/>
                  <a:pt x="242558" y="279787"/>
                  <a:pt x="231695" y="271097"/>
                </a:cubicBezTo>
                <a:cubicBezTo>
                  <a:pt x="222168" y="263475"/>
                  <a:pt x="208546" y="263381"/>
                  <a:pt x="196971" y="259523"/>
                </a:cubicBezTo>
                <a:cubicBezTo>
                  <a:pt x="189255" y="251806"/>
                  <a:pt x="183583" y="241253"/>
                  <a:pt x="173822" y="236373"/>
                </a:cubicBezTo>
                <a:cubicBezTo>
                  <a:pt x="88494" y="193709"/>
                  <a:pt x="158283" y="255560"/>
                  <a:pt x="104374" y="201649"/>
                </a:cubicBezTo>
                <a:cubicBezTo>
                  <a:pt x="76825" y="119004"/>
                  <a:pt x="101527" y="145736"/>
                  <a:pt x="46500" y="109052"/>
                </a:cubicBezTo>
                <a:cubicBezTo>
                  <a:pt x="9816" y="54025"/>
                  <a:pt x="27750" y="87525"/>
                  <a:pt x="202" y="4880"/>
                </a:cubicBezTo>
                <a:cubicBezTo>
                  <a:pt x="-1523" y="-296"/>
                  <a:pt x="7918" y="-2837"/>
                  <a:pt x="23351" y="4880"/>
                </a:cubicBezTo>
                <a:close/>
              </a:path>
            </a:pathLst>
          </a:custGeom>
          <a:solidFill>
            <a:srgbClr val="0000FF">
              <a:alpha val="40000"/>
            </a:srgb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707" name="Rectangle 27"/>
          <p:cNvSpPr>
            <a:spLocks noChangeArrowheads="1"/>
          </p:cNvSpPr>
          <p:nvPr/>
        </p:nvSpPr>
        <p:spPr bwMode="auto">
          <a:xfrm>
            <a:off x="739486" y="1438698"/>
            <a:ext cx="865622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 i="1" dirty="0">
                <a:solidFill>
                  <a:schemeClr val="bg1"/>
                </a:solidFill>
              </a:rPr>
              <a:t>Argon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57" y="1817514"/>
            <a:ext cx="2991942" cy="2711448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 bwMode="auto">
          <a:xfrm>
            <a:off x="2870320" y="2105668"/>
            <a:ext cx="4780546" cy="2250368"/>
          </a:xfrm>
          <a:custGeom>
            <a:avLst/>
            <a:gdLst>
              <a:gd name="connsiteX0" fmla="*/ 23351 w 4780546"/>
              <a:gd name="connsiteY0" fmla="*/ 4880 h 2250368"/>
              <a:gd name="connsiteX1" fmla="*/ 23351 w 4780546"/>
              <a:gd name="connsiteY1" fmla="*/ 4880 h 2250368"/>
              <a:gd name="connsiteX2" fmla="*/ 115948 w 4780546"/>
              <a:gd name="connsiteY2" fmla="*/ 39604 h 2250368"/>
              <a:gd name="connsiteX3" fmla="*/ 208546 w 4780546"/>
              <a:gd name="connsiteY3" fmla="*/ 62753 h 2250368"/>
              <a:gd name="connsiteX4" fmla="*/ 486338 w 4780546"/>
              <a:gd name="connsiteY4" fmla="*/ 74328 h 2250368"/>
              <a:gd name="connsiteX5" fmla="*/ 521062 w 4780546"/>
              <a:gd name="connsiteY5" fmla="*/ 85903 h 2250368"/>
              <a:gd name="connsiteX6" fmla="*/ 544212 w 4780546"/>
              <a:gd name="connsiteY6" fmla="*/ 109052 h 2250368"/>
              <a:gd name="connsiteX7" fmla="*/ 602085 w 4780546"/>
              <a:gd name="connsiteY7" fmla="*/ 155351 h 2250368"/>
              <a:gd name="connsiteX8" fmla="*/ 613660 w 4780546"/>
              <a:gd name="connsiteY8" fmla="*/ 201649 h 2250368"/>
              <a:gd name="connsiteX9" fmla="*/ 625234 w 4780546"/>
              <a:gd name="connsiteY9" fmla="*/ 305821 h 2250368"/>
              <a:gd name="connsiteX10" fmla="*/ 717832 w 4780546"/>
              <a:gd name="connsiteY10" fmla="*/ 386844 h 2250368"/>
              <a:gd name="connsiteX11" fmla="*/ 787280 w 4780546"/>
              <a:gd name="connsiteY11" fmla="*/ 467867 h 2250368"/>
              <a:gd name="connsiteX12" fmla="*/ 822004 w 4780546"/>
              <a:gd name="connsiteY12" fmla="*/ 491016 h 2250368"/>
              <a:gd name="connsiteX13" fmla="*/ 845153 w 4780546"/>
              <a:gd name="connsiteY13" fmla="*/ 514166 h 2250368"/>
              <a:gd name="connsiteX14" fmla="*/ 868303 w 4780546"/>
              <a:gd name="connsiteY14" fmla="*/ 583614 h 2250368"/>
              <a:gd name="connsiteX15" fmla="*/ 903027 w 4780546"/>
              <a:gd name="connsiteY15" fmla="*/ 734085 h 2250368"/>
              <a:gd name="connsiteX16" fmla="*/ 937751 w 4780546"/>
              <a:gd name="connsiteY16" fmla="*/ 745659 h 2250368"/>
              <a:gd name="connsiteX17" fmla="*/ 960900 w 4780546"/>
              <a:gd name="connsiteY17" fmla="*/ 768809 h 2250368"/>
              <a:gd name="connsiteX18" fmla="*/ 995624 w 4780546"/>
              <a:gd name="connsiteY18" fmla="*/ 872981 h 2250368"/>
              <a:gd name="connsiteX19" fmla="*/ 1007199 w 4780546"/>
              <a:gd name="connsiteY19" fmla="*/ 907705 h 2250368"/>
              <a:gd name="connsiteX20" fmla="*/ 1053498 w 4780546"/>
              <a:gd name="connsiteY20" fmla="*/ 965578 h 2250368"/>
              <a:gd name="connsiteX21" fmla="*/ 1065072 w 4780546"/>
              <a:gd name="connsiteY21" fmla="*/ 1000303 h 2250368"/>
              <a:gd name="connsiteX22" fmla="*/ 1099796 w 4780546"/>
              <a:gd name="connsiteY22" fmla="*/ 1127624 h 2250368"/>
              <a:gd name="connsiteX23" fmla="*/ 1122946 w 4780546"/>
              <a:gd name="connsiteY23" fmla="*/ 1150773 h 2250368"/>
              <a:gd name="connsiteX24" fmla="*/ 1157670 w 4780546"/>
              <a:gd name="connsiteY24" fmla="*/ 1162348 h 2250368"/>
              <a:gd name="connsiteX25" fmla="*/ 1261842 w 4780546"/>
              <a:gd name="connsiteY25" fmla="*/ 1208647 h 2250368"/>
              <a:gd name="connsiteX26" fmla="*/ 1296566 w 4780546"/>
              <a:gd name="connsiteY26" fmla="*/ 1220221 h 2250368"/>
              <a:gd name="connsiteX27" fmla="*/ 1412313 w 4780546"/>
              <a:gd name="connsiteY27" fmla="*/ 1197072 h 2250368"/>
              <a:gd name="connsiteX28" fmla="*/ 1493336 w 4780546"/>
              <a:gd name="connsiteY28" fmla="*/ 1150773 h 2250368"/>
              <a:gd name="connsiteX29" fmla="*/ 1528060 w 4780546"/>
              <a:gd name="connsiteY29" fmla="*/ 1139199 h 2250368"/>
              <a:gd name="connsiteX30" fmla="*/ 1690105 w 4780546"/>
              <a:gd name="connsiteY30" fmla="*/ 1162348 h 2250368"/>
              <a:gd name="connsiteX31" fmla="*/ 1759553 w 4780546"/>
              <a:gd name="connsiteY31" fmla="*/ 1197072 h 2250368"/>
              <a:gd name="connsiteX32" fmla="*/ 1863726 w 4780546"/>
              <a:gd name="connsiteY32" fmla="*/ 1220221 h 2250368"/>
              <a:gd name="connsiteX33" fmla="*/ 2048921 w 4780546"/>
              <a:gd name="connsiteY33" fmla="*/ 1208647 h 2250368"/>
              <a:gd name="connsiteX34" fmla="*/ 2083645 w 4780546"/>
              <a:gd name="connsiteY34" fmla="*/ 1197072 h 2250368"/>
              <a:gd name="connsiteX35" fmla="*/ 2153093 w 4780546"/>
              <a:gd name="connsiteY35" fmla="*/ 1185497 h 2250368"/>
              <a:gd name="connsiteX36" fmla="*/ 2187817 w 4780546"/>
              <a:gd name="connsiteY36" fmla="*/ 1162348 h 2250368"/>
              <a:gd name="connsiteX37" fmla="*/ 2465609 w 4780546"/>
              <a:gd name="connsiteY37" fmla="*/ 1173923 h 2250368"/>
              <a:gd name="connsiteX38" fmla="*/ 2581356 w 4780546"/>
              <a:gd name="connsiteY38" fmla="*/ 1220221 h 2250368"/>
              <a:gd name="connsiteX39" fmla="*/ 2847574 w 4780546"/>
              <a:gd name="connsiteY39" fmla="*/ 1208647 h 2250368"/>
              <a:gd name="connsiteX40" fmla="*/ 2882298 w 4780546"/>
              <a:gd name="connsiteY40" fmla="*/ 1197072 h 2250368"/>
              <a:gd name="connsiteX41" fmla="*/ 2963321 w 4780546"/>
              <a:gd name="connsiteY41" fmla="*/ 1173923 h 2250368"/>
              <a:gd name="connsiteX42" fmla="*/ 3113791 w 4780546"/>
              <a:gd name="connsiteY42" fmla="*/ 1150773 h 2250368"/>
              <a:gd name="connsiteX43" fmla="*/ 3241113 w 4780546"/>
              <a:gd name="connsiteY43" fmla="*/ 1162348 h 2250368"/>
              <a:gd name="connsiteX44" fmla="*/ 3356860 w 4780546"/>
              <a:gd name="connsiteY44" fmla="*/ 1185497 h 2250368"/>
              <a:gd name="connsiteX45" fmla="*/ 3426308 w 4780546"/>
              <a:gd name="connsiteY45" fmla="*/ 1197072 h 2250368"/>
              <a:gd name="connsiteX46" fmla="*/ 3484181 w 4780546"/>
              <a:gd name="connsiteY46" fmla="*/ 1208647 h 2250368"/>
              <a:gd name="connsiteX47" fmla="*/ 3773548 w 4780546"/>
              <a:gd name="connsiteY47" fmla="*/ 1220221 h 2250368"/>
              <a:gd name="connsiteX48" fmla="*/ 3877721 w 4780546"/>
              <a:gd name="connsiteY48" fmla="*/ 1243371 h 2250368"/>
              <a:gd name="connsiteX49" fmla="*/ 3912445 w 4780546"/>
              <a:gd name="connsiteY49" fmla="*/ 1254946 h 2250368"/>
              <a:gd name="connsiteX50" fmla="*/ 4028191 w 4780546"/>
              <a:gd name="connsiteY50" fmla="*/ 1243371 h 2250368"/>
              <a:gd name="connsiteX51" fmla="*/ 4062915 w 4780546"/>
              <a:gd name="connsiteY51" fmla="*/ 1231796 h 2250368"/>
              <a:gd name="connsiteX52" fmla="*/ 4155513 w 4780546"/>
              <a:gd name="connsiteY52" fmla="*/ 1220221 h 2250368"/>
              <a:gd name="connsiteX53" fmla="*/ 4387007 w 4780546"/>
              <a:gd name="connsiteY53" fmla="*/ 1197072 h 2250368"/>
              <a:gd name="connsiteX54" fmla="*/ 4491179 w 4780546"/>
              <a:gd name="connsiteY54" fmla="*/ 1162348 h 2250368"/>
              <a:gd name="connsiteX55" fmla="*/ 4525903 w 4780546"/>
              <a:gd name="connsiteY55" fmla="*/ 1150773 h 2250368"/>
              <a:gd name="connsiteX56" fmla="*/ 4780546 w 4780546"/>
              <a:gd name="connsiteY56" fmla="*/ 1162348 h 2250368"/>
              <a:gd name="connsiteX57" fmla="*/ 4433305 w 4780546"/>
              <a:gd name="connsiteY57" fmla="*/ 2250368 h 2250368"/>
              <a:gd name="connsiteX58" fmla="*/ 868303 w 4780546"/>
              <a:gd name="connsiteY58" fmla="*/ 1741082 h 2250368"/>
              <a:gd name="connsiteX59" fmla="*/ 578936 w 4780546"/>
              <a:gd name="connsiteY59" fmla="*/ 1567462 h 2250368"/>
              <a:gd name="connsiteX60" fmla="*/ 486338 w 4780546"/>
              <a:gd name="connsiteY60" fmla="*/ 1532738 h 2250368"/>
              <a:gd name="connsiteX61" fmla="*/ 463189 w 4780546"/>
              <a:gd name="connsiteY61" fmla="*/ 1498014 h 2250368"/>
              <a:gd name="connsiteX62" fmla="*/ 440039 w 4780546"/>
              <a:gd name="connsiteY62" fmla="*/ 1474865 h 2250368"/>
              <a:gd name="connsiteX63" fmla="*/ 428465 w 4780546"/>
              <a:gd name="connsiteY63" fmla="*/ 1393842 h 2250368"/>
              <a:gd name="connsiteX64" fmla="*/ 416890 w 4780546"/>
              <a:gd name="connsiteY64" fmla="*/ 1335968 h 2250368"/>
              <a:gd name="connsiteX65" fmla="*/ 405315 w 4780546"/>
              <a:gd name="connsiteY65" fmla="*/ 1173923 h 2250368"/>
              <a:gd name="connsiteX66" fmla="*/ 347442 w 4780546"/>
              <a:gd name="connsiteY66" fmla="*/ 1069751 h 2250368"/>
              <a:gd name="connsiteX67" fmla="*/ 335867 w 4780546"/>
              <a:gd name="connsiteY67" fmla="*/ 1035027 h 2250368"/>
              <a:gd name="connsiteX68" fmla="*/ 324293 w 4780546"/>
              <a:gd name="connsiteY68" fmla="*/ 954004 h 2250368"/>
              <a:gd name="connsiteX69" fmla="*/ 347442 w 4780546"/>
              <a:gd name="connsiteY69" fmla="*/ 676211 h 2250368"/>
              <a:gd name="connsiteX70" fmla="*/ 312718 w 4780546"/>
              <a:gd name="connsiteY70" fmla="*/ 583614 h 2250368"/>
              <a:gd name="connsiteX71" fmla="*/ 277994 w 4780546"/>
              <a:gd name="connsiteY71" fmla="*/ 560465 h 2250368"/>
              <a:gd name="connsiteX72" fmla="*/ 266419 w 4780546"/>
              <a:gd name="connsiteY72" fmla="*/ 340546 h 2250368"/>
              <a:gd name="connsiteX73" fmla="*/ 254845 w 4780546"/>
              <a:gd name="connsiteY73" fmla="*/ 305821 h 2250368"/>
              <a:gd name="connsiteX74" fmla="*/ 231695 w 4780546"/>
              <a:gd name="connsiteY74" fmla="*/ 271097 h 2250368"/>
              <a:gd name="connsiteX75" fmla="*/ 196971 w 4780546"/>
              <a:gd name="connsiteY75" fmla="*/ 259523 h 2250368"/>
              <a:gd name="connsiteX76" fmla="*/ 173822 w 4780546"/>
              <a:gd name="connsiteY76" fmla="*/ 236373 h 2250368"/>
              <a:gd name="connsiteX77" fmla="*/ 104374 w 4780546"/>
              <a:gd name="connsiteY77" fmla="*/ 201649 h 2250368"/>
              <a:gd name="connsiteX78" fmla="*/ 46500 w 4780546"/>
              <a:gd name="connsiteY78" fmla="*/ 109052 h 2250368"/>
              <a:gd name="connsiteX79" fmla="*/ 202 w 4780546"/>
              <a:gd name="connsiteY79" fmla="*/ 4880 h 2250368"/>
              <a:gd name="connsiteX80" fmla="*/ 23351 w 4780546"/>
              <a:gd name="connsiteY80" fmla="*/ 4880 h 225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4780546" h="2250368">
                <a:moveTo>
                  <a:pt x="23351" y="4880"/>
                </a:moveTo>
                <a:lnTo>
                  <a:pt x="23351" y="4880"/>
                </a:lnTo>
                <a:lnTo>
                  <a:pt x="115948" y="39604"/>
                </a:lnTo>
                <a:cubicBezTo>
                  <a:pt x="144583" y="50017"/>
                  <a:pt x="178622" y="60689"/>
                  <a:pt x="208546" y="62753"/>
                </a:cubicBezTo>
                <a:cubicBezTo>
                  <a:pt x="301004" y="69130"/>
                  <a:pt x="393741" y="70470"/>
                  <a:pt x="486338" y="74328"/>
                </a:cubicBezTo>
                <a:cubicBezTo>
                  <a:pt x="497913" y="78186"/>
                  <a:pt x="510600" y="79626"/>
                  <a:pt x="521062" y="85903"/>
                </a:cubicBezTo>
                <a:cubicBezTo>
                  <a:pt x="530420" y="91518"/>
                  <a:pt x="535690" y="102235"/>
                  <a:pt x="544212" y="109052"/>
                </a:cubicBezTo>
                <a:cubicBezTo>
                  <a:pt x="617207" y="167446"/>
                  <a:pt x="546200" y="99464"/>
                  <a:pt x="602085" y="155351"/>
                </a:cubicBezTo>
                <a:cubicBezTo>
                  <a:pt x="605943" y="170784"/>
                  <a:pt x="611241" y="185926"/>
                  <a:pt x="613660" y="201649"/>
                </a:cubicBezTo>
                <a:cubicBezTo>
                  <a:pt x="618972" y="236180"/>
                  <a:pt x="616760" y="271926"/>
                  <a:pt x="625234" y="305821"/>
                </a:cubicBezTo>
                <a:cubicBezTo>
                  <a:pt x="634880" y="344404"/>
                  <a:pt x="694681" y="371410"/>
                  <a:pt x="717832" y="386844"/>
                </a:cubicBezTo>
                <a:cubicBezTo>
                  <a:pt x="800804" y="442158"/>
                  <a:pt x="734920" y="415507"/>
                  <a:pt x="787280" y="467867"/>
                </a:cubicBezTo>
                <a:cubicBezTo>
                  <a:pt x="797117" y="477704"/>
                  <a:pt x="811141" y="482326"/>
                  <a:pt x="822004" y="491016"/>
                </a:cubicBezTo>
                <a:cubicBezTo>
                  <a:pt x="830525" y="497833"/>
                  <a:pt x="837437" y="506449"/>
                  <a:pt x="845153" y="514166"/>
                </a:cubicBezTo>
                <a:cubicBezTo>
                  <a:pt x="852870" y="537315"/>
                  <a:pt x="866094" y="559313"/>
                  <a:pt x="868303" y="583614"/>
                </a:cubicBezTo>
                <a:cubicBezTo>
                  <a:pt x="872863" y="633771"/>
                  <a:pt x="851793" y="703345"/>
                  <a:pt x="903027" y="734085"/>
                </a:cubicBezTo>
                <a:cubicBezTo>
                  <a:pt x="913489" y="740362"/>
                  <a:pt x="926176" y="741801"/>
                  <a:pt x="937751" y="745659"/>
                </a:cubicBezTo>
                <a:cubicBezTo>
                  <a:pt x="945467" y="753376"/>
                  <a:pt x="956020" y="759048"/>
                  <a:pt x="960900" y="768809"/>
                </a:cubicBezTo>
                <a:cubicBezTo>
                  <a:pt x="960908" y="768826"/>
                  <a:pt x="989834" y="855610"/>
                  <a:pt x="995624" y="872981"/>
                </a:cubicBezTo>
                <a:cubicBezTo>
                  <a:pt x="999482" y="884556"/>
                  <a:pt x="1000431" y="897553"/>
                  <a:pt x="1007199" y="907705"/>
                </a:cubicBezTo>
                <a:cubicBezTo>
                  <a:pt x="1036401" y="951509"/>
                  <a:pt x="1020511" y="932593"/>
                  <a:pt x="1053498" y="965578"/>
                </a:cubicBezTo>
                <a:cubicBezTo>
                  <a:pt x="1057356" y="977153"/>
                  <a:pt x="1062889" y="988299"/>
                  <a:pt x="1065072" y="1000303"/>
                </a:cubicBezTo>
                <a:cubicBezTo>
                  <a:pt x="1080880" y="1087248"/>
                  <a:pt x="1058271" y="1075719"/>
                  <a:pt x="1099796" y="1127624"/>
                </a:cubicBezTo>
                <a:cubicBezTo>
                  <a:pt x="1106613" y="1136145"/>
                  <a:pt x="1113588" y="1145158"/>
                  <a:pt x="1122946" y="1150773"/>
                </a:cubicBezTo>
                <a:cubicBezTo>
                  <a:pt x="1133408" y="1157050"/>
                  <a:pt x="1146757" y="1156892"/>
                  <a:pt x="1157670" y="1162348"/>
                </a:cubicBezTo>
                <a:cubicBezTo>
                  <a:pt x="1267719" y="1217373"/>
                  <a:pt x="1082682" y="1148927"/>
                  <a:pt x="1261842" y="1208647"/>
                </a:cubicBezTo>
                <a:lnTo>
                  <a:pt x="1296566" y="1220221"/>
                </a:lnTo>
                <a:lnTo>
                  <a:pt x="1412313" y="1197072"/>
                </a:lnTo>
                <a:cubicBezTo>
                  <a:pt x="1446139" y="1190307"/>
                  <a:pt x="1464343" y="1165269"/>
                  <a:pt x="1493336" y="1150773"/>
                </a:cubicBezTo>
                <a:cubicBezTo>
                  <a:pt x="1504249" y="1145317"/>
                  <a:pt x="1516485" y="1143057"/>
                  <a:pt x="1528060" y="1139199"/>
                </a:cubicBezTo>
                <a:cubicBezTo>
                  <a:pt x="1592887" y="1146402"/>
                  <a:pt x="1631138" y="1147606"/>
                  <a:pt x="1690105" y="1162348"/>
                </a:cubicBezTo>
                <a:cubicBezTo>
                  <a:pt x="1748290" y="1176895"/>
                  <a:pt x="1702974" y="1168783"/>
                  <a:pt x="1759553" y="1197072"/>
                </a:cubicBezTo>
                <a:cubicBezTo>
                  <a:pt x="1788050" y="1211320"/>
                  <a:pt x="1837047" y="1215775"/>
                  <a:pt x="1863726" y="1220221"/>
                </a:cubicBezTo>
                <a:cubicBezTo>
                  <a:pt x="1925458" y="1216363"/>
                  <a:pt x="1987409" y="1215122"/>
                  <a:pt x="2048921" y="1208647"/>
                </a:cubicBezTo>
                <a:cubicBezTo>
                  <a:pt x="2061055" y="1207370"/>
                  <a:pt x="2071735" y="1199719"/>
                  <a:pt x="2083645" y="1197072"/>
                </a:cubicBezTo>
                <a:cubicBezTo>
                  <a:pt x="2106555" y="1191981"/>
                  <a:pt x="2129944" y="1189355"/>
                  <a:pt x="2153093" y="1185497"/>
                </a:cubicBezTo>
                <a:cubicBezTo>
                  <a:pt x="2164668" y="1177781"/>
                  <a:pt x="2173916" y="1162863"/>
                  <a:pt x="2187817" y="1162348"/>
                </a:cubicBezTo>
                <a:cubicBezTo>
                  <a:pt x="2280431" y="1158918"/>
                  <a:pt x="2373391" y="1164701"/>
                  <a:pt x="2465609" y="1173923"/>
                </a:cubicBezTo>
                <a:cubicBezTo>
                  <a:pt x="2501366" y="1177499"/>
                  <a:pt x="2548630" y="1203858"/>
                  <a:pt x="2581356" y="1220221"/>
                </a:cubicBezTo>
                <a:cubicBezTo>
                  <a:pt x="2670095" y="1216363"/>
                  <a:pt x="2759012" y="1215459"/>
                  <a:pt x="2847574" y="1208647"/>
                </a:cubicBezTo>
                <a:cubicBezTo>
                  <a:pt x="2859739" y="1207711"/>
                  <a:pt x="2870612" y="1200578"/>
                  <a:pt x="2882298" y="1197072"/>
                </a:cubicBezTo>
                <a:cubicBezTo>
                  <a:pt x="2909202" y="1189001"/>
                  <a:pt x="2936222" y="1181314"/>
                  <a:pt x="2963321" y="1173923"/>
                </a:cubicBezTo>
                <a:cubicBezTo>
                  <a:pt x="3032241" y="1155127"/>
                  <a:pt x="3018566" y="1161354"/>
                  <a:pt x="3113791" y="1150773"/>
                </a:cubicBezTo>
                <a:cubicBezTo>
                  <a:pt x="3156232" y="1154631"/>
                  <a:pt x="3198926" y="1156321"/>
                  <a:pt x="3241113" y="1162348"/>
                </a:cubicBezTo>
                <a:cubicBezTo>
                  <a:pt x="3280064" y="1167912"/>
                  <a:pt x="3318278" y="1177781"/>
                  <a:pt x="3356860" y="1185497"/>
                </a:cubicBezTo>
                <a:cubicBezTo>
                  <a:pt x="3379873" y="1190100"/>
                  <a:pt x="3403218" y="1192874"/>
                  <a:pt x="3426308" y="1197072"/>
                </a:cubicBezTo>
                <a:cubicBezTo>
                  <a:pt x="3445664" y="1200591"/>
                  <a:pt x="3464552" y="1207338"/>
                  <a:pt x="3484181" y="1208647"/>
                </a:cubicBezTo>
                <a:cubicBezTo>
                  <a:pt x="3580500" y="1215068"/>
                  <a:pt x="3677092" y="1216363"/>
                  <a:pt x="3773548" y="1220221"/>
                </a:cubicBezTo>
                <a:cubicBezTo>
                  <a:pt x="3813329" y="1228177"/>
                  <a:pt x="3839580" y="1232473"/>
                  <a:pt x="3877721" y="1243371"/>
                </a:cubicBezTo>
                <a:cubicBezTo>
                  <a:pt x="3889452" y="1246723"/>
                  <a:pt x="3900870" y="1251088"/>
                  <a:pt x="3912445" y="1254946"/>
                </a:cubicBezTo>
                <a:cubicBezTo>
                  <a:pt x="3951027" y="1251088"/>
                  <a:pt x="3989867" y="1249267"/>
                  <a:pt x="4028191" y="1243371"/>
                </a:cubicBezTo>
                <a:cubicBezTo>
                  <a:pt x="4040250" y="1241516"/>
                  <a:pt x="4050911" y="1233979"/>
                  <a:pt x="4062915" y="1231796"/>
                </a:cubicBezTo>
                <a:cubicBezTo>
                  <a:pt x="4093519" y="1226231"/>
                  <a:pt x="4124647" y="1224079"/>
                  <a:pt x="4155513" y="1220221"/>
                </a:cubicBezTo>
                <a:cubicBezTo>
                  <a:pt x="4273113" y="1181023"/>
                  <a:pt x="4067425" y="1246239"/>
                  <a:pt x="4387007" y="1197072"/>
                </a:cubicBezTo>
                <a:cubicBezTo>
                  <a:pt x="4423184" y="1191506"/>
                  <a:pt x="4456455" y="1173923"/>
                  <a:pt x="4491179" y="1162348"/>
                </a:cubicBezTo>
                <a:lnTo>
                  <a:pt x="4525903" y="1150773"/>
                </a:lnTo>
                <a:cubicBezTo>
                  <a:pt x="4757381" y="1162956"/>
                  <a:pt x="4672414" y="1162348"/>
                  <a:pt x="4780546" y="1162348"/>
                </a:cubicBezTo>
                <a:lnTo>
                  <a:pt x="4433305" y="2250368"/>
                </a:lnTo>
                <a:lnTo>
                  <a:pt x="868303" y="1741082"/>
                </a:lnTo>
                <a:lnTo>
                  <a:pt x="578936" y="1567462"/>
                </a:lnTo>
                <a:cubicBezTo>
                  <a:pt x="548070" y="1555887"/>
                  <a:pt x="514605" y="1549698"/>
                  <a:pt x="486338" y="1532738"/>
                </a:cubicBezTo>
                <a:cubicBezTo>
                  <a:pt x="474409" y="1525581"/>
                  <a:pt x="471879" y="1508877"/>
                  <a:pt x="463189" y="1498014"/>
                </a:cubicBezTo>
                <a:cubicBezTo>
                  <a:pt x="456372" y="1489493"/>
                  <a:pt x="447756" y="1482581"/>
                  <a:pt x="440039" y="1474865"/>
                </a:cubicBezTo>
                <a:cubicBezTo>
                  <a:pt x="436181" y="1447857"/>
                  <a:pt x="432950" y="1420753"/>
                  <a:pt x="428465" y="1393842"/>
                </a:cubicBezTo>
                <a:cubicBezTo>
                  <a:pt x="425231" y="1374436"/>
                  <a:pt x="418950" y="1355533"/>
                  <a:pt x="416890" y="1335968"/>
                </a:cubicBezTo>
                <a:cubicBezTo>
                  <a:pt x="411221" y="1282113"/>
                  <a:pt x="411642" y="1227705"/>
                  <a:pt x="405315" y="1173923"/>
                </a:cubicBezTo>
                <a:cubicBezTo>
                  <a:pt x="398968" y="1119972"/>
                  <a:pt x="368528" y="1133006"/>
                  <a:pt x="347442" y="1069751"/>
                </a:cubicBezTo>
                <a:lnTo>
                  <a:pt x="335867" y="1035027"/>
                </a:lnTo>
                <a:cubicBezTo>
                  <a:pt x="332009" y="1008019"/>
                  <a:pt x="324293" y="981286"/>
                  <a:pt x="324293" y="954004"/>
                </a:cubicBezTo>
                <a:cubicBezTo>
                  <a:pt x="324293" y="735210"/>
                  <a:pt x="312044" y="782403"/>
                  <a:pt x="347442" y="676211"/>
                </a:cubicBezTo>
                <a:cubicBezTo>
                  <a:pt x="339161" y="634805"/>
                  <a:pt x="342521" y="613417"/>
                  <a:pt x="312718" y="583614"/>
                </a:cubicBezTo>
                <a:cubicBezTo>
                  <a:pt x="302881" y="573777"/>
                  <a:pt x="289569" y="568181"/>
                  <a:pt x="277994" y="560465"/>
                </a:cubicBezTo>
                <a:cubicBezTo>
                  <a:pt x="274136" y="487159"/>
                  <a:pt x="273065" y="413652"/>
                  <a:pt x="266419" y="340546"/>
                </a:cubicBezTo>
                <a:cubicBezTo>
                  <a:pt x="265314" y="328395"/>
                  <a:pt x="260301" y="316734"/>
                  <a:pt x="254845" y="305821"/>
                </a:cubicBezTo>
                <a:cubicBezTo>
                  <a:pt x="248624" y="293378"/>
                  <a:pt x="242558" y="279787"/>
                  <a:pt x="231695" y="271097"/>
                </a:cubicBezTo>
                <a:cubicBezTo>
                  <a:pt x="222168" y="263475"/>
                  <a:pt x="208546" y="263381"/>
                  <a:pt x="196971" y="259523"/>
                </a:cubicBezTo>
                <a:cubicBezTo>
                  <a:pt x="189255" y="251806"/>
                  <a:pt x="183583" y="241253"/>
                  <a:pt x="173822" y="236373"/>
                </a:cubicBezTo>
                <a:cubicBezTo>
                  <a:pt x="88494" y="193709"/>
                  <a:pt x="158283" y="255560"/>
                  <a:pt x="104374" y="201649"/>
                </a:cubicBezTo>
                <a:cubicBezTo>
                  <a:pt x="76825" y="119004"/>
                  <a:pt x="101527" y="145736"/>
                  <a:pt x="46500" y="109052"/>
                </a:cubicBezTo>
                <a:cubicBezTo>
                  <a:pt x="9816" y="54025"/>
                  <a:pt x="27750" y="87525"/>
                  <a:pt x="202" y="4880"/>
                </a:cubicBezTo>
                <a:cubicBezTo>
                  <a:pt x="-1523" y="-296"/>
                  <a:pt x="7918" y="-2837"/>
                  <a:pt x="23351" y="4880"/>
                </a:cubicBezTo>
                <a:close/>
              </a:path>
            </a:pathLst>
          </a:custGeom>
          <a:gradFill flip="none" rotWithShape="1">
            <a:gsLst>
              <a:gs pos="47000">
                <a:srgbClr val="0000FF">
                  <a:alpha val="51000"/>
                </a:srgbClr>
              </a:gs>
              <a:gs pos="0">
                <a:schemeClr val="accent1">
                  <a:tint val="44500"/>
                  <a:satMod val="160000"/>
                  <a:alpha val="53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10622280" y="18288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Freeform 33"/>
          <p:cNvSpPr>
            <a:spLocks noChangeAspect="1"/>
          </p:cNvSpPr>
          <p:nvPr/>
        </p:nvSpPr>
        <p:spPr bwMode="auto">
          <a:xfrm>
            <a:off x="2967363" y="2075824"/>
            <a:ext cx="5034987" cy="2276690"/>
          </a:xfrm>
          <a:custGeom>
            <a:avLst/>
            <a:gdLst>
              <a:gd name="connsiteX0" fmla="*/ 0 w 7986532"/>
              <a:gd name="connsiteY0" fmla="*/ 2615879 h 3611301"/>
              <a:gd name="connsiteX1" fmla="*/ 2777924 w 7986532"/>
              <a:gd name="connsiteY1" fmla="*/ 0 h 3611301"/>
              <a:gd name="connsiteX2" fmla="*/ 7986532 w 7986532"/>
              <a:gd name="connsiteY2" fmla="*/ 0 h 3611301"/>
              <a:gd name="connsiteX3" fmla="*/ 6829063 w 7986532"/>
              <a:gd name="connsiteY3" fmla="*/ 3611301 h 3611301"/>
              <a:gd name="connsiteX4" fmla="*/ 0 w 7986532"/>
              <a:gd name="connsiteY4" fmla="*/ 2615879 h 36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6532" h="3611301">
                <a:moveTo>
                  <a:pt x="0" y="2615879"/>
                </a:moveTo>
                <a:lnTo>
                  <a:pt x="2777924" y="0"/>
                </a:lnTo>
                <a:lnTo>
                  <a:pt x="7986532" y="0"/>
                </a:lnTo>
                <a:lnTo>
                  <a:pt x="6829063" y="3611301"/>
                </a:lnTo>
                <a:lnTo>
                  <a:pt x="0" y="2615879"/>
                </a:lnTo>
                <a:close/>
              </a:path>
            </a:pathLst>
          </a:cu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3895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8077200" cy="8382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cs typeface="Times New Roman" pitchFamily="18" charset="0"/>
              </a:rPr>
              <a:t>Response is Relative to Gas Measured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12652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i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95000"/>
              </a:spcAft>
              <a:buFont typeface="Wingdings" pitchFamily="2" charset="2"/>
              <a:buChar char="§"/>
            </a:pPr>
            <a:r>
              <a:rPr lang="en-US" sz="1800" smtClean="0">
                <a:cs typeface="Times New Roman" pitchFamily="18" charset="0"/>
              </a:rPr>
              <a:t>Reading of 10 ppm only indicates ion current equivalent to that produced by 10 ppm concentration calibrant</a:t>
            </a:r>
          </a:p>
          <a:p>
            <a:pPr eaLnBrk="1" hangingPunct="1">
              <a:spcBef>
                <a:spcPct val="0"/>
              </a:spcBef>
              <a:spcAft>
                <a:spcPct val="95000"/>
              </a:spcAft>
              <a:buFont typeface="Wingdings" pitchFamily="2" charset="2"/>
              <a:buChar char="§"/>
            </a:pPr>
            <a:r>
              <a:rPr lang="en-US" sz="1800" smtClean="0">
                <a:cs typeface="Times New Roman" pitchFamily="18" charset="0"/>
              </a:rPr>
              <a:t>Amount of different contaminant needed to produce same current may be larger or smaller than concentration of calibrant</a:t>
            </a:r>
          </a:p>
          <a:p>
            <a:pPr eaLnBrk="1" hangingPunct="1">
              <a:spcBef>
                <a:spcPct val="0"/>
              </a:spcBef>
              <a:spcAft>
                <a:spcPct val="95000"/>
              </a:spcAft>
              <a:buFont typeface="Wingdings" pitchFamily="2" charset="2"/>
              <a:buChar char="§"/>
            </a:pPr>
            <a:r>
              <a:rPr lang="en-US" sz="1800" smtClean="0">
                <a:cs typeface="Times New Roman" pitchFamily="18" charset="0"/>
              </a:rPr>
              <a:t>Since PID readings always relative to calibrant, should be recorded as ppm-calibration gas equivalent units, or PID units, never as true concentrations unless: </a:t>
            </a:r>
          </a:p>
          <a:p>
            <a:pPr lvl="2" eaLnBrk="1" hangingPunct="1">
              <a:spcBef>
                <a:spcPct val="0"/>
              </a:spcBef>
              <a:spcAft>
                <a:spcPct val="95000"/>
              </a:spcAft>
              <a:buFont typeface="Wingdings" pitchFamily="2" charset="2"/>
              <a:buChar char="§"/>
            </a:pPr>
            <a:r>
              <a:rPr lang="en-US" sz="1800" smtClean="0">
                <a:cs typeface="Times New Roman" pitchFamily="18" charset="0"/>
              </a:rPr>
              <a:t>Contaminant being monitored is same as one used to calibrate instrument, or</a:t>
            </a:r>
          </a:p>
          <a:p>
            <a:pPr lvl="2" eaLnBrk="1" hangingPunct="1">
              <a:spcBef>
                <a:spcPct val="0"/>
              </a:spcBef>
              <a:spcAft>
                <a:spcPct val="95000"/>
              </a:spcAft>
              <a:buFont typeface="Wingdings" pitchFamily="2" charset="2"/>
              <a:buChar char="§"/>
            </a:pPr>
            <a:r>
              <a:rPr lang="en-US" sz="1800" smtClean="0">
                <a:cs typeface="Times New Roman" pitchFamily="18" charset="0"/>
              </a:rPr>
              <a:t>Reading is corrected to account for difference in relative response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17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90600" y="1219200"/>
            <a:ext cx="7315200" cy="386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i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80000"/>
              </a:spcAft>
              <a:buFont typeface="Wingdings" pitchFamily="2" charset="2"/>
              <a:buChar char="§"/>
            </a:pPr>
            <a:r>
              <a:rPr lang="en-US" sz="1800" smtClean="0"/>
              <a:t>Correction factors are APPROXIMATE values</a:t>
            </a:r>
          </a:p>
          <a:p>
            <a:pPr lvl="1" eaLnBrk="1" hangingPunct="1">
              <a:spcBef>
                <a:spcPct val="0"/>
              </a:spcBef>
              <a:spcAft>
                <a:spcPct val="80000"/>
              </a:spcAft>
              <a:buFont typeface="Wingdings" pitchFamily="2" charset="2"/>
              <a:buChar char="§"/>
            </a:pPr>
            <a:r>
              <a:rPr lang="en-US" sz="1800" smtClean="0"/>
              <a:t>Correction Factor (CF) is measure of sensitivity of PID to specific gas</a:t>
            </a:r>
          </a:p>
          <a:p>
            <a:pPr lvl="1" eaLnBrk="1" hangingPunct="1">
              <a:spcBef>
                <a:spcPct val="0"/>
              </a:spcBef>
              <a:spcAft>
                <a:spcPct val="80000"/>
              </a:spcAft>
              <a:buFont typeface="Wingdings" pitchFamily="2" charset="2"/>
              <a:buChar char="§"/>
            </a:pPr>
            <a:r>
              <a:rPr lang="en-US" sz="1800" smtClean="0"/>
              <a:t>CFs do not make PID specific to a chemical, only correct the measurement scale to that chemical</a:t>
            </a:r>
          </a:p>
          <a:p>
            <a:pPr lvl="1" eaLnBrk="1" hangingPunct="1">
              <a:spcBef>
                <a:spcPct val="0"/>
              </a:spcBef>
              <a:spcAft>
                <a:spcPct val="80000"/>
              </a:spcAft>
              <a:buFont typeface="Wingdings" pitchFamily="2" charset="2"/>
              <a:buChar char="§"/>
            </a:pPr>
            <a:r>
              <a:rPr lang="en-US" sz="1800" smtClean="0"/>
              <a:t>CFs allow calibration on inexpensive, non-toxic “surrogate” gas (like isobutylene)</a:t>
            </a:r>
          </a:p>
          <a:p>
            <a:pPr lvl="1" eaLnBrk="1" hangingPunct="1">
              <a:spcBef>
                <a:spcPct val="0"/>
              </a:spcBef>
              <a:spcAft>
                <a:spcPct val="80000"/>
              </a:spcAft>
              <a:buFont typeface="Wingdings" pitchFamily="2" charset="2"/>
              <a:buChar char="§"/>
            </a:pPr>
            <a:r>
              <a:rPr lang="en-US" sz="1800" smtClean="0">
                <a:cs typeface="Times New Roman" pitchFamily="18" charset="0"/>
              </a:rPr>
              <a:t>Most manufacturers furnish tables, or built-in library of </a:t>
            </a:r>
            <a:r>
              <a:rPr lang="en-US" sz="1800" smtClean="0"/>
              <a:t>CFs </a:t>
            </a:r>
            <a:r>
              <a:rPr lang="en-US" sz="1800" smtClean="0">
                <a:cs typeface="Times New Roman" pitchFamily="18" charset="0"/>
              </a:rPr>
              <a:t>to correct or normalize readings when contaminant is known</a:t>
            </a:r>
          </a:p>
          <a:p>
            <a:pPr lvl="1" eaLnBrk="1" hangingPunct="1">
              <a:spcBef>
                <a:spcPct val="0"/>
              </a:spcBef>
              <a:spcAft>
                <a:spcPct val="80000"/>
              </a:spcAft>
              <a:buFont typeface="Wingdings" pitchFamily="2" charset="2"/>
              <a:buChar char="§"/>
            </a:pPr>
            <a:r>
              <a:rPr lang="en-US" sz="1800" smtClean="0">
                <a:cs typeface="Times New Roman" pitchFamily="18" charset="0"/>
              </a:rPr>
              <a:t>Instrument able to express readings in parts per million equivalent concentrations for the contaminant measured</a:t>
            </a:r>
            <a:endParaRPr lang="en-US" sz="180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640"/>
            <a:ext cx="8458200" cy="685800"/>
          </a:xfrm>
        </p:spPr>
        <p:txBody>
          <a:bodyPr lIns="90488" tIns="44450" rIns="90488" bIns="44450" anchor="b"/>
          <a:lstStyle/>
          <a:p>
            <a:pPr eaLnBrk="1" hangingPunct="1"/>
            <a:r>
              <a:rPr lang="en-US" sz="2400" dirty="0" smtClean="0"/>
              <a:t>PID Correction Factors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0595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90575" y="1454150"/>
            <a:ext cx="7608888" cy="388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i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70000"/>
              </a:spcAft>
              <a:buFont typeface="Wingdings" pitchFamily="2" charset="2"/>
              <a:buChar char="§"/>
            </a:pPr>
            <a:r>
              <a:rPr lang="en-US" sz="1800" smtClean="0"/>
              <a:t>Low CF = high PID sensitivity to a gas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Font typeface="Wingdings" pitchFamily="2" charset="2"/>
              <a:buChar char="§"/>
            </a:pPr>
            <a:r>
              <a:rPr lang="en-US" sz="1800" smtClean="0"/>
              <a:t>More toxic the gas, more desirable to have low correction factor:</a:t>
            </a:r>
          </a:p>
          <a:p>
            <a:pPr lvl="2" eaLnBrk="1" hangingPunct="1">
              <a:spcBef>
                <a:spcPct val="0"/>
              </a:spcBef>
              <a:spcAft>
                <a:spcPct val="70000"/>
              </a:spcAft>
              <a:buFont typeface="Wingdings" pitchFamily="2" charset="2"/>
              <a:buChar char="§"/>
            </a:pPr>
            <a:r>
              <a:rPr lang="en-US" sz="1800" smtClean="0"/>
              <a:t>If Exposure limit is &lt; 10 ppm, CF should be  </a:t>
            </a:r>
            <a:r>
              <a:rPr lang="en-US" sz="1800" u="sng" smtClean="0"/>
              <a:t>&lt;</a:t>
            </a:r>
            <a:r>
              <a:rPr lang="en-US" sz="1800" smtClean="0"/>
              <a:t> 1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Font typeface="Wingdings" pitchFamily="2" charset="2"/>
              <a:buChar char="§"/>
            </a:pPr>
            <a:r>
              <a:rPr lang="en-US" sz="1800" smtClean="0"/>
              <a:t>If chemical less toxic, higher CF may  be acceptable</a:t>
            </a:r>
          </a:p>
          <a:p>
            <a:pPr lvl="2" eaLnBrk="1" hangingPunct="1">
              <a:spcBef>
                <a:spcPct val="0"/>
              </a:spcBef>
              <a:spcAft>
                <a:spcPct val="70000"/>
              </a:spcAft>
              <a:buFont typeface="Wingdings" pitchFamily="2" charset="2"/>
              <a:buChar char="§"/>
            </a:pPr>
            <a:r>
              <a:rPr lang="en-US" sz="1800" smtClean="0"/>
              <a:t>If Exposure limit is &gt; 10 ppm, CF </a:t>
            </a:r>
            <a:r>
              <a:rPr lang="en-US" sz="1800" u="sng" smtClean="0"/>
              <a:t>&lt;</a:t>
            </a:r>
            <a:r>
              <a:rPr lang="en-US" sz="1800" smtClean="0"/>
              <a:t> 10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  <a:buFont typeface="Wingdings" pitchFamily="2" charset="2"/>
              <a:buChar char="§"/>
            </a:pPr>
            <a:r>
              <a:rPr lang="en-US" sz="1800" smtClean="0"/>
              <a:t>When CF &gt; 10 use PIDs as gross leak detectors only</a:t>
            </a:r>
          </a:p>
          <a:p>
            <a:pPr lvl="2" eaLnBrk="1" hangingPunct="1">
              <a:spcBef>
                <a:spcPct val="0"/>
              </a:spcBef>
              <a:spcAft>
                <a:spcPct val="70000"/>
              </a:spcAft>
              <a:buFont typeface="Wingdings" pitchFamily="2" charset="2"/>
              <a:buChar char="§"/>
            </a:pPr>
            <a:r>
              <a:rPr lang="en-US" sz="1800" smtClean="0"/>
              <a:t>High correction factor magnifies effects of humidity effects, zero drift, and interfering gases and vapors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77915"/>
            <a:ext cx="8001000" cy="685800"/>
          </a:xfrm>
        </p:spPr>
        <p:txBody>
          <a:bodyPr lIns="90488" tIns="44450" rIns="90488" bIns="44450" anchor="b"/>
          <a:lstStyle/>
          <a:p>
            <a:pPr eaLnBrk="1" hangingPunct="1"/>
            <a:r>
              <a:rPr lang="en-US" sz="2400" dirty="0" smtClean="0"/>
              <a:t>CF measures sensitivity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938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Decision making with a PID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93713" y="1217613"/>
            <a:ext cx="8193087" cy="386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i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70000"/>
              </a:spcAft>
              <a:buFont typeface="Wingdings" pitchFamily="2" charset="2"/>
              <a:buChar char="§"/>
            </a:pPr>
            <a:r>
              <a:rPr lang="en-US" sz="1800" smtClean="0"/>
              <a:t>Two sensitivities must be understood to make a decision with a PID</a:t>
            </a:r>
          </a:p>
          <a:p>
            <a:pPr lvl="1" eaLnBrk="1" hangingPunct="1">
              <a:spcBef>
                <a:spcPct val="0"/>
              </a:spcBef>
              <a:spcAft>
                <a:spcPct val="70000"/>
              </a:spcAft>
              <a:buFont typeface="Wingdings" pitchFamily="2" charset="2"/>
              <a:buChar char="§"/>
            </a:pPr>
            <a:r>
              <a:rPr lang="en-US" sz="1800" smtClean="0"/>
              <a:t>Human Sensitivity: as defined by AGCIH, NIOSH, OSHA or corporate exposure limits</a:t>
            </a:r>
          </a:p>
          <a:p>
            <a:pPr lvl="1" eaLnBrk="1" hangingPunct="1">
              <a:spcBef>
                <a:spcPct val="0"/>
              </a:spcBef>
              <a:spcAft>
                <a:spcPct val="70000"/>
              </a:spcAft>
              <a:buFont typeface="Wingdings" pitchFamily="2" charset="2"/>
              <a:buChar char="§"/>
            </a:pPr>
            <a:r>
              <a:rPr lang="en-US" sz="1800" smtClean="0"/>
              <a:t>PID Sensitivity: as defined through testing by the manufacturer of your PID </a:t>
            </a:r>
          </a:p>
          <a:p>
            <a:pPr lvl="1" eaLnBrk="1" hangingPunct="1">
              <a:spcBef>
                <a:spcPct val="0"/>
              </a:spcBef>
              <a:spcAft>
                <a:spcPct val="70000"/>
              </a:spcAft>
              <a:buFont typeface="Wingdings" pitchFamily="2" charset="2"/>
              <a:buChar char="§"/>
            </a:pPr>
            <a:r>
              <a:rPr lang="en-US" sz="1800" smtClean="0"/>
              <a:t>ONLY USE A CORRECTION FACTOR FROM THE MANUFACTURER OF YOUR PID!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096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type="title"/>
          </p:nvPr>
        </p:nvSpPr>
        <p:spPr>
          <a:xfrm>
            <a:off x="1736685" y="0"/>
            <a:ext cx="6950115" cy="8683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Correction Factors (10.6 </a:t>
            </a:r>
            <a:r>
              <a:rPr lang="en-US" sz="2400" dirty="0" err="1" smtClean="0"/>
              <a:t>eV</a:t>
            </a:r>
            <a:r>
              <a:rPr lang="en-US" sz="2400" dirty="0" smtClean="0"/>
              <a:t> Lamp)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180787"/>
              </p:ext>
            </p:extLst>
          </p:nvPr>
        </p:nvGraphicFramePr>
        <p:xfrm>
          <a:off x="521550" y="953729"/>
          <a:ext cx="6840760" cy="5310586"/>
        </p:xfrm>
        <a:graphic>
          <a:graphicData uri="http://schemas.openxmlformats.org/drawingml/2006/table">
            <a:tbl>
              <a:tblPr/>
              <a:tblGrid>
                <a:gridCol w="2430270"/>
                <a:gridCol w="900100"/>
                <a:gridCol w="900100"/>
                <a:gridCol w="900100"/>
                <a:gridCol w="855095"/>
                <a:gridCol w="855095"/>
              </a:tblGrid>
              <a:tr h="306411">
                <a:tc gridSpan="6"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Examples of manufacturer PID </a:t>
                      </a:r>
                      <a:r>
                        <a:rPr lang="en-US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correction </a:t>
                      </a:r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factors  (10.6 </a:t>
                      </a:r>
                      <a:r>
                        <a:rPr lang="en-US" sz="18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eV</a:t>
                      </a:r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lamp)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23545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Gas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vapor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RAE 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BW 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Ion 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GfG 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IE (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</a:tr>
              <a:tr h="23545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Acetaldehyde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5.50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4.60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4.90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5.40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10.21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5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Acetone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9.69 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</a:tr>
              <a:tr h="31388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Ammonia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9.70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10.60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8.50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9.40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10.20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5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Benzene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9.25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</a:tr>
              <a:tr h="34377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Butadiene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9.07 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5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Diesel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fuel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0.93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</a:tr>
              <a:tr h="34377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Ethanol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12.00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13.20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8.70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10.48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5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Ethylene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8.00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10.10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10.52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</a:tr>
              <a:tr h="23545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Gasoline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0.73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5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n-Hexane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4.30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3.30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10.18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</a:tr>
              <a:tr h="23545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Jet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fuel (JP-8)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 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5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Kerosene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1.11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9.53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</a:tr>
              <a:tr h="23545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Methyl-ethyl-ketone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(MEK)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9.53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5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n-US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Naptha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iso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-octane)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9.82 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</a:tr>
              <a:tr h="23545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Styrene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8.47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5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Toluene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8.82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</a:tr>
              <a:tr h="23545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Turpentine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5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Vinyl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chloride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2.19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FFF"/>
                    </a:solidFill>
                  </a:tcPr>
                </a:tc>
              </a:tr>
              <a:tr h="23545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Xylene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(mixed isomers)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8.50</a:t>
                      </a:r>
                    </a:p>
                  </a:txBody>
                  <a:tcPr marL="6415" marR="6415" marT="6415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8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396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049713" y="-126395"/>
            <a:ext cx="4637087" cy="1143001"/>
          </a:xfrm>
        </p:spPr>
        <p:txBody>
          <a:bodyPr/>
          <a:lstStyle/>
          <a:p>
            <a:pPr eaLnBrk="1" hangingPunct="1"/>
            <a:r>
              <a:rPr lang="en-US" sz="2400" dirty="0" smtClean="0"/>
              <a:t>Choosing the best sensor configuration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21213" y="1273175"/>
            <a:ext cx="3973512" cy="4508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65000"/>
              </a:spcAft>
            </a:pPr>
            <a:r>
              <a:rPr lang="en-US" sz="1800" dirty="0" smtClean="0"/>
              <a:t>Multi-sensor instruments can include up to seven channels of real-time measurement</a:t>
            </a:r>
          </a:p>
          <a:p>
            <a:pPr eaLnBrk="1" hangingPunct="1">
              <a:spcBef>
                <a:spcPct val="0"/>
              </a:spcBef>
              <a:spcAft>
                <a:spcPct val="65000"/>
              </a:spcAft>
            </a:pPr>
            <a:r>
              <a:rPr lang="en-US" sz="1800" dirty="0" smtClean="0"/>
              <a:t>Available sensors for combustible gas and VOC measurement::</a:t>
            </a:r>
          </a:p>
          <a:p>
            <a:pPr lvl="1" eaLnBrk="1" hangingPunct="1">
              <a:spcBef>
                <a:spcPct val="0"/>
              </a:spcBef>
              <a:spcAft>
                <a:spcPct val="65000"/>
              </a:spcAft>
              <a:buFont typeface="Arial" pitchFamily="34" charset="0"/>
              <a:buChar char="•"/>
            </a:pPr>
            <a:r>
              <a:rPr lang="en-US" sz="1800" dirty="0" smtClean="0"/>
              <a:t>CC %LEL</a:t>
            </a:r>
          </a:p>
          <a:p>
            <a:pPr lvl="1" eaLnBrk="1" hangingPunct="1">
              <a:spcBef>
                <a:spcPct val="0"/>
              </a:spcBef>
              <a:spcAft>
                <a:spcPct val="65000"/>
              </a:spcAft>
              <a:buFont typeface="Arial" pitchFamily="34" charset="0"/>
              <a:buChar char="•"/>
            </a:pPr>
            <a:r>
              <a:rPr lang="en-US" sz="1800" dirty="0" smtClean="0"/>
              <a:t>IR %LEL </a:t>
            </a:r>
          </a:p>
          <a:p>
            <a:pPr lvl="1" eaLnBrk="1" hangingPunct="1">
              <a:spcBef>
                <a:spcPct val="0"/>
              </a:spcBef>
              <a:spcAft>
                <a:spcPct val="65000"/>
              </a:spcAft>
              <a:buFont typeface="Arial" pitchFamily="34" charset="0"/>
              <a:buChar char="•"/>
            </a:pPr>
            <a:r>
              <a:rPr lang="en-US" sz="1800" dirty="0" smtClean="0"/>
              <a:t>IR %</a:t>
            </a:r>
            <a:r>
              <a:rPr lang="en-US" sz="1800" dirty="0" err="1" smtClean="0"/>
              <a:t>Vol</a:t>
            </a:r>
            <a:endParaRPr lang="en-US" sz="1800" dirty="0" smtClean="0"/>
          </a:p>
          <a:p>
            <a:pPr lvl="1" eaLnBrk="1" hangingPunct="1">
              <a:spcBef>
                <a:spcPct val="0"/>
              </a:spcBef>
              <a:spcAft>
                <a:spcPct val="65000"/>
              </a:spcAft>
              <a:buFont typeface="Arial" pitchFamily="34" charset="0"/>
              <a:buChar char="•"/>
            </a:pPr>
            <a:r>
              <a:rPr lang="en-US" sz="1800" dirty="0" smtClean="0"/>
              <a:t>Thermal Conductivity %</a:t>
            </a:r>
            <a:r>
              <a:rPr lang="en-US" sz="1800" dirty="0" err="1" smtClean="0"/>
              <a:t>Vol</a:t>
            </a:r>
            <a:endParaRPr lang="en-US" sz="1800" dirty="0" smtClean="0"/>
          </a:p>
          <a:p>
            <a:pPr lvl="1" eaLnBrk="1" hangingPunct="1">
              <a:spcBef>
                <a:spcPct val="0"/>
              </a:spcBef>
              <a:spcAft>
                <a:spcPct val="65000"/>
              </a:spcAft>
              <a:buFont typeface="Arial" pitchFamily="34" charset="0"/>
              <a:buChar char="•"/>
            </a:pPr>
            <a:r>
              <a:rPr lang="en-US" sz="1800" dirty="0" smtClean="0"/>
              <a:t>Electrochemical toxic</a:t>
            </a:r>
          </a:p>
          <a:p>
            <a:pPr lvl="1" eaLnBrk="1" hangingPunct="1">
              <a:spcBef>
                <a:spcPct val="0"/>
              </a:spcBef>
              <a:spcAft>
                <a:spcPct val="65000"/>
              </a:spcAft>
              <a:buFont typeface="Arial" pitchFamily="34" charset="0"/>
              <a:buChar char="•"/>
            </a:pPr>
            <a:r>
              <a:rPr lang="en-US" sz="1800" dirty="0" smtClean="0"/>
              <a:t>PID</a:t>
            </a:r>
          </a:p>
        </p:txBody>
      </p:sp>
      <p:pic>
        <p:nvPicPr>
          <p:cNvPr id="105477" name="Picture 5" descr="IR Bench v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7822" r="18288" b="9958"/>
          <a:stretch>
            <a:fillRect/>
          </a:stretch>
        </p:blipFill>
        <p:spPr bwMode="auto">
          <a:xfrm>
            <a:off x="0" y="1033463"/>
            <a:ext cx="45942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6342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0" y="990600"/>
            <a:ext cx="9144000" cy="5867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title"/>
          </p:nvPr>
        </p:nvSpPr>
        <p:spPr>
          <a:xfrm>
            <a:off x="2295525" y="101600"/>
            <a:ext cx="6296025" cy="812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Test run# 1: PID, CC LEL, IR LEL and CO sensors exposed to diesel vapor</a:t>
            </a:r>
          </a:p>
        </p:txBody>
      </p:sp>
      <p:pic>
        <p:nvPicPr>
          <p:cNvPr id="11059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2" t="14388" r="5061" b="7660"/>
          <a:stretch>
            <a:fillRect/>
          </a:stretch>
        </p:blipFill>
        <p:spPr bwMode="auto">
          <a:xfrm>
            <a:off x="473075" y="914400"/>
            <a:ext cx="8424863" cy="570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1507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98"/>
          <p:cNvSpPr>
            <a:spLocks noGrp="1" noChangeArrowheads="1"/>
          </p:cNvSpPr>
          <p:nvPr>
            <p:ph type="title"/>
          </p:nvPr>
        </p:nvSpPr>
        <p:spPr>
          <a:xfrm>
            <a:off x="1685925" y="187325"/>
            <a:ext cx="6756400" cy="812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Selection matrix for Sensors for measurement of combustible gas and VOCs </a:t>
            </a:r>
          </a:p>
        </p:txBody>
      </p:sp>
      <p:pic>
        <p:nvPicPr>
          <p:cNvPr id="8" name="Picture 3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35774" r="3506" b="16016"/>
          <a:stretch>
            <a:fillRect/>
          </a:stretch>
        </p:blipFill>
        <p:spPr bwMode="auto">
          <a:xfrm>
            <a:off x="0" y="1254125"/>
            <a:ext cx="9144000" cy="4300538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70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1650" y="414338"/>
            <a:ext cx="5653088" cy="584200"/>
          </a:xfrm>
          <a:noFill/>
        </p:spPr>
        <p:txBody>
          <a:bodyPr anchor="ctr"/>
          <a:lstStyle/>
          <a:p>
            <a:r>
              <a:rPr lang="en-US" sz="2000" dirty="0" smtClean="0"/>
              <a:t>Overview of G450 / G460 Features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0" t="16667" r="3125" b="17383"/>
          <a:stretch>
            <a:fillRect/>
          </a:stretch>
        </p:blipFill>
        <p:spPr bwMode="auto">
          <a:xfrm>
            <a:off x="2636838" y="879475"/>
            <a:ext cx="6526212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68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295400" y="3657600"/>
            <a:ext cx="381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sz="1800" b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-109538" y="114935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73100" y="1152525"/>
            <a:ext cx="4965700" cy="29972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One to four sensors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Full 3-year warranty on all sensors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Optional 6-year warranty on all sensors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O2 sensor rated for continuous use in   – 30</a:t>
            </a:r>
            <a:r>
              <a:rPr lang="en-US" sz="1800" dirty="0" smtClean="0">
                <a:cs typeface="Arial" charset="0"/>
              </a:rPr>
              <a:t>°C temperatures 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Interchangeable reechargeable (NiMH) or alkaline battery packs last 25 hours per charge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Super durable IP-67 water resistant design 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Only $695.00 USD list price (alkaline)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Only $745.00 USD list price (rechargeable)</a:t>
            </a:r>
          </a:p>
        </p:txBody>
      </p:sp>
      <p:pic>
        <p:nvPicPr>
          <p:cNvPr id="4102" name="Picture 6" descr="G 450 re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9" y="1003167"/>
            <a:ext cx="2864192" cy="476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C1D6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463" y="107213"/>
            <a:ext cx="6629400" cy="812800"/>
          </a:xfrm>
        </p:spPr>
        <p:txBody>
          <a:bodyPr/>
          <a:lstStyle/>
          <a:p>
            <a:r>
              <a:rPr lang="en-US" sz="2000" dirty="0" smtClean="0"/>
              <a:t>G450 Confined Space Gas Detector</a:t>
            </a:r>
          </a:p>
        </p:txBody>
      </p:sp>
    </p:spTree>
    <p:extLst>
      <p:ext uri="{BB962C8B-B14F-4D97-AF65-F5344CB8AC3E}">
        <p14:creationId xmlns:p14="http://schemas.microsoft.com/office/powerpoint/2010/main" val="371881353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_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31998</TotalTime>
  <Words>12527</Words>
  <Application>Microsoft Office PowerPoint</Application>
  <PresentationFormat>On-screen Show (4:3)</PresentationFormat>
  <Paragraphs>2382</Paragraphs>
  <Slides>216</Slides>
  <Notes>209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216</vt:i4>
      </vt:variant>
    </vt:vector>
  </HeadingPairs>
  <TitlesOfParts>
    <vt:vector size="226" baseType="lpstr">
      <vt:lpstr>Fireball</vt:lpstr>
      <vt:lpstr>Default Design</vt:lpstr>
      <vt:lpstr>2_Fireball</vt:lpstr>
      <vt:lpstr>1_Fireball</vt:lpstr>
      <vt:lpstr>10_Fireball</vt:lpstr>
      <vt:lpstr>1_Default Design</vt:lpstr>
      <vt:lpstr>5_Default Design</vt:lpstr>
      <vt:lpstr>9_Fireball</vt:lpstr>
      <vt:lpstr>Worksheet</vt:lpstr>
      <vt:lpstr>Bitmap Image</vt:lpstr>
      <vt:lpstr>PowerPoint Presentation</vt:lpstr>
      <vt:lpstr>G460 confined space training</vt:lpstr>
      <vt:lpstr>Confined space hazards</vt:lpstr>
      <vt:lpstr>Common atmospheric hazards</vt:lpstr>
      <vt:lpstr>Atmospheric Testing OSHA Regulations (29 CFR 1910.146)</vt:lpstr>
      <vt:lpstr>Composition of fresh air</vt:lpstr>
      <vt:lpstr>Oxygen Deficiency</vt:lpstr>
      <vt:lpstr>Causes of Oxygen Deficiency</vt:lpstr>
      <vt:lpstr>Oxygen displacement in an open topped confined space</vt:lpstr>
      <vt:lpstr>Deliberate displacement of oxygen (inertion) in a fully enclosed vessel</vt:lpstr>
      <vt:lpstr>Oxygen Enrichment</vt:lpstr>
      <vt:lpstr>Effects of oxygen at various concentrations</vt:lpstr>
      <vt:lpstr>Toxic Gases and Vapors</vt:lpstr>
      <vt:lpstr>Common causes of toxic gases during CS work</vt:lpstr>
      <vt:lpstr>Toxic Exposure Limits</vt:lpstr>
      <vt:lpstr>Toxic Exposure Limit Terms: TWA</vt:lpstr>
      <vt:lpstr>Toxic Exposure Limit Terms: STEL</vt:lpstr>
      <vt:lpstr>Ceiling Limit</vt:lpstr>
      <vt:lpstr>Immediately Dangerous to Life and Health</vt:lpstr>
      <vt:lpstr>Meaning of parts-per-million (ppm)</vt:lpstr>
      <vt:lpstr>Characteristics of Hydrogen Sulfide</vt:lpstr>
      <vt:lpstr>Toxic effects of H2S</vt:lpstr>
      <vt:lpstr>H2S Exposure Limits</vt:lpstr>
      <vt:lpstr>Characteristics of Carbon Monoxide</vt:lpstr>
      <vt:lpstr>Carbon Monoxide</vt:lpstr>
      <vt:lpstr>Toxic Effects CO</vt:lpstr>
      <vt:lpstr>Toxic effects of CO</vt:lpstr>
      <vt:lpstr>Exposure Limits for Carbon Monoxide</vt:lpstr>
      <vt:lpstr>Characteristics of SO2</vt:lpstr>
      <vt:lpstr>Exposure limits for SO2</vt:lpstr>
      <vt:lpstr>Exposure limits for NO2</vt:lpstr>
      <vt:lpstr>Exposure limits for HCN</vt:lpstr>
      <vt:lpstr>Exposure limits for NH3</vt:lpstr>
      <vt:lpstr>Characteristics of Chlorine Dioxide (ClO2)</vt:lpstr>
      <vt:lpstr>Exposure limits for  Chlorine Dioxide (ClO2)</vt:lpstr>
      <vt:lpstr>Explosive or Flammable Atmospheres</vt:lpstr>
      <vt:lpstr>Fire Tetrahedron</vt:lpstr>
      <vt:lpstr>Explosive limits</vt:lpstr>
      <vt:lpstr>Flammability Range</vt:lpstr>
      <vt:lpstr>Different gases have different flammability ranges</vt:lpstr>
      <vt:lpstr>Explosive Limits</vt:lpstr>
      <vt:lpstr>Explosive Limits</vt:lpstr>
      <vt:lpstr>Explosive Limits</vt:lpstr>
      <vt:lpstr>Vapor density</vt:lpstr>
      <vt:lpstr>Stratification </vt:lpstr>
      <vt:lpstr>Vaporization is a function of temperature</vt:lpstr>
      <vt:lpstr>Flashpoint Temperature</vt:lpstr>
      <vt:lpstr>How combustible (percent LEL) gas detecting instruments detect gas </vt:lpstr>
      <vt:lpstr>Catalytic “Hot Bead” Combustible Sensor</vt:lpstr>
      <vt:lpstr>Catalytic “Hot Bead” Combustible Sensor</vt:lpstr>
      <vt:lpstr>Traditional LEL sensors are “Flame proof” devices</vt:lpstr>
      <vt:lpstr>Typical carbon number distribution in No. 2 Diesel Fuel (liquid)</vt:lpstr>
      <vt:lpstr>Typical catalytic LEL sensor relative responses</vt:lpstr>
      <vt:lpstr>Catalytic pellistor combustible gas response curves</vt:lpstr>
      <vt:lpstr>Catalytic combustible LEL sensor correction factors</vt:lpstr>
      <vt:lpstr>Using a lower alarm setting minimizes effect of relative response on readings </vt:lpstr>
      <vt:lpstr>Limitations of catalytic pellistor LEL sensors</vt:lpstr>
      <vt:lpstr>Combustible sensor limitations</vt:lpstr>
      <vt:lpstr>Effects of O2 concentration on combustible gas readings</vt:lpstr>
      <vt:lpstr>Effects of high concentrations of gas on LEL sensor</vt:lpstr>
      <vt:lpstr>Combustible Gas Sensor</vt:lpstr>
      <vt:lpstr>Combustible sensor poisons</vt:lpstr>
      <vt:lpstr>“Silicone resistant” vs. “standard” pellistor type LEL sensors</vt:lpstr>
      <vt:lpstr>Combustible sensor advice</vt:lpstr>
      <vt:lpstr>Non-dispersive infrared (NDIR) sensors</vt:lpstr>
      <vt:lpstr>Electromagnetic radiation spectrum</vt:lpstr>
      <vt:lpstr>Infrared Detectors</vt:lpstr>
      <vt:lpstr>Energy Absorbed by “Bond Stretching” and “Bending” Vibration</vt:lpstr>
      <vt:lpstr>Infrared Detectors </vt:lpstr>
      <vt:lpstr>PowerPoint Presentation</vt:lpstr>
      <vt:lpstr>Requirements for IR Absorption</vt:lpstr>
      <vt:lpstr>Wavelengths used for NDIR measurement</vt:lpstr>
      <vt:lpstr>Photoionization Detectors</vt:lpstr>
      <vt:lpstr>Volatile organic compounds (VOCs) </vt:lpstr>
      <vt:lpstr>Volatile organic compounds (VOCs)</vt:lpstr>
      <vt:lpstr>VOC Toxicity</vt:lpstr>
      <vt:lpstr>PID - Operating Principle</vt:lpstr>
      <vt:lpstr>LEL vs. PID Sensors</vt:lpstr>
      <vt:lpstr>Operation of PID lamp, sensing and counter electrodes</vt:lpstr>
      <vt:lpstr>Operation of PID lamp, sensing and counter electrodes</vt:lpstr>
      <vt:lpstr>Operation of PID lamp, sensing and counter electrodes</vt:lpstr>
      <vt:lpstr>Operation of PID lamp, sensing and counter electrodes</vt:lpstr>
      <vt:lpstr>Ionization Energy</vt:lpstr>
      <vt:lpstr>Ionization Energy Values</vt:lpstr>
      <vt:lpstr>PID Components</vt:lpstr>
      <vt:lpstr>PID lamp characteristics</vt:lpstr>
      <vt:lpstr>Critical PID Performance Issues: Effects of Humidity and Contamination</vt:lpstr>
      <vt:lpstr>PID as “Broad-Range” Sensor</vt:lpstr>
      <vt:lpstr>PID instruments are nonspecific</vt:lpstr>
      <vt:lpstr>Response is Relative to Gas Measured</vt:lpstr>
      <vt:lpstr>PID Correction Factors</vt:lpstr>
      <vt:lpstr>CF measures sensitivity</vt:lpstr>
      <vt:lpstr>Decision making with a PID</vt:lpstr>
      <vt:lpstr>Correction Factors (10.6 eV Lamp)</vt:lpstr>
      <vt:lpstr>Choosing the best sensor configuration</vt:lpstr>
      <vt:lpstr>Test run# 1: PID, CC LEL, IR LEL and CO sensors exposed to diesel vapor</vt:lpstr>
      <vt:lpstr>Selection matrix for Sensors for measurement of combustible gas and VOCs </vt:lpstr>
      <vt:lpstr>Overview of G450 / G460 Features</vt:lpstr>
      <vt:lpstr>G450 Confined Space Gas Detector</vt:lpstr>
      <vt:lpstr>G460 Multi-gas Monitor</vt:lpstr>
      <vt:lpstr>Easy to use!</vt:lpstr>
      <vt:lpstr>Three color "Traffic Signal" display </vt:lpstr>
      <vt:lpstr>Rugged design</vt:lpstr>
      <vt:lpstr>G460 Multi-gas Monitor</vt:lpstr>
      <vt:lpstr>G450 / G460 Multi-Gas Detector</vt:lpstr>
      <vt:lpstr>G450 / G460 battery packs</vt:lpstr>
      <vt:lpstr>Rechargeable battery pack </vt:lpstr>
      <vt:lpstr>Expected G450 / G460 run times</vt:lpstr>
      <vt:lpstr>Expected G450 run times as function of temperature</vt:lpstr>
      <vt:lpstr>Datalogging Standard</vt:lpstr>
      <vt:lpstr>G460 Optional Extended Datalogging Storage Capacity</vt:lpstr>
      <vt:lpstr>G450 / G460 Motorized Pump </vt:lpstr>
      <vt:lpstr>G450 / G460 Motorized Pump</vt:lpstr>
      <vt:lpstr>G450 / G460 Drop-in Charger</vt:lpstr>
      <vt:lpstr>Optional G450 / G460 Drop-in Charger for Pump Equipped Instruments</vt:lpstr>
      <vt:lpstr>G450 / G460  Five-Unit Multi-Charger</vt:lpstr>
      <vt:lpstr>Five instrument multi-charger</vt:lpstr>
      <vt:lpstr>Other accessories</vt:lpstr>
      <vt:lpstr>Use TS-400 Test Station for daily bump check</vt:lpstr>
      <vt:lpstr>Use DS400 Docking Station for daily bump check and / or periodic calibration</vt:lpstr>
      <vt:lpstr>Comprehensive Test Reports</vt:lpstr>
      <vt:lpstr>Automatically generate  calibration and bump test certificates</vt:lpstr>
      <vt:lpstr>Accessories included with every instrument</vt:lpstr>
      <vt:lpstr>Traditional Electrochemical Toxic Gas Sensors</vt:lpstr>
      <vt:lpstr>G460 Interchangeable  Plug-and-Play Smart Sensors</vt:lpstr>
      <vt:lpstr>G460 has the flexibility to support the right sensor technology for the job!</vt:lpstr>
      <vt:lpstr>GfG wins hands down when it comes to features AND three year cost of ownership!</vt:lpstr>
      <vt:lpstr>Sales Support:  www.Goodforgas.com</vt:lpstr>
      <vt:lpstr>G450 / G460 Basic Operation</vt:lpstr>
      <vt:lpstr>Basic operation</vt:lpstr>
      <vt:lpstr>External features and controls</vt:lpstr>
      <vt:lpstr>Battery Pack Location</vt:lpstr>
      <vt:lpstr>Turning the instrument on </vt:lpstr>
      <vt:lpstr>Verifying firmware version</vt:lpstr>
      <vt:lpstr>Startup sequence</vt:lpstr>
      <vt:lpstr>Instrument start up</vt:lpstr>
      <vt:lpstr>“Bump test” and “Calibration” overdue alarms</vt:lpstr>
      <vt:lpstr>Turning the instrument off</vt:lpstr>
      <vt:lpstr>Function of buttons</vt:lpstr>
      <vt:lpstr>LCD features</vt:lpstr>
      <vt:lpstr>LCD features</vt:lpstr>
      <vt:lpstr>Rechargeable battery pack </vt:lpstr>
      <vt:lpstr>To turn on LED flashlight</vt:lpstr>
      <vt:lpstr>Instrument readings and alarms</vt:lpstr>
      <vt:lpstr>G450 / G460 alarms</vt:lpstr>
      <vt:lpstr>Effects of O2 concentration on combustible gas readings</vt:lpstr>
      <vt:lpstr>Effects of high concentrations of gas on LEL sensor</vt:lpstr>
      <vt:lpstr>Peak Reading Mode</vt:lpstr>
      <vt:lpstr>Clearing "Peak Mode" readings</vt:lpstr>
      <vt:lpstr>Viewing Peak, STEL and TWA readings for entire monitoring interval</vt:lpstr>
      <vt:lpstr>G450 / G460 battery packs</vt:lpstr>
      <vt:lpstr>G450 / G460 Drop-in Charger</vt:lpstr>
      <vt:lpstr>Optional G450 / G460 Drop-in Charger for Pump Equipped Instruments</vt:lpstr>
      <vt:lpstr>G450 / G460 Charging Cycle</vt:lpstr>
      <vt:lpstr>G450 / G460 Charging Cycle</vt:lpstr>
      <vt:lpstr>Changing battery packs</vt:lpstr>
      <vt:lpstr>Changing battery packs</vt:lpstr>
      <vt:lpstr>Changing battery packs</vt:lpstr>
      <vt:lpstr>Voltage depression due to over-charging</vt:lpstr>
      <vt:lpstr>“Anti-lazy battery” deep-discharge cycle</vt:lpstr>
      <vt:lpstr>Charger cradle hardware compatibility</vt:lpstr>
      <vt:lpstr>Main menu screen</vt:lpstr>
      <vt:lpstr>One-time deep discharge cycle for NiMH battery pack</vt:lpstr>
      <vt:lpstr>Automatic deep discharge cycle</vt:lpstr>
      <vt:lpstr>Limiting automatic deep discharge cycle to certain days </vt:lpstr>
      <vt:lpstr>Automatic deep discharge cycle</vt:lpstr>
      <vt:lpstr>Bump Test (Manual Procedure)</vt:lpstr>
      <vt:lpstr>Bump Test</vt:lpstr>
      <vt:lpstr>Bump Test</vt:lpstr>
      <vt:lpstr>Manual AutoCal</vt:lpstr>
      <vt:lpstr>Attach Cal Cap to Enter Fresh Air and Span “AutoCal”</vt:lpstr>
      <vt:lpstr>Can also enter “AutoCal” mode by pushing “Reset” and “Zoom” buttons at same time </vt:lpstr>
      <vt:lpstr>Calibration gas concentrations</vt:lpstr>
      <vt:lpstr>What should you do if you fail AutoCal adjustment?</vt:lpstr>
      <vt:lpstr>What if you check the gas and fittings but still fail AutoCal adjustment?</vt:lpstr>
      <vt:lpstr>Single sensor calibration procedure (part 1)</vt:lpstr>
      <vt:lpstr>Single sensor calibration procedure (part 2)</vt:lpstr>
      <vt:lpstr>Single sensor calibration procedure (part 3)</vt:lpstr>
      <vt:lpstr>Saving single-sensor “Zero” and “Calibration” results (part 4)</vt:lpstr>
      <vt:lpstr>Single sensor calibration procedure (part 5)</vt:lpstr>
      <vt:lpstr>Single sensor calibration procedure (part 6)</vt:lpstr>
      <vt:lpstr>DS-400 Docking Station for daily bump check and / or periodic calibration</vt:lpstr>
      <vt:lpstr>DS-404 Multi-inlet Docking Station for bump check and periodic calibration</vt:lpstr>
      <vt:lpstr>Using DS400 Docking Station for daily bump check and / or periodic calibration</vt:lpstr>
      <vt:lpstr>Using DS-400 Docking Station for daily bump check and / or periodic calibration</vt:lpstr>
      <vt:lpstr>Using DS-400 Docking Station for daily bump check and / or periodic calibration</vt:lpstr>
      <vt:lpstr>How to do bump test  </vt:lpstr>
      <vt:lpstr>How to do bump test  </vt:lpstr>
      <vt:lpstr>DS400 Docking Station</vt:lpstr>
      <vt:lpstr>What to do if instrument fails bump test  </vt:lpstr>
      <vt:lpstr>DS-400 charging tray options</vt:lpstr>
      <vt:lpstr>Removing or changing the DS-400 charging tray</vt:lpstr>
      <vt:lpstr>Pump Start-up</vt:lpstr>
      <vt:lpstr>Using the motorized sample pump</vt:lpstr>
      <vt:lpstr>Performing a gas test</vt:lpstr>
      <vt:lpstr>Time required for proper testing </vt:lpstr>
      <vt:lpstr>G450 / G460 Advanced Operation</vt:lpstr>
      <vt:lpstr>Advanced user options: Service Mode</vt:lpstr>
      <vt:lpstr>Making a change and leaving "Service Mode"</vt:lpstr>
      <vt:lpstr>Advanced user options:  Service Mode “System” menu</vt:lpstr>
      <vt:lpstr>Advanced user options:  Service Mode “Sensor” menu</vt:lpstr>
      <vt:lpstr>Advanced user options:  Oxygen “Sensor” menu</vt:lpstr>
      <vt:lpstr>Advanced user options:  Oxygen “Sensor” menu</vt:lpstr>
      <vt:lpstr>Advanced user options:  Oxygen “Sensor” menu</vt:lpstr>
      <vt:lpstr>Advanced user options:  LEL “Sensor” menu</vt:lpstr>
      <vt:lpstr>Selecting a new gas from the "Gas and Unit" library</vt:lpstr>
      <vt:lpstr>CC LEL sensor “Gas and Unit” library choices  </vt:lpstr>
      <vt:lpstr>Additional catalytic LEL sensor response factors</vt:lpstr>
      <vt:lpstr>Advanced user options:  Toxic “Sensor” menus</vt:lpstr>
      <vt:lpstr>PID sensor menu </vt:lpstr>
      <vt:lpstr>PID sensor “Gas and Unit” library choices  </vt:lpstr>
      <vt:lpstr>PID range and resolution</vt:lpstr>
      <vt:lpstr>Advanced user options:   Viewing or changing span gas values</vt:lpstr>
      <vt:lpstr>Advanced user options:   Viewing or changing span gas values</vt:lpstr>
      <vt:lpstr>Advanced user options:   Viewing or changing alarms</vt:lpstr>
      <vt:lpstr>Questions?</vt:lpstr>
    </vt:vector>
  </TitlesOfParts>
  <Company>BW Technologies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Presentation</dc:title>
  <dc:creator>Robert Henderson</dc:creator>
  <cp:lastModifiedBy>Bob Henderson</cp:lastModifiedBy>
  <cp:revision>1108</cp:revision>
  <cp:lastPrinted>2000-12-02T23:41:38Z</cp:lastPrinted>
  <dcterms:created xsi:type="dcterms:W3CDTF">1998-10-08T14:52:24Z</dcterms:created>
  <dcterms:modified xsi:type="dcterms:W3CDTF">2013-01-21T15:17:14Z</dcterms:modified>
</cp:coreProperties>
</file>