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89" r:id="rId2"/>
    <p:sldMasterId id="2147483702" r:id="rId3"/>
    <p:sldMasterId id="2147483714" r:id="rId4"/>
    <p:sldMasterId id="2147483736" r:id="rId5"/>
    <p:sldMasterId id="2147483752" r:id="rId6"/>
    <p:sldMasterId id="2147483765" r:id="rId7"/>
  </p:sldMasterIdLst>
  <p:notesMasterIdLst>
    <p:notesMasterId r:id="rId26"/>
  </p:notesMasterIdLst>
  <p:handoutMasterIdLst>
    <p:handoutMasterId r:id="rId27"/>
  </p:handoutMasterIdLst>
  <p:sldIdLst>
    <p:sldId id="1199" r:id="rId8"/>
    <p:sldId id="1601" r:id="rId9"/>
    <p:sldId id="1642" r:id="rId10"/>
    <p:sldId id="1674" r:id="rId11"/>
    <p:sldId id="1675" r:id="rId12"/>
    <p:sldId id="1679" r:id="rId13"/>
    <p:sldId id="1680" r:id="rId14"/>
    <p:sldId id="1676" r:id="rId15"/>
    <p:sldId id="1677" r:id="rId16"/>
    <p:sldId id="1678" r:id="rId17"/>
    <p:sldId id="1572" r:id="rId18"/>
    <p:sldId id="1681" r:id="rId19"/>
    <p:sldId id="1673" r:id="rId20"/>
    <p:sldId id="1665" r:id="rId21"/>
    <p:sldId id="1668" r:id="rId22"/>
    <p:sldId id="1634" r:id="rId23"/>
    <p:sldId id="1640" r:id="rId24"/>
    <p:sldId id="1643" r:id="rId25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3399CC"/>
    <a:srgbClr val="E1F7FF"/>
    <a:srgbClr val="D1F3FF"/>
    <a:srgbClr val="D5F4FF"/>
    <a:srgbClr val="0099CC"/>
    <a:srgbClr val="C1DAFF"/>
    <a:srgbClr val="FF8585"/>
    <a:srgbClr val="0075CC"/>
    <a:srgbClr val="FF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95512" autoAdjust="0"/>
  </p:normalViewPr>
  <p:slideViewPr>
    <p:cSldViewPr snapToGrid="0">
      <p:cViewPr varScale="1">
        <p:scale>
          <a:sx n="63" d="100"/>
          <a:sy n="63" d="100"/>
        </p:scale>
        <p:origin x="-126" y="-1032"/>
      </p:cViewPr>
      <p:guideLst>
        <p:guide orient="horz" pos="1015"/>
        <p:guide pos="4558"/>
      </p:guideLst>
    </p:cSldViewPr>
  </p:slideViewPr>
  <p:outlineViewPr>
    <p:cViewPr>
      <p:scale>
        <a:sx n="33" d="100"/>
        <a:sy n="33" d="100"/>
      </p:scale>
      <p:origin x="0" y="4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02" y="-60"/>
      </p:cViewPr>
      <p:guideLst>
        <p:guide orient="horz" pos="3024"/>
        <p:guide pos="230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955088"/>
            <a:ext cx="73152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defTabSz="947738">
              <a:defRPr sz="1200" b="0" i="1">
                <a:latin typeface="Arial Narrow" pitchFamily="34" charset="0"/>
              </a:defRPr>
            </a:lvl1pPr>
          </a:lstStyle>
          <a:p>
            <a:pPr>
              <a:defRPr/>
            </a:pPr>
            <a:fld id="{60882DED-F042-4DC5-993D-003DD085B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478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>
            <a:lvl1pPr algn="l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algn="l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33" tIns="47417" rIns="94833" bIns="47417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A7A200C6-351A-4C99-B71C-F71E76B07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976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E6770E7-37D7-4ACF-82CB-D93457A7FBBE}" type="slidenum">
              <a:rPr lang="en-US" altLang="en-US" sz="1200" b="0" smtClean="0">
                <a:latin typeface="Times New Roman" pitchFamily="18" charset="0"/>
              </a:rPr>
              <a:pPr/>
              <a:t>1</a:t>
            </a:fld>
            <a:endParaRPr lang="en-US" altLang="en-US" sz="1200" b="0" smtClean="0"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484579-F536-4577-8FA2-AA32A7358920}" type="slidenum">
              <a:rPr lang="en-US" altLang="en-US" sz="1200" b="0" smtClean="0">
                <a:solidFill>
                  <a:prstClr val="black"/>
                </a:solidFill>
                <a:latin typeface="Times New Roman" pitchFamily="18" charset="0"/>
              </a:rPr>
              <a:pPr/>
              <a:t>5</a:t>
            </a:fld>
            <a:endParaRPr lang="en-US" altLang="en-US" sz="1200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484579-F536-4577-8FA2-AA32A7358920}" type="slidenum">
              <a:rPr lang="en-US" altLang="en-US" sz="1200" b="0" smtClean="0">
                <a:solidFill>
                  <a:prstClr val="black"/>
                </a:solidFill>
                <a:latin typeface="Times New Roman" pitchFamily="18" charset="0"/>
              </a:rPr>
              <a:pPr/>
              <a:t>6</a:t>
            </a:fld>
            <a:endParaRPr lang="en-US" altLang="en-US" sz="1200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484579-F536-4577-8FA2-AA32A7358920}" type="slidenum">
              <a:rPr lang="en-US" altLang="en-US" sz="1200" b="0" smtClean="0">
                <a:solidFill>
                  <a:prstClr val="black"/>
                </a:solidFill>
                <a:latin typeface="Times New Roman" pitchFamily="18" charset="0"/>
              </a:rPr>
              <a:pPr/>
              <a:t>7</a:t>
            </a:fld>
            <a:endParaRPr lang="en-US" altLang="en-US" sz="1200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77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77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E57522-A980-4E9D-926C-3261345BC8FD}" type="slidenum">
              <a:rPr lang="en-US" altLang="en-US" sz="1200" b="0" smtClean="0">
                <a:solidFill>
                  <a:prstClr val="black"/>
                </a:solidFill>
                <a:latin typeface="Times New Roman" pitchFamily="18" charset="0"/>
              </a:rPr>
              <a:pPr/>
              <a:t>8</a:t>
            </a:fld>
            <a:endParaRPr lang="en-US" altLang="en-US" sz="1200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9C835C2-000C-4253-9E8F-DA8E969CE23E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9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CC4E3F-3A7F-414A-B141-2B84653AA6DA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10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1pPr>
            <a:lvl2pPr marL="770662" indent="-296408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2pPr>
            <a:lvl3pPr marL="1185634" indent="-237127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3pPr>
            <a:lvl4pPr marL="1659887" indent="-237127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4pPr>
            <a:lvl5pPr marL="2134141" indent="-237127" defTabSz="956741">
              <a:defRPr sz="2500" b="1">
                <a:solidFill>
                  <a:schemeClr val="tx1"/>
                </a:solidFill>
                <a:latin typeface="Arial" pitchFamily="34" charset="0"/>
              </a:defRPr>
            </a:lvl5pPr>
            <a:lvl6pPr marL="260839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6pPr>
            <a:lvl7pPr marL="3082648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7pPr>
            <a:lvl8pPr marL="3556902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8pPr>
            <a:lvl9pPr marL="4031155" indent="-237127" algn="ctr" defTabSz="956741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7600F0A-D3D5-4383-BEB3-378A3D40AF5F}" type="slidenum">
              <a:rPr lang="en-US" altLang="en-US" sz="1200" b="0">
                <a:latin typeface="Times New Roman" pitchFamily="18" charset="0"/>
              </a:rPr>
              <a:pPr/>
              <a:t>11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861">
              <a:defRPr sz="2100" b="1">
                <a:solidFill>
                  <a:schemeClr val="tx1"/>
                </a:solidFill>
                <a:latin typeface="Arial" charset="0"/>
              </a:defRPr>
            </a:lvl1pPr>
            <a:lvl2pPr marL="770662" indent="-296408" defTabSz="946861">
              <a:defRPr sz="2100" b="1">
                <a:solidFill>
                  <a:schemeClr val="tx1"/>
                </a:solidFill>
                <a:latin typeface="Arial" charset="0"/>
              </a:defRPr>
            </a:lvl2pPr>
            <a:lvl3pPr marL="1185634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3pPr>
            <a:lvl4pPr marL="1659887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4pPr>
            <a:lvl5pPr marL="2134141" indent="-237127" defTabSz="946861">
              <a:defRPr sz="2100" b="1">
                <a:solidFill>
                  <a:schemeClr val="tx1"/>
                </a:solidFill>
                <a:latin typeface="Arial" charset="0"/>
              </a:defRPr>
            </a:lvl5pPr>
            <a:lvl6pPr marL="260839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6pPr>
            <a:lvl7pPr marL="3082648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7pPr>
            <a:lvl8pPr marL="3556902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8pPr>
            <a:lvl9pPr marL="4031155" indent="-237127" algn="ctr" defTabSz="94686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9D83AA7-BE75-4ECB-B12B-30DAADBBFD02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17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5479"/>
      </p:ext>
    </p:extLst>
  </p:cSld>
  <p:clrMapOvr>
    <a:masterClrMapping/>
  </p:clrMapOvr>
  <p:transition spd="slow" advTm="10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3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841955226"/>
      </p:ext>
    </p:extLst>
  </p:cSld>
  <p:clrMapOvr>
    <a:masterClrMapping/>
  </p:clrMapOvr>
  <p:transition spd="slow" advTm="10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29814"/>
            <a:ext cx="7772400" cy="147170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912"/>
            <a:ext cx="6400800" cy="1752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091351"/>
      </p:ext>
    </p:extLst>
  </p:cSld>
  <p:clrMapOvr>
    <a:masterClrMapping/>
  </p:clrMapOvr>
  <p:transition spd="slow"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9497"/>
            <a:ext cx="8229600" cy="4525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834710"/>
      </p:ext>
    </p:extLst>
  </p:cSld>
  <p:clrMapOvr>
    <a:masterClrMapping/>
  </p:clrMapOvr>
  <p:transition spd="slow"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588"/>
            <a:ext cx="7772400" cy="136308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7196"/>
            <a:ext cx="7772400" cy="14993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43523547"/>
      </p:ext>
    </p:extLst>
  </p:cSld>
  <p:clrMapOvr>
    <a:masterClrMapping/>
  </p:clrMapOvr>
  <p:transition spd="slow"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599497"/>
            <a:ext cx="4038600" cy="4525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99497"/>
            <a:ext cx="4038600" cy="4525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530792"/>
      </p:ext>
    </p:extLst>
  </p:cSld>
  <p:clrMapOvr>
    <a:masterClrMapping/>
  </p:clrMapOvr>
  <p:transition spd="slow"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598"/>
            <a:ext cx="4040188" cy="6389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540"/>
            <a:ext cx="4040188" cy="39508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535598"/>
            <a:ext cx="4041775" cy="6389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2174540"/>
            <a:ext cx="4041775" cy="39508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048961"/>
      </p:ext>
    </p:extLst>
  </p:cSld>
  <p:clrMapOvr>
    <a:masterClrMapping/>
  </p:clrMapOvr>
  <p:transition spd="slow"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397837"/>
      </p:ext>
    </p:extLst>
  </p:cSld>
  <p:clrMapOvr>
    <a:masterClrMapping/>
  </p:clrMapOvr>
  <p:transition spd="slow"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529651"/>
      </p:ext>
    </p:extLst>
  </p:cSld>
  <p:clrMapOvr>
    <a:masterClrMapping/>
  </p:clrMapOvr>
  <p:transition spd="slow" advClick="0" advTm="10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2617"/>
            <a:ext cx="3008313" cy="116287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2616"/>
            <a:ext cx="5111750" cy="585272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495"/>
            <a:ext cx="3008313" cy="4689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34526601"/>
      </p:ext>
    </p:extLst>
  </p:cSld>
  <p:clrMapOvr>
    <a:masterClrMapping/>
  </p:clrMapOvr>
  <p:transition spd="slow" advClick="0" advTm="10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53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338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131"/>
            <a:ext cx="5486400" cy="805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42650555"/>
      </p:ext>
    </p:extLst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54102"/>
            <a:ext cx="8407400" cy="4508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08713"/>
      </p:ext>
    </p:extLst>
  </p:cSld>
  <p:clrMapOvr>
    <a:masterClrMapping/>
  </p:clrMapOvr>
  <p:transition spd="slow" advTm="10000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99497"/>
            <a:ext cx="8229600" cy="45258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712966"/>
      </p:ext>
    </p:extLst>
  </p:cSld>
  <p:clrMapOvr>
    <a:masterClrMapping/>
  </p:clrMapOvr>
  <p:transition spd="slow" advClick="0" advTm="10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47"/>
            <a:ext cx="2057400" cy="5850597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47"/>
            <a:ext cx="6019800" cy="58505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970665"/>
      </p:ext>
    </p:extLst>
  </p:cSld>
  <p:clrMapOvr>
    <a:masterClrMapping/>
  </p:clrMapOvr>
  <p:transition spd="slow" advClick="0" advTm="10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November, 2016             Introducing G888 and G999 multi-gas monitors from GfG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2" name="Picture 21" descr="Logo_500x468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3621307"/>
      </p:ext>
    </p:extLst>
  </p:cSld>
  <p:clrMapOvr>
    <a:masterClrMapping/>
  </p:clrMapOvr>
  <p:transition spd="slow" advClick="0" advTm="10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29814"/>
            <a:ext cx="7772400" cy="147170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912"/>
            <a:ext cx="6400800" cy="1752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779874"/>
      </p:ext>
    </p:extLst>
  </p:cSld>
  <p:clrMapOvr>
    <a:masterClrMapping/>
  </p:clrMapOvr>
  <p:transition spd="slow" advClick="0" advTm="1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9495"/>
            <a:ext cx="8229600" cy="4525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383852"/>
      </p:ext>
    </p:extLst>
  </p:cSld>
  <p:clrMapOvr>
    <a:masterClrMapping/>
  </p:clrMapOvr>
  <p:transition spd="slow" advClick="0" advTm="1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588"/>
            <a:ext cx="7772400" cy="136308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7196"/>
            <a:ext cx="7772400" cy="14993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93716437"/>
      </p:ext>
    </p:extLst>
  </p:cSld>
  <p:clrMapOvr>
    <a:masterClrMapping/>
  </p:clrMapOvr>
  <p:transition spd="slow" advClick="0" advTm="1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599495"/>
            <a:ext cx="4038600" cy="4525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99495"/>
            <a:ext cx="4038600" cy="4525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863850"/>
      </p:ext>
    </p:extLst>
  </p:cSld>
  <p:clrMapOvr>
    <a:masterClrMapping/>
  </p:clrMapOvr>
  <p:transition spd="slow" advClick="0" advTm="10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598"/>
            <a:ext cx="4040188" cy="6389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540"/>
            <a:ext cx="4040188" cy="39508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2" y="1535598"/>
            <a:ext cx="4041775" cy="6389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2" y="2174540"/>
            <a:ext cx="4041775" cy="39508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366265"/>
      </p:ext>
    </p:extLst>
  </p:cSld>
  <p:clrMapOvr>
    <a:masterClrMapping/>
  </p:clrMapOvr>
  <p:transition spd="slow" advClick="0" advTm="10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655294"/>
      </p:ext>
    </p:extLst>
  </p:cSld>
  <p:clrMapOvr>
    <a:masterClrMapping/>
  </p:clrMapOvr>
  <p:transition spd="slow" advClick="0" advTm="10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550322"/>
      </p:ext>
    </p:extLst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403201"/>
      </p:ext>
    </p:extLst>
  </p:cSld>
  <p:clrMapOvr>
    <a:masterClrMapping/>
  </p:clrMapOvr>
  <p:transition spd="slow" advTm="10000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2617"/>
            <a:ext cx="3008313" cy="116287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2616"/>
            <a:ext cx="5111750" cy="585272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495"/>
            <a:ext cx="3008313" cy="4689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27136540"/>
      </p:ext>
    </p:extLst>
  </p:cSld>
  <p:clrMapOvr>
    <a:masterClrMapping/>
  </p:clrMapOvr>
  <p:transition spd="slow" advClick="0" advTm="10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53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338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131"/>
            <a:ext cx="5486400" cy="805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33208686"/>
      </p:ext>
    </p:extLst>
  </p:cSld>
  <p:clrMapOvr>
    <a:masterClrMapping/>
  </p:clrMapOvr>
  <p:transition spd="slow" advClick="0" advTm="10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99495"/>
            <a:ext cx="8229600" cy="45258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384103"/>
      </p:ext>
    </p:extLst>
  </p:cSld>
  <p:clrMapOvr>
    <a:masterClrMapping/>
  </p:clrMapOvr>
  <p:transition spd="slow" advClick="0" advTm="10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47"/>
            <a:ext cx="2057400" cy="5850597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47"/>
            <a:ext cx="6019800" cy="58505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942505"/>
      </p:ext>
    </p:extLst>
  </p:cSld>
  <p:clrMapOvr>
    <a:masterClrMapping/>
  </p:clrMapOvr>
  <p:transition spd="slow" advClick="0" advTm="10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29429"/>
      </p:ext>
    </p:extLst>
  </p:cSld>
  <p:clrMapOvr>
    <a:masterClrMapping/>
  </p:clrMapOvr>
  <p:transition spd="med" advTm="10000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23374"/>
      </p:ext>
    </p:extLst>
  </p:cSld>
  <p:clrMapOvr>
    <a:masterClrMapping/>
  </p:clrMapOvr>
  <p:transition spd="med" advTm="10000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059762"/>
      </p:ext>
    </p:extLst>
  </p:cSld>
  <p:clrMapOvr>
    <a:masterClrMapping/>
  </p:clrMapOvr>
  <p:transition spd="med" advTm="10000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04821373"/>
      </p:ext>
    </p:extLst>
  </p:cSld>
  <p:clrMapOvr>
    <a:masterClrMapping/>
  </p:clrMapOvr>
  <p:transition spd="med" advTm="10000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635968532"/>
      </p:ext>
    </p:extLst>
  </p:cSld>
  <p:clrMapOvr>
    <a:masterClrMapping/>
  </p:clrMapOvr>
  <p:transition spd="med" advTm="10000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793262993"/>
      </p:ext>
    </p:extLst>
  </p:cSld>
  <p:clrMapOvr>
    <a:masterClrMapping/>
  </p:clrMapOvr>
  <p:transition spd="med" advTm="10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054102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054102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05825"/>
      </p:ext>
    </p:extLst>
  </p:cSld>
  <p:clrMapOvr>
    <a:masterClrMapping/>
  </p:clrMapOvr>
  <p:transition spd="slow" advTm="10000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4016966269"/>
      </p:ext>
    </p:extLst>
  </p:cSld>
  <p:clrMapOvr>
    <a:masterClrMapping/>
  </p:clrMapOvr>
  <p:transition spd="med" advTm="10000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881195517"/>
      </p:ext>
    </p:extLst>
  </p:cSld>
  <p:clrMapOvr>
    <a:masterClrMapping/>
  </p:clrMapOvr>
  <p:transition spd="med" advTm="10000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907441572"/>
      </p:ext>
    </p:extLst>
  </p:cSld>
  <p:clrMapOvr>
    <a:masterClrMapping/>
  </p:clrMapOvr>
  <p:transition spd="med" advTm="10000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868742396"/>
      </p:ext>
    </p:extLst>
  </p:cSld>
  <p:clrMapOvr>
    <a:masterClrMapping/>
  </p:clrMapOvr>
  <p:transition spd="med" advTm="10000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510198014"/>
      </p:ext>
    </p:extLst>
  </p:cSld>
  <p:clrMapOvr>
    <a:masterClrMapping/>
  </p:clrMapOvr>
  <p:transition spd="med" advTm="10000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775472675"/>
      </p:ext>
    </p:extLst>
  </p:cSld>
  <p:clrMapOvr>
    <a:masterClrMapping/>
  </p:clrMapOvr>
  <p:transition spd="med" advTm="10000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034618806"/>
      </p:ext>
    </p:extLst>
  </p:cSld>
  <p:clrMapOvr>
    <a:masterClrMapping/>
  </p:clrMapOvr>
  <p:transition spd="med" advTm="10000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621197130"/>
      </p:ext>
    </p:extLst>
  </p:cSld>
  <p:clrMapOvr>
    <a:masterClrMapping/>
  </p:clrMapOvr>
  <p:transition spd="med" advTm="10000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831614924"/>
      </p:ext>
    </p:extLst>
  </p:cSld>
  <p:clrMapOvr>
    <a:masterClrMapping/>
  </p:clrMapOvr>
  <p:transition spd="med" advTm="10000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587662036"/>
      </p:ext>
    </p:extLst>
  </p:cSld>
  <p:clrMapOvr>
    <a:masterClrMapping/>
  </p:clrMapOvr>
  <p:transition spd="med" advTm="10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95870"/>
      </p:ext>
    </p:extLst>
  </p:cSld>
  <p:clrMapOvr>
    <a:masterClrMapping/>
  </p:clrMapOvr>
  <p:transition spd="slow" advTm="10000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396792423"/>
      </p:ext>
    </p:extLst>
  </p:cSld>
  <p:clrMapOvr>
    <a:masterClrMapping/>
  </p:clrMapOvr>
  <p:transition spd="med" advTm="10000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871883990"/>
      </p:ext>
    </p:extLst>
  </p:cSld>
  <p:clrMapOvr>
    <a:masterClrMapping/>
  </p:clrMapOvr>
  <p:transition spd="med" advTm="10000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4166932959"/>
      </p:ext>
    </p:extLst>
  </p:cSld>
  <p:clrMapOvr>
    <a:masterClrMapping/>
  </p:clrMapOvr>
  <p:transition spd="med" advTm="10000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650644105"/>
      </p:ext>
    </p:extLst>
  </p:cSld>
  <p:clrMapOvr>
    <a:masterClrMapping/>
  </p:clrMapOvr>
  <p:transition spd="med" advTm="10000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4149742382"/>
      </p:ext>
    </p:extLst>
  </p:cSld>
  <p:clrMapOvr>
    <a:masterClrMapping/>
  </p:clrMapOvr>
  <p:transition spd="med" advTm="10000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786977268"/>
      </p:ext>
    </p:extLst>
  </p:cSld>
  <p:clrMapOvr>
    <a:masterClrMapping/>
  </p:clrMapOvr>
  <p:transition spd="med" advTm="10000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62580"/>
      </p:ext>
    </p:extLst>
  </p:cSld>
  <p:clrMapOvr>
    <a:masterClrMapping/>
  </p:clrMapOvr>
  <p:transition spd="med" advTm="10000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104531"/>
      </p:ext>
    </p:extLst>
  </p:cSld>
  <p:clrMapOvr>
    <a:masterClrMapping/>
  </p:clrMapOvr>
  <p:transition spd="med" advTm="10000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80501"/>
      </p:ext>
    </p:extLst>
  </p:cSld>
  <p:clrMapOvr>
    <a:masterClrMapping/>
  </p:clrMapOvr>
  <p:transition spd="med" advTm="10000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32908"/>
      </p:ext>
    </p:extLst>
  </p:cSld>
  <p:clrMapOvr>
    <a:masterClrMapping/>
  </p:clrMapOvr>
  <p:transition spd="med" advTm="10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30344"/>
      </p:ext>
    </p:extLst>
  </p:cSld>
  <p:clrMapOvr>
    <a:masterClrMapping/>
  </p:clrMapOvr>
  <p:transition spd="slow" advTm="10000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79068"/>
      </p:ext>
    </p:extLst>
  </p:cSld>
  <p:clrMapOvr>
    <a:masterClrMapping/>
  </p:clrMapOvr>
  <p:transition spd="med" advTm="10000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2522"/>
      </p:ext>
    </p:extLst>
  </p:cSld>
  <p:clrMapOvr>
    <a:masterClrMapping/>
  </p:clrMapOvr>
  <p:transition spd="med" advTm="10000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90674"/>
      </p:ext>
    </p:extLst>
  </p:cSld>
  <p:clrMapOvr>
    <a:masterClrMapping/>
  </p:clrMapOvr>
  <p:transition spd="med" advTm="10000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7837230"/>
      </p:ext>
    </p:extLst>
  </p:cSld>
  <p:clrMapOvr>
    <a:masterClrMapping/>
  </p:clrMapOvr>
  <p:transition spd="med" advTm="10000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2262"/>
      </p:ext>
    </p:extLst>
  </p:cSld>
  <p:clrMapOvr>
    <a:masterClrMapping/>
  </p:clrMapOvr>
  <p:transition spd="med" advTm="10000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85506"/>
      </p:ext>
    </p:extLst>
  </p:cSld>
  <p:clrMapOvr>
    <a:masterClrMapping/>
  </p:clrMapOvr>
  <p:transition spd="med" advTm="10000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7879"/>
      </p:ext>
    </p:extLst>
  </p:cSld>
  <p:clrMapOvr>
    <a:masterClrMapping/>
  </p:clrMapOvr>
  <p:transition spd="med" advTm="10000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79362"/>
      </p:ext>
    </p:extLst>
  </p:cSld>
  <p:clrMapOvr>
    <a:masterClrMapping/>
  </p:clrMapOvr>
  <p:transition spd="med" advTm="10000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593410747"/>
      </p:ext>
    </p:extLst>
  </p:cSld>
  <p:clrMapOvr>
    <a:masterClrMapping/>
  </p:clrMapOvr>
  <p:transition spd="med" advTm="10000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456572"/>
      </p:ext>
    </p:extLst>
  </p:cSld>
  <p:clrMapOvr>
    <a:masterClrMapping/>
  </p:clrMapOvr>
  <p:transition spd="med" advTm="10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81292"/>
      </p:ext>
    </p:extLst>
  </p:cSld>
  <p:clrMapOvr>
    <a:masterClrMapping/>
  </p:clrMapOvr>
  <p:transition spd="slow" advTm="10000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29814"/>
            <a:ext cx="7772400" cy="147170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912"/>
            <a:ext cx="6400800" cy="1752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949928"/>
      </p:ext>
    </p:extLst>
  </p:cSld>
  <p:clrMapOvr>
    <a:masterClrMapping/>
  </p:clrMapOvr>
  <p:transition spd="slow" advClick="0" advTm="10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9495"/>
            <a:ext cx="8229600" cy="4525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985924"/>
      </p:ext>
    </p:extLst>
  </p:cSld>
  <p:clrMapOvr>
    <a:masterClrMapping/>
  </p:clrMapOvr>
  <p:transition spd="slow" advClick="0" advTm="10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588"/>
            <a:ext cx="7772400" cy="136308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7196"/>
            <a:ext cx="7772400" cy="14993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04222182"/>
      </p:ext>
    </p:extLst>
  </p:cSld>
  <p:clrMapOvr>
    <a:masterClrMapping/>
  </p:clrMapOvr>
  <p:transition spd="slow" advClick="0" advTm="10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599495"/>
            <a:ext cx="4038600" cy="4525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599495"/>
            <a:ext cx="4038600" cy="45258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337955"/>
      </p:ext>
    </p:extLst>
  </p:cSld>
  <p:clrMapOvr>
    <a:masterClrMapping/>
  </p:clrMapOvr>
  <p:transition spd="slow" advClick="0" advTm="10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598"/>
            <a:ext cx="4040188" cy="6389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540"/>
            <a:ext cx="4040188" cy="39508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2" y="1535598"/>
            <a:ext cx="4041775" cy="6389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2" y="2174540"/>
            <a:ext cx="4041775" cy="39508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798277"/>
      </p:ext>
    </p:extLst>
  </p:cSld>
  <p:clrMapOvr>
    <a:masterClrMapping/>
  </p:clrMapOvr>
  <p:transition spd="slow" advClick="0" advTm="10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592778"/>
      </p:ext>
    </p:extLst>
  </p:cSld>
  <p:clrMapOvr>
    <a:masterClrMapping/>
  </p:clrMapOvr>
  <p:transition spd="slow" advClick="0" advTm="10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127227"/>
      </p:ext>
    </p:extLst>
  </p:cSld>
  <p:clrMapOvr>
    <a:masterClrMapping/>
  </p:clrMapOvr>
  <p:transition spd="slow" advClick="0" advTm="10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2617"/>
            <a:ext cx="3008313" cy="116287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2616"/>
            <a:ext cx="5111750" cy="585272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495"/>
            <a:ext cx="3008313" cy="4689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8601257"/>
      </p:ext>
    </p:extLst>
  </p:cSld>
  <p:clrMapOvr>
    <a:masterClrMapping/>
  </p:clrMapOvr>
  <p:transition spd="slow" advClick="0" advTm="10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53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338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131"/>
            <a:ext cx="5486400" cy="805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61248510"/>
      </p:ext>
    </p:extLst>
  </p:cSld>
  <p:clrMapOvr>
    <a:masterClrMapping/>
  </p:clrMapOvr>
  <p:transition spd="slow" advClick="0" advTm="10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747"/>
            <a:ext cx="8229600" cy="1143709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99495"/>
            <a:ext cx="8229600" cy="45258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309887"/>
      </p:ext>
    </p:extLst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49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039174"/>
      </p:ext>
    </p:extLst>
  </p:cSld>
  <p:clrMapOvr>
    <a:masterClrMapping/>
  </p:clrMapOvr>
  <p:transition spd="slow" advTm="10000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747"/>
            <a:ext cx="2057400" cy="5850597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747"/>
            <a:ext cx="6019800" cy="58505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555023"/>
      </p:ext>
    </p:extLst>
  </p:cSld>
  <p:clrMapOvr>
    <a:masterClrMapping/>
  </p:clrMapOvr>
  <p:transition spd="slow" advClick="0" advTm="1000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November, 2016             Introducing G888 and G999 multi-gas monitors from GfG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8" name="Picture 21" descr="Logo_500x468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411849547"/>
      </p:ext>
    </p:extLst>
  </p:cSld>
  <p:clrMapOvr>
    <a:masterClrMapping/>
  </p:clrMapOvr>
  <p:transition spd="slow" advClick="0" advTm="1000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2495"/>
      </p:ext>
    </p:extLst>
  </p:cSld>
  <p:clrMapOvr>
    <a:masterClrMapping/>
  </p:clrMapOvr>
  <p:transition spd="slow" advTm="10000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54102"/>
            <a:ext cx="8407400" cy="4508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73828"/>
      </p:ext>
    </p:extLst>
  </p:cSld>
  <p:clrMapOvr>
    <a:masterClrMapping/>
  </p:clrMapOvr>
  <p:transition spd="slow" advTm="10000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526602"/>
      </p:ext>
    </p:extLst>
  </p:cSld>
  <p:clrMapOvr>
    <a:masterClrMapping/>
  </p:clrMapOvr>
  <p:transition spd="slow" advTm="10000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054102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054102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74226"/>
      </p:ext>
    </p:extLst>
  </p:cSld>
  <p:clrMapOvr>
    <a:masterClrMapping/>
  </p:clrMapOvr>
  <p:transition spd="slow" advTm="10000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9779"/>
      </p:ext>
    </p:extLst>
  </p:cSld>
  <p:clrMapOvr>
    <a:masterClrMapping/>
  </p:clrMapOvr>
  <p:transition spd="slow" advTm="10000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8057"/>
      </p:ext>
    </p:extLst>
  </p:cSld>
  <p:clrMapOvr>
    <a:masterClrMapping/>
  </p:clrMapOvr>
  <p:transition spd="slow" advTm="10000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879472"/>
      </p:ext>
    </p:extLst>
  </p:cSld>
  <p:clrMapOvr>
    <a:masterClrMapping/>
  </p:clrMapOvr>
  <p:transition spd="slow" advTm="10000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49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854276"/>
      </p:ext>
    </p:extLst>
  </p:cSld>
  <p:clrMapOvr>
    <a:masterClrMapping/>
  </p:clrMapOvr>
  <p:transition spd="slow" advTm="10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677174"/>
      </p:ext>
    </p:extLst>
  </p:cSld>
  <p:clrMapOvr>
    <a:masterClrMapping/>
  </p:clrMapOvr>
  <p:transition spd="slow" advTm="10000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760873"/>
      </p:ext>
    </p:extLst>
  </p:cSld>
  <p:clrMapOvr>
    <a:masterClrMapping/>
  </p:clrMapOvr>
  <p:transition spd="slow" advTm="10000"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3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513364201"/>
      </p:ext>
    </p:extLst>
  </p:cSld>
  <p:clrMapOvr>
    <a:masterClrMapping/>
  </p:clrMapOvr>
  <p:transition spd="slow" advTm="10000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4"/>
            <a:ext cx="6756400" cy="8127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4791"/>
      </p:ext>
    </p:extLst>
  </p:cSld>
  <p:clrMapOvr>
    <a:masterClrMapping/>
  </p:clrMapOvr>
  <p:transition spd="slow" advTm="10000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304800" y="2588257"/>
            <a:ext cx="8458200" cy="3431028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11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054102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4"/>
            <a:ext cx="6756400" cy="81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November, 2016             Introducing G888 and G999 multi-gas monitors from GfG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5" name="Picture 21" descr="Logo_500x468"/>
          <p:cNvPicPr>
            <a:picLocks noChangeAspect="1" noChangeArrowheads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86" r:id="rId10"/>
  </p:sldLayoutIdLst>
  <p:transition spd="slow" advTm="10000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November, 2016             Introducing G888 and G999 multi-gas monitors from GfG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2" name="Picture 21" descr="Logo_500x46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2460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slow" advClick="0" advTm="10000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November, 2016             Introducing G888 and G999 multi-gas monitors from GfG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2" name="Picture 21" descr="Logo_500x468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65578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 advClick="0" advTm="10000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2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November, 2016             Introducing G888 and G999 multi-gas monitors from GfG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4" name="Picture 21" descr="Logo_500x468"/>
          <p:cNvPicPr>
            <a:picLocks noChangeAspect="1" noChangeArrowheads="1"/>
          </p:cNvPicPr>
          <p:nvPr userDrawn="1"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65366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</p:sldLayoutIdLst>
  <p:transition spd="med" advTm="10000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2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November, 2016             Introducing G888 and G999 multi-gas monitors from GfG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4" name="Picture 21" descr="Logo_500x468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64030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ransition spd="med" advTm="10000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November, 2016             Introducing G888 and G999 multi-gas monitors from GfG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8" name="Picture 21" descr="Logo_500x46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80674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slow" advClick="0" advTm="10000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054102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4"/>
            <a:ext cx="6756400" cy="81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" name="Text Box 31"/>
          <p:cNvSpPr txBox="1">
            <a:spLocks noChangeArrowheads="1"/>
          </p:cNvSpPr>
          <p:nvPr userDrawn="1"/>
        </p:nvSpPr>
        <p:spPr bwMode="auto">
          <a:xfrm>
            <a:off x="296525" y="6399334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November, 2016             Introducing G888 and G999 multi-gas monitors from GfG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732246" y="6403925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</a:t>
            </a:r>
            <a:fld id="{BD5B90BF-C075-4DF9-A008-9EA91EE5B22A}" type="slidenum">
              <a:rPr kumimoji="0" lang="en-US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0" name="Picture 21" descr="Logo_500x46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80" y="5814268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5148742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ransition spd="slow" advTm="10000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592399"/>
            <a:ext cx="9144000" cy="1289659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637694" y="2131752"/>
            <a:ext cx="4307392" cy="377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l">
              <a:spcAft>
                <a:spcPts val="0"/>
              </a:spcAft>
            </a:pPr>
            <a:r>
              <a:rPr lang="en-US" i="1" dirty="0" smtClean="0">
                <a:solidFill>
                  <a:srgbClr val="3399CC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GfG Instrumentation, Inc.</a:t>
            </a:r>
            <a:endParaRPr lang="en-US" i="1" dirty="0">
              <a:solidFill>
                <a:srgbClr val="3399CC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ts val="0"/>
              </a:spcAft>
            </a:pPr>
            <a:endParaRPr lang="en-US" sz="1800" i="1" dirty="0">
              <a:solidFill>
                <a:srgbClr val="3399CC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ts val="0"/>
              </a:spcAft>
            </a:pPr>
            <a:endParaRPr lang="en-US" sz="1800" i="1" dirty="0" smtClean="0">
              <a:solidFill>
                <a:srgbClr val="3399CC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ts val="1200"/>
              </a:spcAft>
            </a:pPr>
            <a:r>
              <a:rPr lang="en-US" sz="1800" b="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1194 Oak Valley Drive, Suite 20, Ann </a:t>
            </a:r>
            <a:r>
              <a:rPr lang="en-US" sz="1800" b="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Arbor, </a:t>
            </a:r>
            <a:r>
              <a:rPr lang="en-US" sz="1800" b="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Michigan  48108</a:t>
            </a:r>
          </a:p>
          <a:p>
            <a:pPr lvl="1" algn="l">
              <a:spcAft>
                <a:spcPts val="1200"/>
              </a:spcAft>
            </a:pPr>
            <a:r>
              <a:rPr lang="en-US" sz="1800" b="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Toll free (USA and Canada):  </a:t>
            </a:r>
            <a:r>
              <a:rPr lang="en-US" sz="1800" b="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(800) </a:t>
            </a:r>
            <a:r>
              <a:rPr lang="en-US" sz="1800" b="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959-0329</a:t>
            </a:r>
          </a:p>
          <a:p>
            <a:pPr lvl="1" algn="l">
              <a:spcAft>
                <a:spcPts val="1200"/>
              </a:spcAft>
            </a:pPr>
            <a:r>
              <a:rPr lang="en-US" sz="1800" b="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Local:  734-769-0573</a:t>
            </a:r>
          </a:p>
          <a:p>
            <a:pPr lvl="1" algn="l">
              <a:spcAft>
                <a:spcPts val="1200"/>
              </a:spcAft>
            </a:pPr>
            <a:r>
              <a:rPr lang="en-US" sz="1800" b="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Internet</a:t>
            </a:r>
            <a:r>
              <a:rPr lang="en-US" sz="1800" b="0" i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800" b="0" i="1" dirty="0" smtClean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www.goodforgas.com</a:t>
            </a:r>
            <a:endParaRPr lang="en-US" sz="1800" b="0" i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spcAft>
                <a:spcPts val="0"/>
              </a:spcAft>
            </a:pPr>
            <a:endParaRPr lang="en-US" sz="1800" i="1" dirty="0">
              <a:solidFill>
                <a:srgbClr val="3399CC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lnSpc>
                <a:spcPct val="95000"/>
              </a:lnSpc>
              <a:spcAft>
                <a:spcPts val="0"/>
              </a:spcAft>
            </a:pPr>
            <a:endParaRPr lang="en-US" sz="1800" i="1" dirty="0">
              <a:solidFill>
                <a:srgbClr val="3399CC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91682" name="Picture 2" descr="logoneu_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15" y="1716458"/>
            <a:ext cx="1852979" cy="195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254641"/>
            <a:ext cx="9144000" cy="1289659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295400" y="3657603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-109538" y="1149353"/>
            <a:ext cx="91440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214438" y="1042991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xfrm>
            <a:off x="288017" y="1457130"/>
            <a:ext cx="2023762" cy="353143"/>
          </a:xfrm>
        </p:spPr>
        <p:txBody>
          <a:bodyPr/>
          <a:lstStyle/>
          <a:p>
            <a:r>
              <a:rPr lang="de-DE" sz="2000" dirty="0" smtClean="0">
                <a:solidFill>
                  <a:srgbClr val="3399CC"/>
                </a:solidFill>
              </a:rPr>
              <a:t>Easy to use!</a:t>
            </a:r>
            <a:endParaRPr lang="en-US" sz="2000" dirty="0" smtClean="0">
              <a:solidFill>
                <a:srgbClr val="3399CC"/>
              </a:solidFill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30838" y="1828563"/>
            <a:ext cx="3810000" cy="4508500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ct val="65000"/>
              </a:spcAft>
              <a:buNone/>
            </a:pPr>
            <a:r>
              <a:rPr lang="en-US" sz="1600" b="0" dirty="0" smtClean="0"/>
              <a:t>Operation identical to other GfG instruments </a:t>
            </a:r>
          </a:p>
          <a:p>
            <a:pPr marL="0" indent="0">
              <a:spcBef>
                <a:spcPct val="0"/>
              </a:spcBef>
              <a:spcAft>
                <a:spcPct val="65000"/>
              </a:spcAft>
              <a:buNone/>
            </a:pPr>
            <a:r>
              <a:rPr lang="en-US" sz="1600" b="0" dirty="0" smtClean="0"/>
              <a:t>Calibration easy and automatic</a:t>
            </a:r>
          </a:p>
          <a:p>
            <a:pPr marL="0" indent="0">
              <a:spcBef>
                <a:spcPct val="0"/>
              </a:spcBef>
              <a:spcAft>
                <a:spcPct val="65000"/>
              </a:spcAft>
              <a:buNone/>
            </a:pPr>
            <a:r>
              <a:rPr lang="en-US" sz="1600" b="0" dirty="0" smtClean="0"/>
              <a:t>DS-400 Docking Station works with new G888 and G999 </a:t>
            </a:r>
          </a:p>
          <a:p>
            <a:pPr marL="457200" lvl="1" indent="0">
              <a:spcBef>
                <a:spcPct val="0"/>
              </a:spcBef>
              <a:spcAft>
                <a:spcPct val="65000"/>
              </a:spcAft>
              <a:buNone/>
            </a:pPr>
            <a:r>
              <a:rPr lang="en-US" sz="1600" b="0" dirty="0" smtClean="0"/>
              <a:t>All you need to do is </a:t>
            </a:r>
            <a:r>
              <a:rPr lang="en-US" sz="1600" b="0" dirty="0"/>
              <a:t>install a new cradle and </a:t>
            </a:r>
            <a:r>
              <a:rPr lang="en-US" sz="1600" b="0" dirty="0" smtClean="0"/>
              <a:t>update the firmware in your existing docking station</a:t>
            </a:r>
          </a:p>
          <a:p>
            <a:pPr marL="457200" lvl="1" indent="0">
              <a:spcBef>
                <a:spcPct val="0"/>
              </a:spcBef>
              <a:spcAft>
                <a:spcPct val="65000"/>
              </a:spcAft>
              <a:buNone/>
            </a:pPr>
            <a:r>
              <a:rPr lang="en-US" sz="1600" b="0" dirty="0" smtClean="0"/>
              <a:t>Same cradle works for both G888 and G999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5713"/>
            <a:ext cx="3904527" cy="415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88369"/>
      </p:ext>
    </p:extLst>
  </p:cSld>
  <p:clrMapOvr>
    <a:masterClrMapping/>
  </p:clrMapOvr>
  <p:transition spd="slow" advTm="10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53411"/>
            <a:ext cx="9144000" cy="1125017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7472" y="453412"/>
            <a:ext cx="3918317" cy="635163"/>
          </a:xfrm>
        </p:spPr>
        <p:txBody>
          <a:bodyPr/>
          <a:lstStyle/>
          <a:p>
            <a:r>
              <a:rPr lang="en-US" sz="2000" dirty="0" smtClean="0">
                <a:solidFill>
                  <a:srgbClr val="3399CC"/>
                </a:solidFill>
              </a:rPr>
              <a:t>GfG “Smart Sensors”</a:t>
            </a:r>
          </a:p>
        </p:txBody>
      </p:sp>
      <p:pic>
        <p:nvPicPr>
          <p:cNvPr id="11267" name="Picture 3" descr="Closeup of smart sensor bo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>
            <a:fillRect/>
          </a:stretch>
        </p:blipFill>
        <p:spPr bwMode="auto">
          <a:xfrm>
            <a:off x="3297852" y="1339060"/>
            <a:ext cx="5177937" cy="331375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4449" y="1729113"/>
            <a:ext cx="2778125" cy="2533649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1600" b="0" dirty="0"/>
              <a:t>Flexible “smart sensor” approach allows </a:t>
            </a:r>
            <a:r>
              <a:rPr lang="en-US" sz="1600" b="0" dirty="0" smtClean="0"/>
              <a:t>use </a:t>
            </a:r>
            <a:r>
              <a:rPr lang="en-US" sz="1600" b="0" dirty="0"/>
              <a:t>of widest range of available sensors from multiple sensor manufacturers</a:t>
            </a:r>
          </a:p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1600" b="0" dirty="0"/>
              <a:t>GfG proprietary combustible (pellistor) </a:t>
            </a:r>
            <a:r>
              <a:rPr lang="en-US" sz="1600" b="0" dirty="0" smtClean="0"/>
              <a:t>and infrared sensors </a:t>
            </a:r>
            <a:r>
              <a:rPr lang="en-US" sz="1600" b="0" dirty="0"/>
              <a:t>offer unrivalled </a:t>
            </a:r>
            <a:r>
              <a:rPr lang="en-US" sz="1600" b="0" dirty="0" smtClean="0"/>
              <a:t>accuracy, stability </a:t>
            </a:r>
            <a:r>
              <a:rPr lang="en-US" sz="1600" b="0" dirty="0"/>
              <a:t>and longevity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39263" b="25477"/>
          <a:stretch/>
        </p:blipFill>
        <p:spPr>
          <a:xfrm>
            <a:off x="404449" y="4313676"/>
            <a:ext cx="6462345" cy="162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12705"/>
      </p:ext>
    </p:extLst>
  </p:cSld>
  <p:clrMapOvr>
    <a:masterClrMapping/>
  </p:clrMapOvr>
  <p:transition spd="slow" advTm="10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80711"/>
            <a:ext cx="9144000" cy="965191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196" y="1260757"/>
            <a:ext cx="3294404" cy="4508500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600"/>
              </a:spcAft>
              <a:buNone/>
            </a:pPr>
            <a:r>
              <a:rPr lang="de-DE" sz="1600" b="0" dirty="0" smtClean="0"/>
              <a:t>Optional </a:t>
            </a:r>
            <a:r>
              <a:rPr lang="de-DE" sz="1600" b="0" dirty="0"/>
              <a:t>radio frequency (RF) </a:t>
            </a:r>
            <a:r>
              <a:rPr lang="de-DE" sz="1600" b="0" dirty="0" smtClean="0"/>
              <a:t>transmitter</a:t>
            </a:r>
          </a:p>
          <a:p>
            <a:pPr marL="0" indent="0">
              <a:spcBef>
                <a:spcPct val="0"/>
              </a:spcBef>
              <a:spcAft>
                <a:spcPts val="1600"/>
              </a:spcAft>
              <a:buNone/>
            </a:pPr>
            <a:r>
              <a:rPr lang="de-DE" sz="1600" b="0" dirty="0" smtClean="0"/>
              <a:t>Realtime </a:t>
            </a:r>
            <a:r>
              <a:rPr lang="de-DE" sz="1600" b="0" dirty="0"/>
              <a:t>wireless communication of readings and </a:t>
            </a:r>
            <a:r>
              <a:rPr lang="de-DE" sz="1600" b="0" dirty="0" smtClean="0"/>
              <a:t>alarms</a:t>
            </a:r>
          </a:p>
          <a:p>
            <a:pPr marL="0" indent="0">
              <a:spcBef>
                <a:spcPct val="0"/>
              </a:spcBef>
              <a:spcAft>
                <a:spcPts val="1600"/>
              </a:spcAft>
              <a:buNone/>
            </a:pPr>
            <a:r>
              <a:rPr lang="de-DE" sz="1600" b="0" dirty="0" smtClean="0"/>
              <a:t>Sophisticated wireless “Man down” alarm provides immediate information of movement and horizontal attitude of worker</a:t>
            </a:r>
          </a:p>
          <a:p>
            <a:pPr marL="0" indent="0">
              <a:spcBef>
                <a:spcPct val="0"/>
              </a:spcBef>
              <a:spcAft>
                <a:spcPts val="1600"/>
              </a:spcAft>
              <a:buNone/>
            </a:pPr>
            <a:r>
              <a:rPr lang="de-DE" sz="1600" b="0" dirty="0" smtClean="0"/>
              <a:t>Powerful transmitter provides over 1km direct line of sight communication</a:t>
            </a:r>
          </a:p>
          <a:p>
            <a:pPr marL="0" indent="0">
              <a:spcBef>
                <a:spcPct val="0"/>
              </a:spcBef>
              <a:spcAft>
                <a:spcPts val="1600"/>
              </a:spcAft>
              <a:buNone/>
            </a:pPr>
            <a:r>
              <a:rPr lang="de-DE" sz="1600" b="0" dirty="0" smtClean="0"/>
              <a:t>License </a:t>
            </a:r>
            <a:r>
              <a:rPr lang="de-DE" sz="1600" b="0" dirty="0"/>
              <a:t>free ISM band </a:t>
            </a:r>
            <a:r>
              <a:rPr lang="de-DE" sz="1600" b="0" dirty="0" smtClean="0"/>
              <a:t>operation</a:t>
            </a:r>
          </a:p>
          <a:p>
            <a:pPr marL="0" indent="0">
              <a:spcBef>
                <a:spcPct val="0"/>
              </a:spcBef>
              <a:spcAft>
                <a:spcPts val="1600"/>
              </a:spcAft>
              <a:buNone/>
            </a:pPr>
            <a:r>
              <a:rPr lang="de-DE" sz="1600" b="0" dirty="0" smtClean="0"/>
              <a:t>Digital repeater transmitters allow extended transmission distance</a:t>
            </a:r>
            <a:endParaRPr lang="de-DE" sz="1600" b="0" dirty="0"/>
          </a:p>
          <a:p>
            <a:pPr marL="457200" lvl="1" indent="0">
              <a:spcBef>
                <a:spcPct val="0"/>
              </a:spcBef>
              <a:spcAft>
                <a:spcPts val="1600"/>
              </a:spcAft>
              <a:buNone/>
            </a:pPr>
            <a:endParaRPr lang="de-DE" sz="1800" b="0" dirty="0"/>
          </a:p>
          <a:p>
            <a:pPr>
              <a:spcAft>
                <a:spcPts val="1600"/>
              </a:spcAf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1741" r="5810" b="5876"/>
          <a:stretch/>
        </p:blipFill>
        <p:spPr>
          <a:xfrm>
            <a:off x="3384135" y="1059677"/>
            <a:ext cx="5759864" cy="4131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196" y="837484"/>
            <a:ext cx="527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3399CC"/>
                </a:solidFill>
              </a:rPr>
              <a:t>Realtime wireless communication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28148"/>
      </p:ext>
    </p:extLst>
  </p:cSld>
  <p:clrMapOvr>
    <a:masterClrMapping/>
  </p:clrMapOvr>
  <p:transition spd="slow" advTm="10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248388"/>
            <a:ext cx="9144000" cy="360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34" y="3960440"/>
            <a:ext cx="2174159" cy="2162303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592400"/>
            <a:ext cx="9144000" cy="1412057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9277" y="3004457"/>
            <a:ext cx="3742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de-DE" altLang="en-US" sz="1600" b="0" i="1" dirty="0" smtClean="0">
                <a:solidFill>
                  <a:srgbClr val="000000"/>
                </a:solidFill>
              </a:rPr>
              <a:t>Realtime readings from fixed and portable instruments displayed on same monitor or PLC</a:t>
            </a:r>
            <a:endParaRPr lang="en-US" sz="1600" b="0" dirty="0">
              <a:solidFill>
                <a:srgbClr val="00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92130" y="1654105"/>
            <a:ext cx="437492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de-DE" altLang="en-US" b="1" i="1" dirty="0" smtClean="0">
                <a:solidFill>
                  <a:srgbClr val="0099CC"/>
                </a:solidFill>
                <a:latin typeface="Arial"/>
              </a:rPr>
              <a:t>Wirelessly integrated fixed and portable systems</a:t>
            </a:r>
          </a:p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endParaRPr lang="de-DE" altLang="en-US" b="1" i="1" dirty="0" smtClean="0">
              <a:solidFill>
                <a:srgbClr val="0099CC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0" y="0"/>
            <a:ext cx="3285366" cy="5038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2130" y="2358250"/>
            <a:ext cx="4264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/>
            <a:r>
              <a:rPr lang="de-DE" sz="1600" b="0" i="1" dirty="0" smtClean="0">
                <a:solidFill>
                  <a:srgbClr val="000000"/>
                </a:solidFill>
              </a:rPr>
              <a:t>Fixed gas transmitters equipped with WILAN or ISM RF gateways</a:t>
            </a:r>
            <a:endParaRPr lang="en-US" sz="1600" b="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4296435"/>
            <a:ext cx="4166955" cy="27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3212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78416"/>
            <a:ext cx="9144000" cy="1127950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409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37356" y="583747"/>
            <a:ext cx="8336530" cy="842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de-DE" sz="2000" b="1" dirty="0" smtClean="0">
                <a:solidFill>
                  <a:srgbClr val="3399CC"/>
                </a:solidFill>
              </a:rPr>
              <a:t>GMA200 </a:t>
            </a:r>
            <a:r>
              <a:rPr lang="de-DE" sz="2000" b="1" dirty="0">
                <a:solidFill>
                  <a:srgbClr val="3399CC"/>
                </a:solidFill>
              </a:rPr>
              <a:t>Visualization</a:t>
            </a:r>
            <a:r>
              <a:rPr lang="de-DE" sz="2000" b="1" dirty="0" smtClean="0">
                <a:solidFill>
                  <a:srgbClr val="3399CC"/>
                </a:solidFill>
              </a:rPr>
              <a:t> Software</a:t>
            </a:r>
            <a:r>
              <a:rPr lang="de-DE" sz="2000" dirty="0" smtClean="0">
                <a:solidFill>
                  <a:srgbClr val="3399CC"/>
                </a:solidFill>
              </a:rPr>
              <a:t/>
            </a:r>
            <a:br>
              <a:rPr lang="de-DE" sz="2000" dirty="0" smtClean="0">
                <a:solidFill>
                  <a:srgbClr val="3399CC"/>
                </a:solidFill>
              </a:rPr>
            </a:br>
            <a:r>
              <a:rPr lang="de-DE" sz="1800" i="1" dirty="0" smtClean="0">
                <a:solidFill>
                  <a:schemeClr val="tx1"/>
                </a:solidFill>
              </a:rPr>
              <a:t>Comprehensive system information via digital gateway – Overall system view 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0" y="1370798"/>
            <a:ext cx="7854269" cy="424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707392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23749"/>
            <a:ext cx="8001000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78416"/>
            <a:ext cx="9144000" cy="1127950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37356" y="583747"/>
            <a:ext cx="8336530" cy="84228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de-DE" sz="2000" b="1" kern="0" dirty="0" smtClean="0">
                <a:solidFill>
                  <a:srgbClr val="3399CC"/>
                </a:solidFill>
              </a:rPr>
              <a:t>GMA200 Visualization Software</a:t>
            </a:r>
            <a:r>
              <a:rPr lang="de-DE" sz="2000" b="0" kern="0" dirty="0" smtClean="0">
                <a:solidFill>
                  <a:srgbClr val="3399CC"/>
                </a:solidFill>
              </a:rPr>
              <a:t/>
            </a:r>
            <a:br>
              <a:rPr lang="de-DE" sz="2000" b="0" kern="0" dirty="0" smtClean="0">
                <a:solidFill>
                  <a:srgbClr val="3399CC"/>
                </a:solidFill>
              </a:rPr>
            </a:br>
            <a:r>
              <a:rPr lang="de-DE" sz="1800" b="0" i="1" kern="0" dirty="0" smtClean="0">
                <a:solidFill>
                  <a:schemeClr val="tx1"/>
                </a:solidFill>
              </a:rPr>
              <a:t>Overall system view with high alarm (alarm 2) condition </a:t>
            </a:r>
          </a:p>
        </p:txBody>
      </p:sp>
    </p:spTree>
    <p:extLst>
      <p:ext uri="{BB962C8B-B14F-4D97-AF65-F5344CB8AC3E}">
        <p14:creationId xmlns:p14="http://schemas.microsoft.com/office/powerpoint/2010/main" val="3954526226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3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u="sng" dirty="0" smtClean="0">
                <a:solidFill>
                  <a:srgbClr val="3399CC"/>
                </a:solidFill>
              </a:rPr>
              <a:t>www.Goodforgas.com</a:t>
            </a:r>
            <a:r>
              <a:rPr lang="en-US" dirty="0" smtClean="0">
                <a:solidFill>
                  <a:srgbClr val="3399CC"/>
                </a:solidFill>
              </a:rPr>
              <a:t> website</a:t>
            </a:r>
            <a:endParaRPr lang="en-US" dirty="0">
              <a:solidFill>
                <a:srgbClr val="3399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13941"/>
          <a:stretch/>
        </p:blipFill>
        <p:spPr bwMode="auto">
          <a:xfrm>
            <a:off x="0" y="889000"/>
            <a:ext cx="9144000" cy="59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233786"/>
      </p:ext>
    </p:extLst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068286"/>
            <a:ext cx="9144000" cy="1127950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31838" y="1349825"/>
            <a:ext cx="3840162" cy="569089"/>
          </a:xfrm>
        </p:spPr>
        <p:txBody>
          <a:bodyPr/>
          <a:lstStyle/>
          <a:p>
            <a:r>
              <a:rPr lang="en-US" sz="2000" dirty="0" smtClean="0">
                <a:solidFill>
                  <a:srgbClr val="3399CC"/>
                </a:solidFill>
              </a:rPr>
              <a:t>Sales Support:  www.Goodforgas.com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864" y="2349500"/>
            <a:ext cx="2375652" cy="4508500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1600" b="0" dirty="0" smtClean="0"/>
              <a:t>Data sheets</a:t>
            </a:r>
          </a:p>
          <a:p>
            <a:pPr marL="0" indent="0"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1600" b="0" dirty="0" smtClean="0"/>
              <a:t>Price lists</a:t>
            </a:r>
          </a:p>
          <a:p>
            <a:pPr marL="0" indent="0"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1600" b="0" dirty="0" smtClean="0"/>
              <a:t>Manuals</a:t>
            </a:r>
          </a:p>
          <a:p>
            <a:pPr marL="0" indent="0"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1600" b="0" dirty="0" smtClean="0"/>
              <a:t>Application Notes</a:t>
            </a:r>
          </a:p>
          <a:p>
            <a:pPr marL="0" indent="0">
              <a:spcBef>
                <a:spcPct val="0"/>
              </a:spcBef>
              <a:spcAft>
                <a:spcPct val="50000"/>
              </a:spcAft>
              <a:buNone/>
            </a:pPr>
            <a:r>
              <a:rPr lang="en-US" sz="1600" b="0" dirty="0" smtClean="0"/>
              <a:t>Product images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600" b="0" dirty="0" smtClean="0"/>
              <a:t>Print ads...and more!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04" y="413240"/>
            <a:ext cx="3769803" cy="485335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50800" dir="2700000" algn="ctr" rotWithShape="0">
              <a:schemeClr val="bg1">
                <a:lumMod val="50000"/>
                <a:lumOff val="50000"/>
              </a:schemeClr>
            </a:outerShdw>
          </a:effec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6" t="11539" r="16962" b="3846"/>
          <a:stretch/>
        </p:blipFill>
        <p:spPr bwMode="auto">
          <a:xfrm>
            <a:off x="4151411" y="2417885"/>
            <a:ext cx="2835544" cy="368397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4149" r="27539" b="8940"/>
          <a:stretch>
            <a:fillRect/>
          </a:stretch>
        </p:blipFill>
        <p:spPr bwMode="auto">
          <a:xfrm>
            <a:off x="2642893" y="3238744"/>
            <a:ext cx="1952625" cy="2541588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80121"/>
      </p:ext>
    </p:extLst>
  </p:cSld>
  <p:clrMapOvr>
    <a:masterClrMapping/>
  </p:clrMapOvr>
  <p:transition spd="slow" advTm="10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915882"/>
            <a:ext cx="9144000" cy="1127950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382588"/>
            <a:ext cx="692626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075" y="1343785"/>
            <a:ext cx="1611086" cy="511629"/>
          </a:xfrm>
        </p:spPr>
        <p:txBody>
          <a:bodyPr/>
          <a:lstStyle/>
          <a:p>
            <a:pPr algn="l"/>
            <a:r>
              <a:rPr lang="en-US" sz="2000" dirty="0" smtClean="0">
                <a:solidFill>
                  <a:srgbClr val="3399CC"/>
                </a:solidFill>
              </a:rPr>
              <a:t>Questions?</a:t>
            </a:r>
            <a:endParaRPr lang="en-US" sz="2000" dirty="0">
              <a:solidFill>
                <a:srgbClr val="3399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075" y="2329543"/>
            <a:ext cx="1718633" cy="511628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 smtClean="0"/>
              <a:t>Thank you!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124362531"/>
      </p:ext>
    </p:extLst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063697"/>
            <a:ext cx="5148263" cy="3794303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1592399"/>
            <a:ext cx="9144000" cy="1289659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388766" y="1898674"/>
            <a:ext cx="267570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i="1" dirty="0" smtClean="0">
                <a:solidFill>
                  <a:srgbClr val="0099CC"/>
                </a:solidFill>
                <a:latin typeface="+mj-lt"/>
              </a:rPr>
              <a:t>GfG Instrumentation</a:t>
            </a:r>
          </a:p>
          <a:p>
            <a:pPr algn="l"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b="0" dirty="0" smtClean="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8" name="Picture 21" descr="Logo_500x46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41" y="248737"/>
            <a:ext cx="1004076" cy="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9964"/>
            <a:ext cx="4865230" cy="4588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85" y="0"/>
            <a:ext cx="6425515" cy="4283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0767" y="3945185"/>
            <a:ext cx="4160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en-US" b="0" i="1" dirty="0">
                <a:solidFill>
                  <a:srgbClr val="000000"/>
                </a:solidFill>
              </a:rPr>
              <a:t>World-wide manufacturer of gas detection solutions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22448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592399"/>
            <a:ext cx="9144000" cy="1289659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11192" y="1574977"/>
            <a:ext cx="3457575" cy="156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i="1" dirty="0" smtClean="0">
                <a:solidFill>
                  <a:srgbClr val="0099CC"/>
                </a:solidFill>
                <a:latin typeface="Arial"/>
              </a:rPr>
              <a:t>GfG Instrumentation</a:t>
            </a:r>
          </a:p>
          <a:p>
            <a:pPr algn="l" eaLnBrk="1" hangingPunct="1">
              <a:spcBef>
                <a:spcPct val="20000"/>
              </a:spcBef>
            </a:pPr>
            <a:r>
              <a:rPr lang="de-DE" altLang="en-US" sz="1800" b="0" i="1" dirty="0" smtClean="0">
                <a:solidFill>
                  <a:srgbClr val="000000"/>
                </a:solidFill>
                <a:latin typeface="Arial"/>
              </a:rPr>
              <a:t>Exceptional designs with best cost of ownership in the gas detection industry</a:t>
            </a:r>
          </a:p>
          <a:p>
            <a:pPr algn="l" eaLnBrk="1" hangingPunct="1">
              <a:spcBef>
                <a:spcPct val="20000"/>
              </a:spcBef>
            </a:pPr>
            <a:endParaRPr lang="de-DE" altLang="en-US" b="0" dirty="0" smtClean="0">
              <a:solidFill>
                <a:srgbClr val="808080"/>
              </a:solidFill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66" y="852611"/>
            <a:ext cx="3519082" cy="5082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96" y="1592399"/>
            <a:ext cx="3265271" cy="47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8773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41"/>
          <a:stretch/>
        </p:blipFill>
        <p:spPr bwMode="auto">
          <a:xfrm>
            <a:off x="-1" y="-2644"/>
            <a:ext cx="9144001" cy="686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4" y="2"/>
            <a:ext cx="3428999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912099" y="911744"/>
            <a:ext cx="3161563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de-DE" altLang="en-US" i="1" dirty="0" smtClean="0">
                <a:solidFill>
                  <a:srgbClr val="0099CC"/>
                </a:solidFill>
                <a:latin typeface="Arial"/>
              </a:rPr>
              <a:t>Introducing the latest multigas detectors from GfG Instrumentation</a:t>
            </a:r>
            <a:r>
              <a:rPr lang="en-US" altLang="en-US" sz="1600" b="0" i="1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 algn="l" eaLnBrk="1" hangingPunct="1">
              <a:spcAft>
                <a:spcPts val="120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en-US" altLang="en-US" sz="1600" b="0" i="1" dirty="0" smtClean="0">
                <a:solidFill>
                  <a:srgbClr val="000000"/>
                </a:solidFill>
                <a:latin typeface="Arial"/>
              </a:rPr>
              <a:t>G888: compact, one-to-six gas atmospheric monitor</a:t>
            </a:r>
          </a:p>
          <a:p>
            <a:pPr algn="l" eaLnBrk="1" hangingPunct="1">
              <a:spcAft>
                <a:spcPts val="1200"/>
              </a:spcAft>
              <a:buClr>
                <a:srgbClr val="000000"/>
              </a:buClr>
            </a:pPr>
            <a:r>
              <a:rPr lang="en-US" altLang="en-US" sz="1600" b="0" i="1" dirty="0" smtClean="0">
                <a:solidFill>
                  <a:srgbClr val="000000"/>
                </a:solidFill>
                <a:latin typeface="Arial"/>
              </a:rPr>
              <a:t>G999: compact, one-to-six </a:t>
            </a:r>
            <a:r>
              <a:rPr lang="en-US" altLang="en-US" sz="1600" b="0" i="1" dirty="0">
                <a:solidFill>
                  <a:srgbClr val="000000"/>
                </a:solidFill>
                <a:latin typeface="Arial"/>
              </a:rPr>
              <a:t>gas atmospheric </a:t>
            </a:r>
            <a:r>
              <a:rPr lang="en-US" altLang="en-US" sz="1600" b="0" i="1" dirty="0" smtClean="0">
                <a:solidFill>
                  <a:srgbClr val="000000"/>
                </a:solidFill>
                <a:latin typeface="Arial"/>
              </a:rPr>
              <a:t>monitor with internal motorized pump</a:t>
            </a:r>
            <a:endParaRPr lang="en-US" altLang="en-US" sz="1600" b="0" i="1" dirty="0">
              <a:solidFill>
                <a:srgbClr val="000000"/>
              </a:solidFill>
              <a:latin typeface="Arial"/>
            </a:endParaRPr>
          </a:p>
          <a:p>
            <a:pPr algn="l" eaLnBrk="1" hangingPunct="1">
              <a:spcAft>
                <a:spcPts val="1200"/>
              </a:spcAft>
              <a:buClr>
                <a:srgbClr val="000000"/>
              </a:buClr>
              <a:buFont typeface="Wingdings" pitchFamily="2" charset="2"/>
              <a:buNone/>
            </a:pPr>
            <a:endParaRPr lang="de-DE" altLang="en-US" sz="1600" b="0" i="1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139" y="3150970"/>
            <a:ext cx="2066624" cy="2984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69" y="3808729"/>
            <a:ext cx="2035374" cy="29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662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098119"/>
            <a:ext cx="9144000" cy="1216713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295400" y="3361035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7174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1" y="1098119"/>
            <a:ext cx="4190999" cy="812799"/>
          </a:xfrm>
        </p:spPr>
        <p:txBody>
          <a:bodyPr/>
          <a:lstStyle/>
          <a:p>
            <a:pPr algn="l"/>
            <a:r>
              <a:rPr lang="en-US" sz="2000" dirty="0" smtClean="0">
                <a:solidFill>
                  <a:srgbClr val="3399CC"/>
                </a:solidFill>
              </a:rPr>
              <a:t>Introducing the G888 personal atmospheric monitor</a:t>
            </a:r>
          </a:p>
        </p:txBody>
      </p:sp>
      <p:sp>
        <p:nvSpPr>
          <p:cNvPr id="71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8768" y="1945627"/>
            <a:ext cx="3841383" cy="4386018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600" b="0" dirty="0" smtClean="0"/>
              <a:t>Compact size!</a:t>
            </a:r>
          </a:p>
          <a:p>
            <a:pPr marL="457200" lvl="1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500" b="0" dirty="0" smtClean="0"/>
              <a:t>Up to 6 gases in an instrument smaller than most 4 gas personal instruments</a:t>
            </a:r>
            <a:endParaRPr lang="de-DE" sz="1500" b="0" dirty="0"/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600" b="0" dirty="0" smtClean="0"/>
              <a:t>Rechargeable battery pack provides up to 24 hours continuous operation</a:t>
            </a:r>
          </a:p>
          <a:p>
            <a:pPr marL="457200" lvl="1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500" b="0" dirty="0" smtClean="0"/>
              <a:t>Safe and dependable nickel metal hydride (NiMH) battery technology  </a:t>
            </a:r>
          </a:p>
          <a:p>
            <a:pPr marL="457200" lvl="1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500" b="0" dirty="0" smtClean="0"/>
              <a:t>No concerns from dangerous Li-ion batteries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3" t="4156" r="10208"/>
          <a:stretch/>
        </p:blipFill>
        <p:spPr>
          <a:xfrm>
            <a:off x="4189091" y="328814"/>
            <a:ext cx="4954909" cy="477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16060"/>
      </p:ext>
    </p:extLst>
  </p:cSld>
  <p:clrMapOvr>
    <a:masterClrMapping/>
  </p:clrMapOvr>
  <p:transition spd="slow" advTm="10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254641"/>
            <a:ext cx="9144000" cy="1289659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295400" y="3361035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71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14144" y="1443118"/>
            <a:ext cx="2926982" cy="1769639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dirty="0" smtClean="0">
                <a:solidFill>
                  <a:srgbClr val="3399CC"/>
                </a:solidFill>
              </a:rPr>
              <a:t>Compact size!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600" b="0" dirty="0" smtClean="0"/>
              <a:t>Almost one third smaller than G450 and G460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600" b="0" dirty="0" smtClean="0"/>
              <a:t>Smaller than most 4 gas personal instruments!</a:t>
            </a:r>
            <a:endParaRPr lang="de-DE" sz="16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7" t="22583" r="12763" b="10151"/>
          <a:stretch/>
        </p:blipFill>
        <p:spPr>
          <a:xfrm>
            <a:off x="3150679" y="321276"/>
            <a:ext cx="5433149" cy="51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49119"/>
      </p:ext>
    </p:extLst>
  </p:cSld>
  <p:clrMapOvr>
    <a:masterClrMapping/>
  </p:clrMapOvr>
  <p:transition spd="slow" advTm="10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287593"/>
            <a:ext cx="9144000" cy="157918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71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90578" y="2028011"/>
            <a:ext cx="3643671" cy="4386018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600" b="0" dirty="0" smtClean="0"/>
              <a:t>Internal motorized pump for continuous sampling from remote locations</a:t>
            </a:r>
          </a:p>
          <a:p>
            <a:pPr marL="457200" lvl="1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600" b="0" dirty="0" smtClean="0"/>
              <a:t>Sample from locations up to 100m or more away from instrument</a:t>
            </a:r>
            <a:endParaRPr lang="de-DE" sz="1600" b="0" dirty="0"/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600" b="0" dirty="0" smtClean="0"/>
              <a:t>Slide on-off pump switch allows instrument to be operated in either diffusion or pumped operation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de-DE" sz="1600" b="0" dirty="0" smtClean="0"/>
              <a:t>Compact size means G999 can be used as personal monitor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endParaRPr lang="de-DE" sz="1600" b="0" dirty="0" smtClean="0"/>
          </a:p>
        </p:txBody>
      </p:sp>
      <p:sp>
        <p:nvSpPr>
          <p:cNvPr id="7174" name="Rectangle 4"/>
          <p:cNvSpPr>
            <a:spLocks noGrp="1" noChangeArrowheads="1"/>
          </p:cNvSpPr>
          <p:nvPr>
            <p:ph type="title"/>
          </p:nvPr>
        </p:nvSpPr>
        <p:spPr>
          <a:xfrm>
            <a:off x="595190" y="1188739"/>
            <a:ext cx="3902674" cy="812799"/>
          </a:xfrm>
        </p:spPr>
        <p:txBody>
          <a:bodyPr/>
          <a:lstStyle/>
          <a:p>
            <a:pPr algn="l"/>
            <a:r>
              <a:rPr lang="en-US" sz="2000" dirty="0" smtClean="0">
                <a:solidFill>
                  <a:srgbClr val="3399CC"/>
                </a:solidFill>
              </a:rPr>
              <a:t>Introducing the G999 atmospheric monitor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 t="8888" r="21098" b="10391"/>
          <a:stretch/>
        </p:blipFill>
        <p:spPr>
          <a:xfrm>
            <a:off x="3962398" y="444849"/>
            <a:ext cx="4934465" cy="55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73747"/>
      </p:ext>
    </p:extLst>
  </p:cSld>
  <p:clrMapOvr>
    <a:masterClrMapping/>
  </p:clrMapOvr>
  <p:transition spd="slow" advTm="10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818028"/>
            <a:ext cx="9144000" cy="1266146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1295400" y="3459891"/>
            <a:ext cx="381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>
          <a:xfrm>
            <a:off x="461317" y="928806"/>
            <a:ext cx="4234249" cy="1036338"/>
          </a:xfrm>
        </p:spPr>
        <p:txBody>
          <a:bodyPr/>
          <a:lstStyle/>
          <a:p>
            <a:pPr algn="l"/>
            <a:r>
              <a:rPr lang="en-US" sz="2000" dirty="0" smtClean="0">
                <a:solidFill>
                  <a:srgbClr val="3399CC"/>
                </a:solidFill>
              </a:rPr>
              <a:t>G888 battery packs based on safe and proven nickel metal hydride (NiMH) technology</a:t>
            </a:r>
          </a:p>
        </p:txBody>
      </p:sp>
      <p:sp>
        <p:nvSpPr>
          <p:cNvPr id="307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71662" y="2092400"/>
            <a:ext cx="3789359" cy="4297363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de-DE" sz="1600" b="0" dirty="0" smtClean="0"/>
              <a:t>NiMH batteries provide up to 24 hours of continuous operation </a:t>
            </a:r>
          </a:p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de-DE" sz="1600" b="0" dirty="0" smtClean="0"/>
              <a:t>NiMH batteries provide excellent cycle life and low temperature performance</a:t>
            </a:r>
          </a:p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de-DE" sz="1600" b="0" dirty="0" smtClean="0"/>
              <a:t>Typical run-time after two years for properly maintained NiMH battery packs is usually around 16 hours</a:t>
            </a:r>
          </a:p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de-DE" sz="1600" b="0" dirty="0" smtClean="0"/>
              <a:t>No concerns  due to dangerous Li-ion batteries</a:t>
            </a:r>
          </a:p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de-DE" sz="1600" b="0" dirty="0" smtClean="0"/>
              <a:t>No runaway charging or flammability issues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3615" r="5960"/>
          <a:stretch/>
        </p:blipFill>
        <p:spPr>
          <a:xfrm>
            <a:off x="4301181" y="490196"/>
            <a:ext cx="4595684" cy="341453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50800" dir="2700000" algn="ctr" rotWithShape="0">
              <a:schemeClr val="bg1">
                <a:lumMod val="50000"/>
                <a:lumOff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869898"/>
      </p:ext>
    </p:extLst>
  </p:cSld>
  <p:clrMapOvr>
    <a:masterClrMapping/>
  </p:clrMapOvr>
  <p:transition spd="slow" advTm="10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3" y="999268"/>
            <a:ext cx="9144000" cy="1289659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 b="0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3393989"/>
            <a:ext cx="9144000" cy="346401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57313" y="1084266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62000" y="1260478"/>
            <a:ext cx="7620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8000"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endParaRPr lang="de-DE" sz="2400" b="0">
              <a:solidFill>
                <a:srgbClr val="0099CC"/>
              </a:solidFill>
              <a:latin typeface="Tahoma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253441" y="1238154"/>
            <a:ext cx="4604952" cy="499380"/>
          </a:xfrm>
        </p:spPr>
        <p:txBody>
          <a:bodyPr/>
          <a:lstStyle/>
          <a:p>
            <a:r>
              <a:rPr lang="de-DE" sz="2000" dirty="0" smtClean="0">
                <a:solidFill>
                  <a:srgbClr val="3399CC"/>
                </a:solidFill>
              </a:rPr>
              <a:t>Three color </a:t>
            </a:r>
            <a:r>
              <a:rPr lang="de-DE" sz="2000" dirty="0" smtClean="0">
                <a:solidFill>
                  <a:srgbClr val="3399CC"/>
                </a:solidFill>
                <a:cs typeface="Arial" charset="0"/>
              </a:rPr>
              <a:t>"</a:t>
            </a:r>
            <a:r>
              <a:rPr lang="de-DE" sz="2000" dirty="0" smtClean="0">
                <a:solidFill>
                  <a:srgbClr val="3399CC"/>
                </a:solidFill>
              </a:rPr>
              <a:t>Traffic Signal</a:t>
            </a:r>
            <a:r>
              <a:rPr lang="de-DE" sz="2000" dirty="0" smtClean="0">
                <a:solidFill>
                  <a:srgbClr val="3399CC"/>
                </a:solidFill>
                <a:cs typeface="Arial" charset="0"/>
              </a:rPr>
              <a:t>"</a:t>
            </a:r>
            <a:r>
              <a:rPr lang="de-DE" sz="2000" dirty="0" smtClean="0">
                <a:solidFill>
                  <a:srgbClr val="3399CC"/>
                </a:solidFill>
              </a:rPr>
              <a:t> display </a:t>
            </a:r>
            <a:endParaRPr lang="en-US" sz="2000" dirty="0" smtClean="0">
              <a:solidFill>
                <a:srgbClr val="3399CC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90150" y="1763738"/>
            <a:ext cx="3663106" cy="4508500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de-DE" sz="1600" b="0" dirty="0" smtClean="0"/>
              <a:t>Back lit, three-color, full graphics LCD</a:t>
            </a:r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de-DE" sz="1600" b="0" dirty="0" smtClean="0"/>
              <a:t>Top mounted display with wrap around (360</a:t>
            </a:r>
            <a:r>
              <a:rPr lang="en-US" sz="1600" b="0" dirty="0" smtClean="0">
                <a:cs typeface="Arial" charset="0"/>
              </a:rPr>
              <a:t>º) LED alarm indicator</a:t>
            </a:r>
          </a:p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GB" sz="1600" b="0" dirty="0" smtClean="0"/>
              <a:t>LCD includes flip and zoom function</a:t>
            </a:r>
          </a:p>
          <a:p>
            <a:pPr marL="0" indent="0">
              <a:spcBef>
                <a:spcPct val="0"/>
              </a:spcBef>
              <a:spcAft>
                <a:spcPct val="65000"/>
              </a:spcAft>
              <a:buNone/>
            </a:pPr>
            <a:r>
              <a:rPr lang="en-US" sz="1600" b="0" dirty="0"/>
              <a:t>Rugged, double shot molded housing includes integral rubberized boot</a:t>
            </a:r>
          </a:p>
          <a:p>
            <a:pPr marL="0" indent="0">
              <a:spcBef>
                <a:spcPct val="0"/>
              </a:spcBef>
              <a:spcAft>
                <a:spcPct val="65000"/>
              </a:spcAft>
              <a:buNone/>
            </a:pPr>
            <a:r>
              <a:rPr lang="en-US" sz="1600" b="0" dirty="0"/>
              <a:t>Durable high tension steel alligator belt clip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endParaRPr lang="en-GB" sz="1800" b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1"/>
          <a:stretch/>
        </p:blipFill>
        <p:spPr>
          <a:xfrm>
            <a:off x="5519350" y="0"/>
            <a:ext cx="3624647" cy="4120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t="3480"/>
          <a:stretch/>
        </p:blipFill>
        <p:spPr>
          <a:xfrm>
            <a:off x="3822357" y="2438252"/>
            <a:ext cx="5321643" cy="44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75294"/>
      </p:ext>
    </p:extLst>
  </p:cSld>
  <p:clrMapOvr>
    <a:masterClrMapping/>
  </p:clrMapOvr>
  <p:transition spd="slow" advTm="10000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33421</TotalTime>
  <Words>534</Words>
  <Application>Microsoft Office PowerPoint</Application>
  <PresentationFormat>On-screen Show (4:3)</PresentationFormat>
  <Paragraphs>80</Paragraphs>
  <Slides>18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Fireball</vt:lpstr>
      <vt:lpstr>Standarddesign</vt:lpstr>
      <vt:lpstr>1_Standarddesign</vt:lpstr>
      <vt:lpstr>Default Design</vt:lpstr>
      <vt:lpstr>4_Default Design</vt:lpstr>
      <vt:lpstr>2_Standarddesign</vt:lpstr>
      <vt:lpstr>1_Fireball</vt:lpstr>
      <vt:lpstr>PowerPoint Presentation</vt:lpstr>
      <vt:lpstr>PowerPoint Presentation</vt:lpstr>
      <vt:lpstr>PowerPoint Presentation</vt:lpstr>
      <vt:lpstr>PowerPoint Presentation</vt:lpstr>
      <vt:lpstr>Introducing the G888 personal atmospheric monitor</vt:lpstr>
      <vt:lpstr>PowerPoint Presentation</vt:lpstr>
      <vt:lpstr>Introducing the G999 atmospheric monitor</vt:lpstr>
      <vt:lpstr>G888 battery packs based on safe and proven nickel metal hydride (NiMH) technology</vt:lpstr>
      <vt:lpstr>Three color "Traffic Signal" display </vt:lpstr>
      <vt:lpstr>Easy to use!</vt:lpstr>
      <vt:lpstr>GfG “Smart Sensors”</vt:lpstr>
      <vt:lpstr>PowerPoint Presentation</vt:lpstr>
      <vt:lpstr>PowerPoint Presentation</vt:lpstr>
      <vt:lpstr>GMA200 Visualization Software Comprehensive system information via digital gateway – Overall system view </vt:lpstr>
      <vt:lpstr>PowerPoint Presentation</vt:lpstr>
      <vt:lpstr>www.Goodforgas.com website</vt:lpstr>
      <vt:lpstr>Sales Support:  www.Goodforgas.com</vt:lpstr>
      <vt:lpstr>Questions?</vt:lpstr>
    </vt:vector>
  </TitlesOfParts>
  <Company>BW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Presentation</dc:title>
  <dc:creator>Robert Henderson</dc:creator>
  <cp:lastModifiedBy>Bob Henderson</cp:lastModifiedBy>
  <cp:revision>1192</cp:revision>
  <cp:lastPrinted>2000-12-02T23:41:38Z</cp:lastPrinted>
  <dcterms:created xsi:type="dcterms:W3CDTF">1998-10-08T14:52:24Z</dcterms:created>
  <dcterms:modified xsi:type="dcterms:W3CDTF">2018-06-01T16:15:59Z</dcterms:modified>
</cp:coreProperties>
</file>