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3" r:id="rId1"/>
    <p:sldMasterId id="2147483832" r:id="rId2"/>
    <p:sldMasterId id="2147483859" r:id="rId3"/>
    <p:sldMasterId id="2147483862" r:id="rId4"/>
  </p:sldMasterIdLst>
  <p:notesMasterIdLst>
    <p:notesMasterId r:id="rId52"/>
  </p:notesMasterIdLst>
  <p:handoutMasterIdLst>
    <p:handoutMasterId r:id="rId53"/>
  </p:handoutMasterIdLst>
  <p:sldIdLst>
    <p:sldId id="547" r:id="rId5"/>
    <p:sldId id="582" r:id="rId6"/>
    <p:sldId id="577" r:id="rId7"/>
    <p:sldId id="301" r:id="rId8"/>
    <p:sldId id="604" r:id="rId9"/>
    <p:sldId id="625" r:id="rId10"/>
    <p:sldId id="626" r:id="rId11"/>
    <p:sldId id="578" r:id="rId12"/>
    <p:sldId id="627" r:id="rId13"/>
    <p:sldId id="580" r:id="rId14"/>
    <p:sldId id="628" r:id="rId15"/>
    <p:sldId id="599" r:id="rId16"/>
    <p:sldId id="600" r:id="rId17"/>
    <p:sldId id="605" r:id="rId18"/>
    <p:sldId id="602" r:id="rId19"/>
    <p:sldId id="586" r:id="rId20"/>
    <p:sldId id="585" r:id="rId21"/>
    <p:sldId id="624" r:id="rId22"/>
    <p:sldId id="629" r:id="rId23"/>
    <p:sldId id="596" r:id="rId24"/>
    <p:sldId id="597" r:id="rId25"/>
    <p:sldId id="630" r:id="rId26"/>
    <p:sldId id="631" r:id="rId27"/>
    <p:sldId id="588" r:id="rId28"/>
    <p:sldId id="589" r:id="rId29"/>
    <p:sldId id="593" r:id="rId30"/>
    <p:sldId id="590" r:id="rId31"/>
    <p:sldId id="592" r:id="rId32"/>
    <p:sldId id="595" r:id="rId33"/>
    <p:sldId id="601" r:id="rId34"/>
    <p:sldId id="606" r:id="rId35"/>
    <p:sldId id="607" r:id="rId36"/>
    <p:sldId id="608" r:id="rId37"/>
    <p:sldId id="609" r:id="rId38"/>
    <p:sldId id="610" r:id="rId39"/>
    <p:sldId id="611" r:id="rId40"/>
    <p:sldId id="612" r:id="rId41"/>
    <p:sldId id="613" r:id="rId42"/>
    <p:sldId id="614" r:id="rId43"/>
    <p:sldId id="615" r:id="rId44"/>
    <p:sldId id="616" r:id="rId45"/>
    <p:sldId id="617" r:id="rId46"/>
    <p:sldId id="618" r:id="rId47"/>
    <p:sldId id="619" r:id="rId48"/>
    <p:sldId id="620" r:id="rId49"/>
    <p:sldId id="621" r:id="rId50"/>
    <p:sldId id="584" r:id="rId51"/>
  </p:sldIdLst>
  <p:sldSz cx="9144000" cy="6858000" type="screen4x3"/>
  <p:notesSz cx="6797675" cy="9872663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rgbClr val="0099CC"/>
        </a:solidFill>
        <a:latin typeface="Tahom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rgbClr val="0099CC"/>
        </a:solidFill>
        <a:latin typeface="Tahom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rgbClr val="0099CC"/>
        </a:solidFill>
        <a:latin typeface="Tahom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rgbClr val="0099CC"/>
        </a:solidFill>
        <a:latin typeface="Tahom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rgbClr val="0099CC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rgbClr val="0099CC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rgbClr val="0099CC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rgbClr val="0099CC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rgbClr val="0099CC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45">
          <p15:clr>
            <a:srgbClr val="A4A3A4"/>
          </p15:clr>
        </p15:guide>
        <p15:guide id="2" pos="365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A4A49"/>
    <a:srgbClr val="008000"/>
    <a:srgbClr val="3399CC"/>
    <a:srgbClr val="CC0000"/>
    <a:srgbClr val="0099CC"/>
    <a:srgbClr val="00FF00"/>
    <a:srgbClr val="FF0000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158" autoAdjust="0"/>
    <p:restoredTop sz="90929"/>
  </p:normalViewPr>
  <p:slideViewPr>
    <p:cSldViewPr>
      <p:cViewPr varScale="1">
        <p:scale>
          <a:sx n="107" d="100"/>
          <a:sy n="107" d="100"/>
        </p:scale>
        <p:origin x="2268" y="108"/>
      </p:cViewPr>
      <p:guideLst>
        <p:guide orient="horz" pos="845"/>
        <p:guide pos="365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4D6DDF4A-2170-4C97-8ED4-0F530B2ABEA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46" tIns="47471" rIns="94946" bIns="47471" numCol="1" anchor="t" anchorCtr="0" compatLnSpc="1">
            <a:prstTxWarp prst="textNoShape">
              <a:avLst/>
            </a:prstTxWarp>
          </a:bodyPr>
          <a:lstStyle>
            <a:lvl1pPr defTabSz="949985" eaLnBrk="1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200">
                <a:effectLst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BAAEDD00-5FDE-43F5-9E00-ADDBC3EF1260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863" y="0"/>
            <a:ext cx="2944812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46" tIns="47471" rIns="94946" bIns="47471" numCol="1" anchor="t" anchorCtr="0" compatLnSpc="1">
            <a:prstTxWarp prst="textNoShape">
              <a:avLst/>
            </a:prstTxWarp>
          </a:bodyPr>
          <a:lstStyle>
            <a:lvl1pPr algn="r" defTabSz="949985" eaLnBrk="1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200">
                <a:effectLst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7FD390DE-0E7A-455D-9F49-94EA683ABB5E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8950"/>
            <a:ext cx="294481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46" tIns="47471" rIns="94946" bIns="47471" numCol="1" anchor="b" anchorCtr="0" compatLnSpc="1">
            <a:prstTxWarp prst="textNoShape">
              <a:avLst/>
            </a:prstTxWarp>
          </a:bodyPr>
          <a:lstStyle>
            <a:lvl1pPr defTabSz="949985" eaLnBrk="1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200">
                <a:effectLst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4341" name="Rectangle 5">
            <a:extLst>
              <a:ext uri="{FF2B5EF4-FFF2-40B4-BE49-F238E27FC236}">
                <a16:creationId xmlns:a16="http://schemas.microsoft.com/office/drawing/2014/main" id="{95E98973-A4F7-41F1-A37C-C3D1D0676253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863" y="9378950"/>
            <a:ext cx="2944812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46" tIns="47471" rIns="94946" bIns="47471" numCol="1" anchor="b" anchorCtr="0" compatLnSpc="1">
            <a:prstTxWarp prst="textNoShape">
              <a:avLst/>
            </a:prstTxWarp>
          </a:bodyPr>
          <a:lstStyle>
            <a:lvl1pPr algn="r" defTabSz="949325" eaLnBrk="1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200"/>
            </a:lvl1pPr>
          </a:lstStyle>
          <a:p>
            <a:pPr>
              <a:defRPr/>
            </a:pPr>
            <a:fld id="{9536E137-1953-40D6-B89B-62FDEC9D2757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BA436BE7-2D9E-4A36-BF69-DBDF4304B42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8463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8480" tIns="39240" rIns="78480" bIns="39240" numCol="1" anchor="t" anchorCtr="0" compatLnSpc="1">
            <a:prstTxWarp prst="textNoShape">
              <a:avLst/>
            </a:prstTxWarp>
          </a:bodyPr>
          <a:lstStyle>
            <a:lvl1pPr defTabSz="784043" eaLnBrk="1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100">
                <a:effectLst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B64A26AC-E682-4117-B120-145AFF21A23A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0" y="0"/>
            <a:ext cx="2936875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8480" tIns="39240" rIns="78480" bIns="39240" numCol="1" anchor="t" anchorCtr="0" compatLnSpc="1">
            <a:prstTxWarp prst="textNoShape">
              <a:avLst/>
            </a:prstTxWarp>
          </a:bodyPr>
          <a:lstStyle>
            <a:lvl1pPr algn="r" defTabSz="784043" eaLnBrk="1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100">
                <a:effectLst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172" name="Rectangle 4">
            <a:extLst>
              <a:ext uri="{FF2B5EF4-FFF2-40B4-BE49-F238E27FC236}">
                <a16:creationId xmlns:a16="http://schemas.microsoft.com/office/drawing/2014/main" id="{B074CA1A-67DF-48D8-9660-77DB809BB7A9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3450" y="725488"/>
            <a:ext cx="4916488" cy="36861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3" name="Rectangle 5">
            <a:extLst>
              <a:ext uri="{FF2B5EF4-FFF2-40B4-BE49-F238E27FC236}">
                <a16:creationId xmlns:a16="http://schemas.microsoft.com/office/drawing/2014/main" id="{8062F235-414F-439B-8F42-857122B53B2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675188"/>
            <a:ext cx="4957763" cy="447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8480" tIns="39240" rIns="78480" bIns="392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Klicken Sie, um die Formate des Vorlagentextes zu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32774" name="Rectangle 6">
            <a:extLst>
              <a:ext uri="{FF2B5EF4-FFF2-40B4-BE49-F238E27FC236}">
                <a16:creationId xmlns:a16="http://schemas.microsoft.com/office/drawing/2014/main" id="{53229A99-1F7D-4817-B9A7-B264FDA3793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53550"/>
            <a:ext cx="2938463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8480" tIns="39240" rIns="78480" bIns="39240" numCol="1" anchor="b" anchorCtr="0" compatLnSpc="1">
            <a:prstTxWarp prst="textNoShape">
              <a:avLst/>
            </a:prstTxWarp>
          </a:bodyPr>
          <a:lstStyle>
            <a:lvl1pPr defTabSz="784043" eaLnBrk="1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100">
                <a:effectLst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2775" name="Rectangle 7">
            <a:extLst>
              <a:ext uri="{FF2B5EF4-FFF2-40B4-BE49-F238E27FC236}">
                <a16:creationId xmlns:a16="http://schemas.microsoft.com/office/drawing/2014/main" id="{A5958E13-85EB-4664-859C-8176BFBFB0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0" y="9353550"/>
            <a:ext cx="2936875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8480" tIns="39240" rIns="78480" bIns="39240" numCol="1" anchor="b" anchorCtr="0" compatLnSpc="1">
            <a:prstTxWarp prst="textNoShape">
              <a:avLst/>
            </a:prstTxWarp>
          </a:bodyPr>
          <a:lstStyle>
            <a:lvl1pPr algn="r" defTabSz="782638" eaLnBrk="1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100"/>
            </a:lvl1pPr>
          </a:lstStyle>
          <a:p>
            <a:pPr>
              <a:defRPr/>
            </a:pPr>
            <a:fld id="{E61483C5-F643-4595-8A47-F2CE1C9B976D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Google Shape;811;p46:notes">
            <a:extLst>
              <a:ext uri="{FF2B5EF4-FFF2-40B4-BE49-F238E27FC236}">
                <a16:creationId xmlns:a16="http://schemas.microsoft.com/office/drawing/2014/main" id="{EACE7BC0-93AC-4695-80A5-F336AC9F02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25" tIns="47400" rIns="94825" bIns="47400"/>
          <a:lstStyle/>
          <a:p>
            <a:pPr>
              <a:spcBef>
                <a:spcPts val="363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3315" name="Google Shape;812;p46:notes">
            <a:extLst>
              <a:ext uri="{FF2B5EF4-FFF2-40B4-BE49-F238E27FC236}">
                <a16:creationId xmlns:a16="http://schemas.microsoft.com/office/drawing/2014/main" id="{2EE8429E-85A7-49CE-B5F9-C07522EA3FED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258888" y="720725"/>
            <a:ext cx="4800600" cy="360045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round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Google Shape;836;p49:notes">
            <a:extLst>
              <a:ext uri="{FF2B5EF4-FFF2-40B4-BE49-F238E27FC236}">
                <a16:creationId xmlns:a16="http://schemas.microsoft.com/office/drawing/2014/main" id="{DF307655-9628-47CD-836D-7A87091D62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25" tIns="47400" rIns="94825" bIns="47400"/>
          <a:lstStyle/>
          <a:p>
            <a:pPr>
              <a:spcBef>
                <a:spcPts val="363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2531" name="Google Shape;837;p49:notes">
            <a:extLst>
              <a:ext uri="{FF2B5EF4-FFF2-40B4-BE49-F238E27FC236}">
                <a16:creationId xmlns:a16="http://schemas.microsoft.com/office/drawing/2014/main" id="{71988BB2-361B-4CE0-8A16-17BB91C31F04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258888" y="720725"/>
            <a:ext cx="4800600" cy="360045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round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>
            <a:extLst>
              <a:ext uri="{FF2B5EF4-FFF2-40B4-BE49-F238E27FC236}">
                <a16:creationId xmlns:a16="http://schemas.microsoft.com/office/drawing/2014/main" id="{3F6472EF-0B6E-4658-AF9E-98A636A8EF0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3400" y="6477000"/>
            <a:ext cx="8153400" cy="288925"/>
          </a:xfrm>
          <a:prstGeom prst="rect">
            <a:avLst/>
          </a:prstGeom>
          <a:noFill/>
          <a:ln>
            <a:noFill/>
          </a:ln>
        </p:spPr>
        <p:txBody>
          <a:bodyPr lIns="91435" tIns="45718" rIns="91435" bIns="45718"/>
          <a:lstStyle>
            <a:lvl1pPr>
              <a:defRPr>
                <a:solidFill>
                  <a:srgbClr val="0099CC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rgbClr val="0099CC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rgbClr val="0099CC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rgbClr val="0099CC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rgbClr val="0099CC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99CC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99CC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99CC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99CC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800">
                <a:solidFill>
                  <a:schemeClr val="tx1"/>
                </a:solidFill>
                <a:latin typeface="Verdana" panose="020B0604030504040204" pitchFamily="34" charset="0"/>
              </a:rPr>
              <a:t>Copyright GfG 2022			 </a:t>
            </a:r>
            <a:fld id="{E7DD71E4-28E0-42EC-B3D3-A2937E877646}" type="slidenum">
              <a:rPr lang="de-DE" altLang="de-DE" sz="1100" smtClean="0">
                <a:solidFill>
                  <a:schemeClr val="tx1"/>
                </a:solidFill>
              </a:rPr>
              <a:pPr eaLnBrk="1" hangingPunct="1">
                <a:defRPr/>
              </a:pPr>
              <a:t>‹#›</a:t>
            </a:fld>
            <a:endParaRPr lang="de-DE" altLang="de-DE" sz="1100">
              <a:solidFill>
                <a:schemeClr val="tx1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A7C0EC1-3391-471D-854F-4C64742EFB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981075"/>
            <a:ext cx="882015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59FA567-DE3A-4C47-BEA2-B5C74F60019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260350"/>
            <a:ext cx="1827213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405814856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>
            <a:extLst>
              <a:ext uri="{FF2B5EF4-FFF2-40B4-BE49-F238E27FC236}">
                <a16:creationId xmlns:a16="http://schemas.microsoft.com/office/drawing/2014/main" id="{2F41D77E-3283-464F-85B5-5B6207F7428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3400" y="6477000"/>
            <a:ext cx="8153400" cy="288925"/>
          </a:xfrm>
          <a:prstGeom prst="rect">
            <a:avLst/>
          </a:prstGeom>
          <a:noFill/>
          <a:ln>
            <a:noFill/>
          </a:ln>
        </p:spPr>
        <p:txBody>
          <a:bodyPr lIns="91435" tIns="45718" rIns="91435" bIns="45718"/>
          <a:lstStyle>
            <a:lvl1pPr>
              <a:defRPr>
                <a:solidFill>
                  <a:srgbClr val="0099CC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rgbClr val="0099CC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rgbClr val="0099CC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rgbClr val="0099CC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rgbClr val="0099CC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99CC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99CC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99CC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99CC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800">
                <a:solidFill>
                  <a:schemeClr val="tx1"/>
                </a:solidFill>
                <a:latin typeface="Verdana" panose="020B0604030504040204" pitchFamily="34" charset="0"/>
              </a:rPr>
              <a:t>Copyright GfG 2021			 </a:t>
            </a:r>
            <a:fld id="{4096617E-F872-4B45-BD03-B7226785F451}" type="slidenum">
              <a:rPr lang="de-DE" altLang="de-DE" sz="1100" smtClean="0">
                <a:solidFill>
                  <a:schemeClr val="tx1"/>
                </a:solidFill>
              </a:rPr>
              <a:pPr eaLnBrk="1" hangingPunct="1">
                <a:defRPr/>
              </a:pPr>
              <a:t>‹#›</a:t>
            </a:fld>
            <a:endParaRPr lang="de-DE" altLang="de-DE" sz="1100">
              <a:solidFill>
                <a:schemeClr val="tx1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A329255-E290-49B9-8AD9-F4BEF59D283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113" y="404813"/>
            <a:ext cx="25146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610164333"/>
      </p:ext>
    </p:extLst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8">
            <a:extLst>
              <a:ext uri="{FF2B5EF4-FFF2-40B4-BE49-F238E27FC236}">
                <a16:creationId xmlns:a16="http://schemas.microsoft.com/office/drawing/2014/main" id="{B117F883-EACB-4FDC-B3CC-30965B7102B3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0" y="1011238"/>
            <a:ext cx="9144000" cy="0"/>
          </a:xfrm>
          <a:prstGeom prst="line">
            <a:avLst/>
          </a:prstGeom>
          <a:noFill/>
          <a:ln w="9525">
            <a:solidFill>
              <a:srgbClr val="0099CC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endParaRPr lang="de-D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Line 19">
            <a:extLst>
              <a:ext uri="{FF2B5EF4-FFF2-40B4-BE49-F238E27FC236}">
                <a16:creationId xmlns:a16="http://schemas.microsoft.com/office/drawing/2014/main" id="{3E2D587F-A927-41B6-AEA7-EC91D7919EA8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0" y="6424613"/>
            <a:ext cx="5791200" cy="0"/>
          </a:xfrm>
          <a:prstGeom prst="line">
            <a:avLst/>
          </a:prstGeom>
          <a:noFill/>
          <a:ln w="152400">
            <a:solidFill>
              <a:srgbClr val="0099CC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endParaRPr lang="de-D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20">
            <a:extLst>
              <a:ext uri="{FF2B5EF4-FFF2-40B4-BE49-F238E27FC236}">
                <a16:creationId xmlns:a16="http://schemas.microsoft.com/office/drawing/2014/main" id="{49DA4C8B-2B44-44D2-A4F3-0B54BAE6F5C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343400" y="6248400"/>
            <a:ext cx="4495800" cy="230188"/>
          </a:xfrm>
          <a:prstGeom prst="rect">
            <a:avLst/>
          </a:prstGeom>
          <a:noFill/>
          <a:ln>
            <a:noFill/>
          </a:ln>
        </p:spPr>
        <p:txBody>
          <a:bodyPr lIns="0" tIns="45718" rIns="91435" bIns="0">
            <a:spAutoFit/>
          </a:bodyPr>
          <a:lstStyle>
            <a:lvl1pPr eaLnBrk="0" hangingPunct="0">
              <a:defRPr>
                <a:solidFill>
                  <a:srgbClr val="0099CC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rgbClr val="0099CC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rgbClr val="0099CC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rgbClr val="0099CC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rgbClr val="0099CC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rgbClr val="0099CC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rgbClr val="0099CC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rgbClr val="0099CC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rgbClr val="0099CC"/>
                </a:solidFill>
                <a:latin typeface="Tahoma" pitchFamily="34" charset="0"/>
              </a:defRPr>
            </a:lvl9pPr>
          </a:lstStyle>
          <a:p>
            <a:pPr algn="r" eaLnBrk="1" hangingPunct="1">
              <a:defRPr/>
            </a:pPr>
            <a:r>
              <a:rPr lang="de-DE" altLang="de-DE" sz="1200" b="1" dirty="0">
                <a:latin typeface="Verdana" pitchFamily="34" charset="0"/>
              </a:rPr>
              <a:t>GfGsafety.com</a:t>
            </a: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D3F9E290-2C5E-4E91-96CF-C9CB2B5674D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3400" y="6477000"/>
            <a:ext cx="8153400" cy="288925"/>
          </a:xfrm>
          <a:prstGeom prst="rect">
            <a:avLst/>
          </a:prstGeom>
          <a:noFill/>
          <a:ln>
            <a:noFill/>
          </a:ln>
        </p:spPr>
        <p:txBody>
          <a:bodyPr lIns="91435" tIns="45718" rIns="91435" bIns="45718"/>
          <a:lstStyle>
            <a:lvl1pPr>
              <a:defRPr>
                <a:solidFill>
                  <a:srgbClr val="0099CC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rgbClr val="0099CC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rgbClr val="0099CC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rgbClr val="0099CC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rgbClr val="0099CC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99CC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99CC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99CC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99CC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800">
                <a:solidFill>
                  <a:schemeClr val="tx1"/>
                </a:solidFill>
                <a:cs typeface="Tahoma" panose="020B0604030504040204" pitchFamily="34" charset="0"/>
              </a:rPr>
              <a:t>Copyright GfG 2023			                                   </a:t>
            </a:r>
            <a:fld id="{AA5743FC-256A-4ECA-A6F5-822F3557061A}" type="slidenum">
              <a:rPr lang="de-DE" altLang="de-DE" sz="1100" smtClean="0">
                <a:solidFill>
                  <a:schemeClr val="tx1"/>
                </a:solidFill>
                <a:cs typeface="Tahoma" panose="020B0604030504040204" pitchFamily="34" charset="0"/>
              </a:rPr>
              <a:pPr eaLnBrk="1" hangingPunct="1">
                <a:defRPr/>
              </a:pPr>
              <a:t>‹#›</a:t>
            </a:fld>
            <a:endParaRPr lang="de-DE" altLang="de-DE" sz="1100">
              <a:solidFill>
                <a:schemeClr val="tx1"/>
              </a:solidFill>
              <a:cs typeface="Tahoma" panose="020B0604030504040204" pitchFamily="34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F2543687-E5B3-4918-B93B-D75959B2F3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550" y="125413"/>
            <a:ext cx="3049588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629437969"/>
      </p:ext>
    </p:extLst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8">
            <a:extLst>
              <a:ext uri="{FF2B5EF4-FFF2-40B4-BE49-F238E27FC236}">
                <a16:creationId xmlns:a16="http://schemas.microsoft.com/office/drawing/2014/main" id="{DE04E8D9-373C-484A-9404-CB9EA0C7D0DD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0" y="1011238"/>
            <a:ext cx="9144000" cy="0"/>
          </a:xfrm>
          <a:prstGeom prst="line">
            <a:avLst/>
          </a:prstGeom>
          <a:noFill/>
          <a:ln w="9525">
            <a:solidFill>
              <a:srgbClr val="0099CC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endParaRPr lang="de-D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Line 19">
            <a:extLst>
              <a:ext uri="{FF2B5EF4-FFF2-40B4-BE49-F238E27FC236}">
                <a16:creationId xmlns:a16="http://schemas.microsoft.com/office/drawing/2014/main" id="{512881FD-4969-4860-9120-F5B184F89423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0" y="6424613"/>
            <a:ext cx="5791200" cy="0"/>
          </a:xfrm>
          <a:prstGeom prst="line">
            <a:avLst/>
          </a:prstGeom>
          <a:noFill/>
          <a:ln w="152400">
            <a:solidFill>
              <a:srgbClr val="0099CC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endParaRPr lang="de-D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20">
            <a:extLst>
              <a:ext uri="{FF2B5EF4-FFF2-40B4-BE49-F238E27FC236}">
                <a16:creationId xmlns:a16="http://schemas.microsoft.com/office/drawing/2014/main" id="{3D46DCE1-9E96-42A5-A813-9E6ABB8D8D1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343400" y="6248400"/>
            <a:ext cx="4495800" cy="230188"/>
          </a:xfrm>
          <a:prstGeom prst="rect">
            <a:avLst/>
          </a:prstGeom>
          <a:noFill/>
          <a:ln>
            <a:noFill/>
          </a:ln>
        </p:spPr>
        <p:txBody>
          <a:bodyPr lIns="0" tIns="45718" rIns="91435" bIns="0">
            <a:spAutoFit/>
          </a:bodyPr>
          <a:lstStyle>
            <a:lvl1pPr eaLnBrk="0" hangingPunct="0">
              <a:defRPr>
                <a:solidFill>
                  <a:srgbClr val="0099CC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rgbClr val="0099CC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rgbClr val="0099CC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rgbClr val="0099CC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rgbClr val="0099CC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rgbClr val="0099CC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rgbClr val="0099CC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rgbClr val="0099CC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rgbClr val="0099CC"/>
                </a:solidFill>
                <a:latin typeface="Tahoma" pitchFamily="34" charset="0"/>
              </a:defRPr>
            </a:lvl9pPr>
          </a:lstStyle>
          <a:p>
            <a:pPr algn="r" eaLnBrk="1" hangingPunct="1">
              <a:defRPr/>
            </a:pPr>
            <a:r>
              <a:rPr lang="de-DE" altLang="de-DE" sz="1200" b="1" dirty="0">
                <a:latin typeface="Verdana" pitchFamily="34" charset="0"/>
              </a:rPr>
              <a:t>GfGsafety.com</a:t>
            </a: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6E0103B0-9206-4EB4-AD82-20AC90E615A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3400" y="6477000"/>
            <a:ext cx="8153400" cy="288925"/>
          </a:xfrm>
          <a:prstGeom prst="rect">
            <a:avLst/>
          </a:prstGeom>
          <a:noFill/>
          <a:ln>
            <a:noFill/>
          </a:ln>
        </p:spPr>
        <p:txBody>
          <a:bodyPr lIns="91435" tIns="45718" rIns="91435" bIns="45718"/>
          <a:lstStyle>
            <a:lvl1pPr>
              <a:defRPr>
                <a:solidFill>
                  <a:srgbClr val="0099CC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rgbClr val="0099CC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rgbClr val="0099CC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rgbClr val="0099CC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rgbClr val="0099CC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99CC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99CC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99CC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99CC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8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Copyright GfG 2023			</a:t>
            </a:r>
            <a:endParaRPr lang="de-DE" altLang="de-DE" sz="1100" dirty="0">
              <a:solidFill>
                <a:schemeClr val="tx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758454114"/>
      </p:ext>
    </p:extLst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8">
            <a:extLst>
              <a:ext uri="{FF2B5EF4-FFF2-40B4-BE49-F238E27FC236}">
                <a16:creationId xmlns:a16="http://schemas.microsoft.com/office/drawing/2014/main" id="{945A9B43-7E30-446B-9A4A-D12A0DEA9B5C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0" y="1011238"/>
            <a:ext cx="9144000" cy="0"/>
          </a:xfrm>
          <a:prstGeom prst="line">
            <a:avLst/>
          </a:prstGeom>
          <a:noFill/>
          <a:ln w="9525">
            <a:solidFill>
              <a:srgbClr val="0099CC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endParaRPr lang="de-D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Line 19">
            <a:extLst>
              <a:ext uri="{FF2B5EF4-FFF2-40B4-BE49-F238E27FC236}">
                <a16:creationId xmlns:a16="http://schemas.microsoft.com/office/drawing/2014/main" id="{EA8FF3D4-8798-4BF8-9459-B75B62231AB1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0" y="6424613"/>
            <a:ext cx="5791200" cy="0"/>
          </a:xfrm>
          <a:prstGeom prst="line">
            <a:avLst/>
          </a:prstGeom>
          <a:noFill/>
          <a:ln w="152400">
            <a:solidFill>
              <a:srgbClr val="0099CC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endParaRPr lang="de-D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20">
            <a:extLst>
              <a:ext uri="{FF2B5EF4-FFF2-40B4-BE49-F238E27FC236}">
                <a16:creationId xmlns:a16="http://schemas.microsoft.com/office/drawing/2014/main" id="{A9EDBBDF-A08B-492B-857B-62E01537070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343400" y="6248400"/>
            <a:ext cx="4495800" cy="230188"/>
          </a:xfrm>
          <a:prstGeom prst="rect">
            <a:avLst/>
          </a:prstGeom>
          <a:noFill/>
          <a:ln>
            <a:noFill/>
          </a:ln>
        </p:spPr>
        <p:txBody>
          <a:bodyPr lIns="0" tIns="45718" rIns="91435" bIns="0">
            <a:spAutoFit/>
          </a:bodyPr>
          <a:lstStyle>
            <a:lvl1pPr eaLnBrk="0" hangingPunct="0">
              <a:defRPr>
                <a:solidFill>
                  <a:srgbClr val="0099CC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rgbClr val="0099CC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rgbClr val="0099CC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rgbClr val="0099CC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rgbClr val="0099CC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rgbClr val="0099CC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rgbClr val="0099CC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rgbClr val="0099CC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rgbClr val="0099CC"/>
                </a:solidFill>
                <a:latin typeface="Tahoma" pitchFamily="34" charset="0"/>
              </a:defRPr>
            </a:lvl9pPr>
          </a:lstStyle>
          <a:p>
            <a:pPr algn="r" eaLnBrk="1" hangingPunct="1">
              <a:defRPr/>
            </a:pPr>
            <a:r>
              <a:rPr lang="de-DE" altLang="de-DE" sz="1200" b="1" dirty="0">
                <a:latin typeface="Verdana" pitchFamily="34" charset="0"/>
              </a:rPr>
              <a:t>GfGsafety.com</a:t>
            </a: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E4A466E8-6A02-4601-9220-A70C5D9F818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3400" y="6477000"/>
            <a:ext cx="8153400" cy="288925"/>
          </a:xfrm>
          <a:prstGeom prst="rect">
            <a:avLst/>
          </a:prstGeom>
          <a:noFill/>
          <a:ln>
            <a:noFill/>
          </a:ln>
        </p:spPr>
        <p:txBody>
          <a:bodyPr lIns="91435" tIns="45718" rIns="91435" bIns="45718"/>
          <a:lstStyle>
            <a:lvl1pPr>
              <a:defRPr>
                <a:solidFill>
                  <a:srgbClr val="0099CC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rgbClr val="0099CC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rgbClr val="0099CC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rgbClr val="0099CC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rgbClr val="0099CC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99CC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99CC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99CC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99CC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800">
                <a:solidFill>
                  <a:schemeClr val="tx1"/>
                </a:solidFill>
                <a:cs typeface="Tahoma" panose="020B0604030504040204" pitchFamily="34" charset="0"/>
              </a:rPr>
              <a:t>Copyright GfG 2023			                                   </a:t>
            </a:r>
            <a:fld id="{151B0763-FCDB-45B9-89F6-A1A1267D5C33}" type="slidenum">
              <a:rPr lang="de-DE" altLang="de-DE" sz="1100" smtClean="0">
                <a:solidFill>
                  <a:schemeClr val="tx1"/>
                </a:solidFill>
                <a:cs typeface="Tahoma" panose="020B0604030504040204" pitchFamily="34" charset="0"/>
              </a:rPr>
              <a:pPr eaLnBrk="1" hangingPunct="1">
                <a:defRPr/>
              </a:pPr>
              <a:t>‹#›</a:t>
            </a:fld>
            <a:endParaRPr lang="de-DE" altLang="de-DE" sz="1100">
              <a:solidFill>
                <a:schemeClr val="tx1"/>
              </a:solidFill>
              <a:cs typeface="Tahoma" panose="020B0604030504040204" pitchFamily="34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AEB5E12E-3B0A-40F7-A53A-419DA1FEABC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550" y="125413"/>
            <a:ext cx="3049588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586019231"/>
      </p:ext>
    </p:extLst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8">
            <a:extLst>
              <a:ext uri="{FF2B5EF4-FFF2-40B4-BE49-F238E27FC236}">
                <a16:creationId xmlns:a16="http://schemas.microsoft.com/office/drawing/2014/main" id="{21F6F849-9979-461C-8D1D-5773FBD57F3C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0" y="1011238"/>
            <a:ext cx="9144000" cy="0"/>
          </a:xfrm>
          <a:prstGeom prst="line">
            <a:avLst/>
          </a:prstGeom>
          <a:noFill/>
          <a:ln w="9525">
            <a:solidFill>
              <a:srgbClr val="0099CC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endParaRPr lang="de-D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Line 19">
            <a:extLst>
              <a:ext uri="{FF2B5EF4-FFF2-40B4-BE49-F238E27FC236}">
                <a16:creationId xmlns:a16="http://schemas.microsoft.com/office/drawing/2014/main" id="{827F4165-9206-4F1C-926B-0AE924EC21CD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0" y="6424613"/>
            <a:ext cx="5791200" cy="0"/>
          </a:xfrm>
          <a:prstGeom prst="line">
            <a:avLst/>
          </a:prstGeom>
          <a:noFill/>
          <a:ln w="152400">
            <a:solidFill>
              <a:srgbClr val="0099CC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endParaRPr lang="de-D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20">
            <a:extLst>
              <a:ext uri="{FF2B5EF4-FFF2-40B4-BE49-F238E27FC236}">
                <a16:creationId xmlns:a16="http://schemas.microsoft.com/office/drawing/2014/main" id="{2804D84F-6332-4A18-9F21-6F8B877D74C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343400" y="6248400"/>
            <a:ext cx="4495800" cy="230188"/>
          </a:xfrm>
          <a:prstGeom prst="rect">
            <a:avLst/>
          </a:prstGeom>
          <a:noFill/>
          <a:ln>
            <a:noFill/>
          </a:ln>
        </p:spPr>
        <p:txBody>
          <a:bodyPr lIns="0" tIns="45718" rIns="91435" bIns="0">
            <a:spAutoFit/>
          </a:bodyPr>
          <a:lstStyle>
            <a:lvl1pPr eaLnBrk="0" hangingPunct="0">
              <a:defRPr>
                <a:solidFill>
                  <a:srgbClr val="0099CC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rgbClr val="0099CC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rgbClr val="0099CC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rgbClr val="0099CC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rgbClr val="0099CC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rgbClr val="0099CC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rgbClr val="0099CC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rgbClr val="0099CC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rgbClr val="0099CC"/>
                </a:solidFill>
                <a:latin typeface="Tahoma" pitchFamily="34" charset="0"/>
              </a:defRPr>
            </a:lvl9pPr>
          </a:lstStyle>
          <a:p>
            <a:pPr algn="r" eaLnBrk="1" hangingPunct="1">
              <a:defRPr/>
            </a:pPr>
            <a:r>
              <a:rPr lang="de-DE" altLang="de-DE" sz="1200" b="1" dirty="0">
                <a:latin typeface="Verdana" pitchFamily="34" charset="0"/>
              </a:rPr>
              <a:t>GfGsafety.com</a:t>
            </a: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ECECF316-C098-4ED9-8466-B7E5517FBB6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3400" y="6477000"/>
            <a:ext cx="8153400" cy="288925"/>
          </a:xfrm>
          <a:prstGeom prst="rect">
            <a:avLst/>
          </a:prstGeom>
          <a:noFill/>
          <a:ln>
            <a:noFill/>
          </a:ln>
        </p:spPr>
        <p:txBody>
          <a:bodyPr lIns="91435" tIns="45718" rIns="91435" bIns="45718"/>
          <a:lstStyle>
            <a:lvl1pPr>
              <a:defRPr>
                <a:solidFill>
                  <a:srgbClr val="0099CC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rgbClr val="0099CC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rgbClr val="0099CC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rgbClr val="0099CC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rgbClr val="0099CC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99CC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99CC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99CC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99CC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8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Copyright GfG 2023			</a:t>
            </a:r>
            <a:endParaRPr lang="de-DE" altLang="de-DE" sz="1100" dirty="0">
              <a:solidFill>
                <a:schemeClr val="tx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258844436"/>
      </p:ext>
    </p:extLst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>
            <a:extLst>
              <a:ext uri="{FF2B5EF4-FFF2-40B4-BE49-F238E27FC236}">
                <a16:creationId xmlns:a16="http://schemas.microsoft.com/office/drawing/2014/main" id="{9488E572-3BC6-477B-A71E-62A0C90670A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3400" y="6477000"/>
            <a:ext cx="8153400" cy="288925"/>
          </a:xfrm>
          <a:prstGeom prst="rect">
            <a:avLst/>
          </a:prstGeom>
          <a:noFill/>
          <a:ln>
            <a:noFill/>
          </a:ln>
        </p:spPr>
        <p:txBody>
          <a:bodyPr lIns="91435" tIns="45718" rIns="91435" bIns="45718"/>
          <a:lstStyle>
            <a:lvl1pPr>
              <a:defRPr>
                <a:solidFill>
                  <a:srgbClr val="0099CC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rgbClr val="0099CC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rgbClr val="0099CC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rgbClr val="0099CC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rgbClr val="0099CC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99CC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99CC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99CC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99CC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800">
                <a:solidFill>
                  <a:schemeClr val="tx1"/>
                </a:solidFill>
                <a:latin typeface="Verdana" panose="020B0604030504040204" pitchFamily="34" charset="0"/>
              </a:rPr>
              <a:t>Copyright GfG 2022			 </a:t>
            </a:r>
            <a:fld id="{B79E9843-839A-434C-BBC9-7FBE23AE8152}" type="slidenum">
              <a:rPr lang="de-DE" altLang="de-DE" sz="1100" smtClean="0">
                <a:solidFill>
                  <a:schemeClr val="tx1"/>
                </a:solidFill>
              </a:rPr>
              <a:pPr eaLnBrk="1" hangingPunct="1">
                <a:defRPr/>
              </a:pPr>
              <a:t>‹#›</a:t>
            </a:fld>
            <a:endParaRPr lang="de-DE" altLang="de-DE" sz="1100">
              <a:solidFill>
                <a:schemeClr val="tx1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26E863D-F363-4BD5-8416-0F93FDEB6D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981075"/>
            <a:ext cx="882015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E6CE3164-8FA9-4825-AB98-C3405B91364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260350"/>
            <a:ext cx="1827213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995944423"/>
      </p:ext>
    </p:extLst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>
            <a:extLst>
              <a:ext uri="{FF2B5EF4-FFF2-40B4-BE49-F238E27FC236}">
                <a16:creationId xmlns:a16="http://schemas.microsoft.com/office/drawing/2014/main" id="{53D0C099-D98F-4610-ADF0-403249C410B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3400" y="6477000"/>
            <a:ext cx="8153400" cy="288925"/>
          </a:xfrm>
          <a:prstGeom prst="rect">
            <a:avLst/>
          </a:prstGeom>
          <a:noFill/>
          <a:ln>
            <a:noFill/>
          </a:ln>
        </p:spPr>
        <p:txBody>
          <a:bodyPr lIns="91435" tIns="45718" rIns="91435" bIns="45718"/>
          <a:lstStyle>
            <a:lvl1pPr>
              <a:defRPr>
                <a:solidFill>
                  <a:srgbClr val="0099CC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rgbClr val="0099CC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rgbClr val="0099CC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rgbClr val="0099CC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rgbClr val="0099CC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99CC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99CC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99CC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99CC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800">
                <a:solidFill>
                  <a:schemeClr val="tx1"/>
                </a:solidFill>
                <a:latin typeface="Verdana" panose="020B0604030504040204" pitchFamily="34" charset="0"/>
              </a:rPr>
              <a:t>Copyright GfG 2021			 </a:t>
            </a:r>
            <a:fld id="{8F83D950-C59E-4950-93A1-B2A8A0D905B7}" type="slidenum">
              <a:rPr lang="de-DE" altLang="de-DE" sz="1100" smtClean="0">
                <a:solidFill>
                  <a:schemeClr val="tx1"/>
                </a:solidFill>
              </a:rPr>
              <a:pPr eaLnBrk="1" hangingPunct="1">
                <a:defRPr/>
              </a:pPr>
              <a:t>‹#›</a:t>
            </a:fld>
            <a:endParaRPr lang="de-DE" altLang="de-DE" sz="1100">
              <a:solidFill>
                <a:schemeClr val="tx1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0779763-ADBB-454E-800C-AFDA15EAE28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113" y="404813"/>
            <a:ext cx="25146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945541280"/>
      </p:ext>
    </p:extLst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6">
            <a:extLst>
              <a:ext uri="{FF2B5EF4-FFF2-40B4-BE49-F238E27FC236}">
                <a16:creationId xmlns:a16="http://schemas.microsoft.com/office/drawing/2014/main" id="{7651C76F-1294-4785-BDC6-E35534F586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295400"/>
            <a:ext cx="84582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91435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Klicken Sie, um die Formate des Vorlagentextes zu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</p:txBody>
      </p:sp>
      <p:sp>
        <p:nvSpPr>
          <p:cNvPr id="9" name="Fußzeilenplatzhalter 3">
            <a:extLst>
              <a:ext uri="{FF2B5EF4-FFF2-40B4-BE49-F238E27FC236}">
                <a16:creationId xmlns:a16="http://schemas.microsoft.com/office/drawing/2014/main" id="{68F3FBBF-FE3B-4309-8A26-7B06BC7640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33400" y="6569075"/>
            <a:ext cx="81534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800">
                <a:solidFill>
                  <a:schemeClr val="tx1"/>
                </a:solidFill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de-DE" altLang="de-DE"/>
              <a:t>Copyright GfG 2021			 </a:t>
            </a:r>
            <a:fld id="{67572040-8031-4192-9266-8063B3FC252E}" type="slidenum">
              <a:rPr lang="de-DE" altLang="de-DE" sz="1100" smtClean="0"/>
              <a:pPr>
                <a:defRPr/>
              </a:pPr>
              <a:t>‹#›</a:t>
            </a:fld>
            <a:endParaRPr lang="de-DE" altLang="de-DE" sz="11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</p:sldLayoutIdLst>
  <p:transition>
    <p:wipe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4"/>
        </a:buBlip>
        <a:defRPr sz="3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6">
            <a:extLst>
              <a:ext uri="{FF2B5EF4-FFF2-40B4-BE49-F238E27FC236}">
                <a16:creationId xmlns:a16="http://schemas.microsoft.com/office/drawing/2014/main" id="{61CBFD83-52D9-4C6A-B24A-7E2CDAAAAB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295400"/>
            <a:ext cx="84582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91435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Klicken Sie, um die Formate des Vorlagentextes zu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</p:txBody>
      </p:sp>
      <p:sp>
        <p:nvSpPr>
          <p:cNvPr id="9" name="Fußzeilenplatzhalter 3">
            <a:extLst>
              <a:ext uri="{FF2B5EF4-FFF2-40B4-BE49-F238E27FC236}">
                <a16:creationId xmlns:a16="http://schemas.microsoft.com/office/drawing/2014/main" id="{25034757-1CA1-4126-990B-24B991BB23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33400" y="6569075"/>
            <a:ext cx="81534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800">
                <a:solidFill>
                  <a:schemeClr val="tx1"/>
                </a:solidFill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de-DE" altLang="de-DE"/>
              <a:t>Copyright GfG 2022			 </a:t>
            </a:r>
            <a:fld id="{CED0FAAA-9F6C-4F5A-B27D-2D2FD778BBEA}" type="slidenum">
              <a:rPr lang="de-DE" altLang="de-DE" sz="1100" smtClean="0"/>
              <a:pPr>
                <a:defRPr/>
              </a:pPr>
              <a:t>‹#›</a:t>
            </a:fld>
            <a:endParaRPr lang="de-DE" altLang="de-DE" sz="11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</p:sldLayoutIdLst>
  <p:transition>
    <p:wipe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4"/>
        </a:buBlip>
        <a:defRPr sz="3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6">
            <a:extLst>
              <a:ext uri="{FF2B5EF4-FFF2-40B4-BE49-F238E27FC236}">
                <a16:creationId xmlns:a16="http://schemas.microsoft.com/office/drawing/2014/main" id="{88CF3D59-DB56-4FC6-B01B-516C8398B4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295400"/>
            <a:ext cx="84582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91435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Klicken Sie, um die Formate des Vorlagentextes zu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</p:txBody>
      </p:sp>
      <p:sp>
        <p:nvSpPr>
          <p:cNvPr id="9" name="Fußzeilenplatzhalter 3">
            <a:extLst>
              <a:ext uri="{FF2B5EF4-FFF2-40B4-BE49-F238E27FC236}">
                <a16:creationId xmlns:a16="http://schemas.microsoft.com/office/drawing/2014/main" id="{4F24C659-4F71-45E5-9F0F-2BE20C27E2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33400" y="6569075"/>
            <a:ext cx="81534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800">
                <a:solidFill>
                  <a:schemeClr val="tx1"/>
                </a:solidFill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de-DE" altLang="de-DE"/>
              <a:t>Copyright GfG 2022			 </a:t>
            </a:r>
            <a:fld id="{06D2726E-E12F-4CB0-9FF5-5C05D30742DA}" type="slidenum">
              <a:rPr lang="de-DE" altLang="de-DE" sz="1100" smtClean="0"/>
              <a:pPr>
                <a:defRPr/>
              </a:pPr>
              <a:t>‹#›</a:t>
            </a:fld>
            <a:endParaRPr lang="de-DE" altLang="de-DE" sz="1100"/>
          </a:p>
        </p:txBody>
      </p:sp>
    </p:spTree>
    <p:extLst>
      <p:ext uri="{BB962C8B-B14F-4D97-AF65-F5344CB8AC3E}">
        <p14:creationId xmlns:p14="http://schemas.microsoft.com/office/powerpoint/2010/main" val="3397828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</p:sldLayoutIdLst>
  <p:transition>
    <p:wipe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4"/>
        </a:buBlip>
        <a:defRPr sz="3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6">
            <a:extLst>
              <a:ext uri="{FF2B5EF4-FFF2-40B4-BE49-F238E27FC236}">
                <a16:creationId xmlns:a16="http://schemas.microsoft.com/office/drawing/2014/main" id="{BE0C5572-EF6B-460E-B91D-1E0797A814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295400"/>
            <a:ext cx="84582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91435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Klicken Sie, um die Formate des Vorlagentextes zu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</p:txBody>
      </p:sp>
      <p:sp>
        <p:nvSpPr>
          <p:cNvPr id="9" name="Fußzeilenplatzhalter 3">
            <a:extLst>
              <a:ext uri="{FF2B5EF4-FFF2-40B4-BE49-F238E27FC236}">
                <a16:creationId xmlns:a16="http://schemas.microsoft.com/office/drawing/2014/main" id="{448F660E-D5F1-4DEC-A47E-E82B88AD89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33400" y="6569075"/>
            <a:ext cx="81534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800">
                <a:solidFill>
                  <a:schemeClr val="tx1"/>
                </a:solidFill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de-DE" altLang="de-DE"/>
              <a:t>Copyright GfG 2021			 </a:t>
            </a:r>
            <a:fld id="{44E6EB45-0BEA-45E4-9FEC-F808A51CC8E2}" type="slidenum">
              <a:rPr lang="de-DE" altLang="de-DE" sz="1100" smtClean="0"/>
              <a:pPr>
                <a:defRPr/>
              </a:pPr>
              <a:t>‹#›</a:t>
            </a:fld>
            <a:endParaRPr lang="de-DE" altLang="de-DE" sz="1100"/>
          </a:p>
        </p:txBody>
      </p:sp>
    </p:spTree>
    <p:extLst>
      <p:ext uri="{BB962C8B-B14F-4D97-AF65-F5344CB8AC3E}">
        <p14:creationId xmlns:p14="http://schemas.microsoft.com/office/powerpoint/2010/main" val="741613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</p:sldLayoutIdLst>
  <p:transition>
    <p:wipe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4"/>
        </a:buBlip>
        <a:defRPr sz="3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png"/><Relationship Id="rId4" Type="http://schemas.openxmlformats.org/officeDocument/2006/relationships/image" Target="../media/image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eg"/><Relationship Id="rId5" Type="http://schemas.openxmlformats.org/officeDocument/2006/relationships/image" Target="../media/image1.png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jpe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jpeg"/><Relationship Id="rId4" Type="http://schemas.openxmlformats.org/officeDocument/2006/relationships/image" Target="../media/image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5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6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6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6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1.png"/><Relationship Id="rId7" Type="http://schemas.openxmlformats.org/officeDocument/2006/relationships/image" Target="../media/image73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Grafik 1">
            <a:extLst>
              <a:ext uri="{FF2B5EF4-FFF2-40B4-BE49-F238E27FC236}">
                <a16:creationId xmlns:a16="http://schemas.microsoft.com/office/drawing/2014/main" id="{C397A800-A538-4669-93E3-1FBC53128C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1412875"/>
            <a:ext cx="2608263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Grafik 2">
            <a:extLst>
              <a:ext uri="{FF2B5EF4-FFF2-40B4-BE49-F238E27FC236}">
                <a16:creationId xmlns:a16="http://schemas.microsoft.com/office/drawing/2014/main" id="{3692CB57-DF31-4AA0-A8EF-98A6E2A852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3213100"/>
            <a:ext cx="9139238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Rechteck 1">
            <a:extLst>
              <a:ext uri="{FF2B5EF4-FFF2-40B4-BE49-F238E27FC236}">
                <a16:creationId xmlns:a16="http://schemas.microsoft.com/office/drawing/2014/main" id="{3CAE716D-9BA9-4270-99B3-4B258218F4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0425" y="1349375"/>
            <a:ext cx="3381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de-DE" sz="1800" baseline="30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®</a:t>
            </a:r>
            <a:endParaRPr lang="de-DE" altLang="de-DE" sz="1800"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6">
            <a:extLst>
              <a:ext uri="{FF2B5EF4-FFF2-40B4-BE49-F238E27FC236}">
                <a16:creationId xmlns:a16="http://schemas.microsoft.com/office/drawing/2014/main" id="{5939D686-D959-4603-9ABA-CC2CDEDDD9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225550"/>
            <a:ext cx="8496300" cy="4940300"/>
          </a:xfrm>
          <a:prstGeom prst="rect">
            <a:avLst/>
          </a:prstGeom>
          <a:noFill/>
          <a:ln>
            <a:noFill/>
          </a:ln>
        </p:spPr>
        <p:txBody>
          <a:bodyPr lIns="0" tIns="0" rIns="91429" bIns="0"/>
          <a:lstStyle>
            <a:lvl1pPr marL="92075" defTabSz="26670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66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66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66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66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92075" marR="0" lvl="0" indent="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eXtraction</a:t>
            </a:r>
            <a:r>
              <a:rPr kumimoji="0" lang="en-US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Mode Gas Detection at the Point of Sampling (</a:t>
            </a:r>
            <a:r>
              <a:rPr kumimoji="0" lang="en-US" alt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PoS</a:t>
            </a:r>
            <a:r>
              <a:rPr kumimoji="0" lang="en-US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)</a:t>
            </a:r>
          </a:p>
          <a:p>
            <a:pPr marL="92075" marR="0" lvl="0" indent="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USPs: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Tube length up to 30 m / 100 </a:t>
            </a:r>
            <a:r>
              <a:rPr kumimoji="0" lang="en-US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ft</a:t>
            </a:r>
            <a:endParaRPr kumimoji="0" lang="en-US" alt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Internal pump is easy to replace</a:t>
            </a:r>
          </a:p>
          <a:p>
            <a:pPr marL="92075" marR="0" lvl="0" indent="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Tx/>
              <a:buNone/>
              <a:tabLst/>
              <a:defRPr/>
            </a:pP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	  (only mechanical component)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High-resolution, full-</a:t>
            </a:r>
            <a:r>
              <a:rPr kumimoji="0" lang="en-GB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color</a:t>
            </a: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display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Plain text information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Bluetooth</a:t>
            </a:r>
            <a:r>
              <a:rPr kumimoji="0" lang="en-GB" altLang="de-DE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®</a:t>
            </a:r>
            <a:endParaRPr kumimoji="0" lang="en-US" alt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Same sensor cartridge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5 internal relays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altLang="de-DE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92075" marR="0" lvl="0" indent="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Options:</a:t>
            </a:r>
            <a:endParaRPr kumimoji="0" lang="en-GB" alt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LonWorks</a:t>
            </a:r>
            <a:r>
              <a:rPr kumimoji="0" lang="en-GB" altLang="de-DE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®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Line Integrity Monitoring (LIM)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Py</a:t>
            </a: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-ReX pyrolyzer module</a:t>
            </a:r>
          </a:p>
          <a:p>
            <a:pPr marL="92075" marR="0" lvl="0" indent="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GB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92075" marR="0" lvl="0" indent="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</a:t>
            </a:r>
            <a:endParaRPr kumimoji="0" lang="de-DE" altLang="de-DE" sz="16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387" name="Rectangle 6">
            <a:extLst>
              <a:ext uri="{FF2B5EF4-FFF2-40B4-BE49-F238E27FC236}">
                <a16:creationId xmlns:a16="http://schemas.microsoft.com/office/drawing/2014/main" id="{B85F9EB5-32A1-49A7-B7B1-29A578AAD3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713" y="371475"/>
            <a:ext cx="15144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91429" bIns="0"/>
          <a:lstStyle>
            <a:lvl1pPr marL="92075" defTabSz="26670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66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66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66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66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92075" marR="0" lvl="0" indent="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de-DE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</a:t>
            </a:r>
            <a:endParaRPr kumimoji="0" lang="de-DE" altLang="de-DE" sz="16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388" name="Grafik 7">
            <a:extLst>
              <a:ext uri="{FF2B5EF4-FFF2-40B4-BE49-F238E27FC236}">
                <a16:creationId xmlns:a16="http://schemas.microsoft.com/office/drawing/2014/main" id="{82C78134-B074-44A5-B0CB-AABE692134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55613"/>
            <a:ext cx="10795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Grafik 1">
            <a:extLst>
              <a:ext uri="{FF2B5EF4-FFF2-40B4-BE49-F238E27FC236}">
                <a16:creationId xmlns:a16="http://schemas.microsoft.com/office/drawing/2014/main" id="{F4D44E3E-E17B-490C-8648-581D2FA74F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450" y="1628775"/>
            <a:ext cx="3511550" cy="438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Grafik 7">
            <a:extLst>
              <a:ext uri="{FF2B5EF4-FFF2-40B4-BE49-F238E27FC236}">
                <a16:creationId xmlns:a16="http://schemas.microsoft.com/office/drawing/2014/main" id="{0FAD1A3B-44F8-47F4-B400-D97F9B9152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844675"/>
            <a:ext cx="1568450" cy="232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Grafik 1">
            <a:extLst>
              <a:ext uri="{FF2B5EF4-FFF2-40B4-BE49-F238E27FC236}">
                <a16:creationId xmlns:a16="http://schemas.microsoft.com/office/drawing/2014/main" id="{CFDEB7D9-4242-4642-85DA-890AEC5F1C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025" y="1125538"/>
            <a:ext cx="3322638" cy="494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Rectangle 6">
            <a:extLst>
              <a:ext uri="{FF2B5EF4-FFF2-40B4-BE49-F238E27FC236}">
                <a16:creationId xmlns:a16="http://schemas.microsoft.com/office/drawing/2014/main" id="{C84E2F62-22F1-4B91-BA86-483FD731E6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412875"/>
            <a:ext cx="4392612" cy="5049838"/>
          </a:xfrm>
          <a:prstGeom prst="rect">
            <a:avLst/>
          </a:prstGeom>
          <a:noFill/>
          <a:ln>
            <a:noFill/>
          </a:ln>
        </p:spPr>
        <p:txBody>
          <a:bodyPr lIns="0" tIns="0" rIns="91429" bIns="0"/>
          <a:lstStyle>
            <a:lvl1pPr marL="92075" defTabSz="266700">
              <a:spcBef>
                <a:spcPct val="20000"/>
              </a:spcBef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66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66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66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66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92075" marR="0" lvl="0" indent="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Features: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Line Integrity Monitoring (option)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Sensors for more than 30 gases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Sensors manufactured in Germany by sensoriX the original manufacturer of Satellite XT sensors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Sensor cartridges for EC and CC sensors*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Hot-swappable smart sensor cartridges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Tool-free maintenance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Power over Ethernet (</a:t>
            </a:r>
            <a:r>
              <a:rPr kumimoji="0" lang="en-US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PoE</a:t>
            </a: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) communication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Addressable via a web portal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Password protected menu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Interface: </a:t>
            </a: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All Standard Now </a:t>
            </a:r>
            <a:endParaRPr kumimoji="0" lang="en-US" alt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1028700" marR="0" lvl="1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analog 4–20 mA output</a:t>
            </a:r>
          </a:p>
          <a:p>
            <a:pPr marL="1028700" marR="0" lvl="1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RS-485 (Modbus/RTU)</a:t>
            </a:r>
          </a:p>
          <a:p>
            <a:pPr marL="1028700" marR="0" lvl="1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0/100 Mbit Ethernet (Modbus/TCP)</a:t>
            </a:r>
          </a:p>
          <a:p>
            <a:pPr marL="1028700" marR="0" lvl="1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5 relays 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Bright status and alarm LEDs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Data logger to review sensor history and alarms</a:t>
            </a:r>
          </a:p>
          <a:p>
            <a:pPr marL="92075" marR="0" lvl="0" indent="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Tx/>
              <a:buNone/>
              <a:tabLst/>
              <a:defRPr/>
            </a:pPr>
            <a:endParaRPr kumimoji="0" lang="en-US" altLang="de-DE" sz="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92075" marR="0" lvl="0" indent="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Tx/>
              <a:buNone/>
              <a:tabLst/>
              <a:defRPr/>
            </a:pPr>
            <a:r>
              <a:rPr kumimoji="0" lang="en-US" alt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* Electrochemical and catalytic combustion sensors</a:t>
            </a:r>
          </a:p>
          <a:p>
            <a:pPr marL="92075" marR="0" lvl="0" indent="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GB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92075" marR="0" lvl="0" indent="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</a:t>
            </a:r>
            <a:endParaRPr kumimoji="0" lang="de-DE" altLang="de-DE" sz="16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436" name="Rectangle 6">
            <a:extLst>
              <a:ext uri="{FF2B5EF4-FFF2-40B4-BE49-F238E27FC236}">
                <a16:creationId xmlns:a16="http://schemas.microsoft.com/office/drawing/2014/main" id="{F16146E1-B342-4CAA-80A8-C9A1CA66DD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713" y="371475"/>
            <a:ext cx="15144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91429" bIns="0"/>
          <a:lstStyle>
            <a:lvl1pPr marL="92075" defTabSz="266700">
              <a:spcBef>
                <a:spcPct val="20000"/>
              </a:spcBef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66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66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66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66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92075" marR="0" lvl="0" indent="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de-DE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</a:t>
            </a:r>
            <a:endParaRPr kumimoji="0" lang="de-DE" altLang="de-DE" sz="16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8437" name="Grafik 8">
            <a:extLst>
              <a:ext uri="{FF2B5EF4-FFF2-40B4-BE49-F238E27FC236}">
                <a16:creationId xmlns:a16="http://schemas.microsoft.com/office/drawing/2014/main" id="{D7CA18BC-5B69-4F5D-BEB8-D48FFA45FD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55613"/>
            <a:ext cx="10795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6">
            <a:extLst>
              <a:ext uri="{FF2B5EF4-FFF2-40B4-BE49-F238E27FC236}">
                <a16:creationId xmlns:a16="http://schemas.microsoft.com/office/drawing/2014/main" id="{5F28CCA2-2198-4CE6-B987-0AC5FE88E3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225550"/>
            <a:ext cx="8496300" cy="4940300"/>
          </a:xfrm>
          <a:prstGeom prst="rect">
            <a:avLst/>
          </a:prstGeom>
          <a:noFill/>
          <a:ln>
            <a:noFill/>
          </a:ln>
        </p:spPr>
        <p:txBody>
          <a:bodyPr lIns="0" tIns="0" rIns="91429" bIns="0"/>
          <a:lstStyle>
            <a:lvl1pPr marL="92075" defTabSz="26670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66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66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66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66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92075" marR="0" lvl="0" indent="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eXtraction</a:t>
            </a:r>
            <a:r>
              <a:rPr kumimoji="0" lang="en-US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Mode Gas Detection utilizing pyrolysis</a:t>
            </a:r>
          </a:p>
          <a:p>
            <a:pPr marL="92075" marR="0" lvl="0" indent="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USPs: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Detect electrochemically inactive gases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Tube length still up to 30 m / 100 </a:t>
            </a:r>
            <a:r>
              <a:rPr kumimoji="0" lang="en-US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ft</a:t>
            </a:r>
            <a:endParaRPr kumimoji="0" lang="en-US" alt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Easy to replace internal pump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High-resolution, full-</a:t>
            </a:r>
            <a:r>
              <a:rPr kumimoji="0" lang="en-GB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color</a:t>
            </a: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display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Plain text information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Bluetooth</a:t>
            </a:r>
            <a:r>
              <a:rPr kumimoji="0" lang="en-GB" altLang="de-DE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®</a:t>
            </a:r>
            <a:endParaRPr kumimoji="0" lang="en-US" alt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Same sensor cartridge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altLang="de-DE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92075" marR="0" lvl="0" indent="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Options:</a:t>
            </a:r>
            <a:endParaRPr kumimoji="0" lang="en-GB" alt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LonWorks</a:t>
            </a:r>
            <a:r>
              <a:rPr kumimoji="0" lang="en-GB" altLang="de-DE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®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Line Integrity Monitoring (LIM)</a:t>
            </a:r>
          </a:p>
          <a:p>
            <a:pPr marL="92075" marR="0" lvl="0" indent="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GB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92075" marR="0" lvl="0" indent="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</a:t>
            </a:r>
            <a:endParaRPr kumimoji="0" lang="de-DE" altLang="de-DE" sz="16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459" name="Rectangle 6">
            <a:extLst>
              <a:ext uri="{FF2B5EF4-FFF2-40B4-BE49-F238E27FC236}">
                <a16:creationId xmlns:a16="http://schemas.microsoft.com/office/drawing/2014/main" id="{EC38F2E8-03D7-4895-AF4F-173013BB1E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713" y="371475"/>
            <a:ext cx="367188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91429" bIns="0"/>
          <a:lstStyle>
            <a:lvl1pPr marL="92075" defTabSz="26670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66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66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66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66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92075" marR="0" lvl="0" indent="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de-DE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 + </a:t>
            </a:r>
            <a:endParaRPr kumimoji="0" lang="de-DE" altLang="de-DE" sz="16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460" name="Grafik 7">
            <a:extLst>
              <a:ext uri="{FF2B5EF4-FFF2-40B4-BE49-F238E27FC236}">
                <a16:creationId xmlns:a16="http://schemas.microsoft.com/office/drawing/2014/main" id="{2D87C6F2-5150-4E73-861A-69294BC309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55613"/>
            <a:ext cx="10795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Grafik 3">
            <a:extLst>
              <a:ext uri="{FF2B5EF4-FFF2-40B4-BE49-F238E27FC236}">
                <a16:creationId xmlns:a16="http://schemas.microsoft.com/office/drawing/2014/main" id="{E5746F05-3F59-4D8B-A87C-1101FB26AC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438" y="450850"/>
            <a:ext cx="1214437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Grafik 4">
            <a:extLst>
              <a:ext uri="{FF2B5EF4-FFF2-40B4-BE49-F238E27FC236}">
                <a16:creationId xmlns:a16="http://schemas.microsoft.com/office/drawing/2014/main" id="{F6434E02-74C8-46AD-B088-F7F7B3CF3F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1773238"/>
            <a:ext cx="3946525" cy="411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Grafik 2">
            <a:extLst>
              <a:ext uri="{FF2B5EF4-FFF2-40B4-BE49-F238E27FC236}">
                <a16:creationId xmlns:a16="http://schemas.microsoft.com/office/drawing/2014/main" id="{ADFF6FFC-82AB-4CD8-99F3-50F9942827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641475"/>
            <a:ext cx="1360488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Grafik 2">
            <a:extLst>
              <a:ext uri="{FF2B5EF4-FFF2-40B4-BE49-F238E27FC236}">
                <a16:creationId xmlns:a16="http://schemas.microsoft.com/office/drawing/2014/main" id="{1D4E414A-F032-450C-BC75-E070BE09F7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125" y="3981450"/>
            <a:ext cx="2387600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Grafik 3">
            <a:extLst>
              <a:ext uri="{FF2B5EF4-FFF2-40B4-BE49-F238E27FC236}">
                <a16:creationId xmlns:a16="http://schemas.microsoft.com/office/drawing/2014/main" id="{793E6509-47C2-4147-BF02-718ABF5AFC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455613"/>
            <a:ext cx="121285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Rectangle 6">
            <a:extLst>
              <a:ext uri="{FF2B5EF4-FFF2-40B4-BE49-F238E27FC236}">
                <a16:creationId xmlns:a16="http://schemas.microsoft.com/office/drawing/2014/main" id="{78BEDE73-B4BF-4C37-BDD9-B4A95C66D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225550"/>
            <a:ext cx="8496300" cy="4940300"/>
          </a:xfrm>
          <a:prstGeom prst="rect">
            <a:avLst/>
          </a:prstGeom>
          <a:noFill/>
          <a:ln>
            <a:noFill/>
          </a:ln>
        </p:spPr>
        <p:txBody>
          <a:bodyPr lIns="0" tIns="0" rIns="91429" bIns="0"/>
          <a:lstStyle>
            <a:lvl1pPr marL="92075" defTabSz="266700">
              <a:spcBef>
                <a:spcPct val="20000"/>
              </a:spcBef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66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66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66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66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92075" marR="0" lvl="0" indent="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eXtraction</a:t>
            </a:r>
            <a:r>
              <a:rPr kumimoji="0" lang="en-US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Mode Gas Detection utilizing pyrolysis</a:t>
            </a:r>
          </a:p>
          <a:p>
            <a:pPr marL="92075" marR="0" lvl="0" indent="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USPs: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Detect electrochemically inactive gases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Safe, tested and reliable technology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No need for external pump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No exposure to radiation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altLang="de-DE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92075" marR="0" lvl="0" indent="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Options: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Line Integrity Monitoring (LIM)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altLang="de-DE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92075" marR="0" lvl="0" indent="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Requirement!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alt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3399CC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Py</a:t>
            </a:r>
            <a:r>
              <a:rPr kumimoji="0" lang="en-GB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3399CC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-ReX </a:t>
            </a:r>
            <a:r>
              <a:rPr kumimoji="0" lang="en-GB" alt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3399CC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pyrolyzers</a:t>
            </a:r>
            <a:r>
              <a:rPr kumimoji="0" lang="en-GB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3399CC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are designed</a:t>
            </a:r>
          </a:p>
          <a:p>
            <a:pPr marL="92075" marR="0" lvl="0" indent="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Tx/>
              <a:buNone/>
              <a:tabLst/>
              <a:defRPr/>
            </a:pPr>
            <a:r>
              <a:rPr kumimoji="0" lang="en-GB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3399CC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	  for the detection of a specific gas!</a:t>
            </a:r>
            <a:endParaRPr kumimoji="0" lang="de-DE" altLang="de-DE" sz="1600" b="0" i="0" u="none" strike="noStrike" kern="1200" cap="none" spc="0" normalizeH="0" baseline="0" noProof="0" dirty="0">
              <a:ln>
                <a:noFill/>
              </a:ln>
              <a:solidFill>
                <a:srgbClr val="3399CC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484" name="Rectangle 6">
            <a:extLst>
              <a:ext uri="{FF2B5EF4-FFF2-40B4-BE49-F238E27FC236}">
                <a16:creationId xmlns:a16="http://schemas.microsoft.com/office/drawing/2014/main" id="{3D53F5B2-B94D-4E14-A1C3-346F05ABCF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713" y="371475"/>
            <a:ext cx="367188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91429" bIns="0"/>
          <a:lstStyle>
            <a:lvl1pPr marL="92075" defTabSz="266700">
              <a:spcBef>
                <a:spcPct val="20000"/>
              </a:spcBef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66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66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66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66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92075" marR="0" lvl="0" indent="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de-DE" altLang="de-DE" sz="16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485" name="Grafik 1">
            <a:extLst>
              <a:ext uri="{FF2B5EF4-FFF2-40B4-BE49-F238E27FC236}">
                <a16:creationId xmlns:a16="http://schemas.microsoft.com/office/drawing/2014/main" id="{BE5CF268-08EA-40DF-BD6B-85A0E27D8C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2781300"/>
            <a:ext cx="360362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Grafik 6">
            <a:extLst>
              <a:ext uri="{FF2B5EF4-FFF2-40B4-BE49-F238E27FC236}">
                <a16:creationId xmlns:a16="http://schemas.microsoft.com/office/drawing/2014/main" id="{BC005F8E-C2FD-4F1A-9255-57CF114E2D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938" y="2047875"/>
            <a:ext cx="3241675" cy="392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49">
            <a:extLst>
              <a:ext uri="{FF2B5EF4-FFF2-40B4-BE49-F238E27FC236}">
                <a16:creationId xmlns:a16="http://schemas.microsoft.com/office/drawing/2014/main" id="{67C5B1E5-1229-4150-AE67-4AA487B142CF}"/>
              </a:ext>
            </a:extLst>
          </p:cNvPr>
          <p:cNvSpPr/>
          <p:nvPr/>
        </p:nvSpPr>
        <p:spPr>
          <a:xfrm>
            <a:off x="468313" y="1390650"/>
            <a:ext cx="8496300" cy="5256213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91425" bIns="0"/>
          <a:lstStyle/>
          <a:p>
            <a:pPr marL="9207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399CC"/>
              </a:buClr>
              <a:buSzPts val="1800"/>
              <a:buFont typeface="Noto Sans Symbols"/>
              <a:buNone/>
              <a:defRPr/>
            </a:pPr>
            <a:r>
              <a:rPr lang="en-US" sz="2400" b="1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New enclosure options for </a:t>
            </a:r>
            <a:r>
              <a:rPr lang="en-US" sz="2400" b="1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PoI</a:t>
            </a:r>
            <a:r>
              <a:rPr lang="en-US" sz="2400" b="1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and </a:t>
            </a:r>
            <a:r>
              <a:rPr lang="en-US" sz="2400" b="1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PoS</a:t>
            </a:r>
            <a:r>
              <a:rPr lang="en-US" sz="2400" b="1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 sz="2400" dirty="0"/>
          </a:p>
          <a:p>
            <a:pPr marL="92075">
              <a:lnSpc>
                <a:spcPct val="120000"/>
              </a:lnSpc>
              <a:spcBef>
                <a:spcPts val="320"/>
              </a:spcBef>
              <a:spcAft>
                <a:spcPts val="0"/>
              </a:spcAft>
              <a:buClr>
                <a:srgbClr val="3399CC"/>
              </a:buClr>
              <a:buSzPts val="1600"/>
              <a:buFont typeface="Noto Sans Symbols"/>
              <a:buNone/>
              <a:defRPr/>
            </a:pPr>
            <a:endParaRPr dirty="0"/>
          </a:p>
          <a:p>
            <a:pPr marL="377825" indent="-196850">
              <a:lnSpc>
                <a:spcPct val="120000"/>
              </a:lnSpc>
              <a:spcBef>
                <a:spcPts val="280"/>
              </a:spcBef>
              <a:spcAft>
                <a:spcPts val="0"/>
              </a:spcAft>
              <a:buClr>
                <a:srgbClr val="3399CC"/>
              </a:buClr>
              <a:buSzPts val="1400"/>
              <a:buFont typeface="Noto Sans Symbols"/>
              <a:buNone/>
              <a:defRPr/>
            </a:pPr>
            <a:endParaRPr sz="1400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77825" indent="-196850">
              <a:lnSpc>
                <a:spcPct val="120000"/>
              </a:lnSpc>
              <a:spcBef>
                <a:spcPts val="280"/>
              </a:spcBef>
              <a:spcAft>
                <a:spcPts val="0"/>
              </a:spcAft>
              <a:buClr>
                <a:srgbClr val="3399CC"/>
              </a:buClr>
              <a:buSzPts val="1400"/>
              <a:buFont typeface="Noto Sans Symbols"/>
              <a:buNone/>
              <a:defRPr/>
            </a:pPr>
            <a:endParaRPr sz="1400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92075">
              <a:lnSpc>
                <a:spcPct val="120000"/>
              </a:lnSpc>
              <a:spcBef>
                <a:spcPts val="360"/>
              </a:spcBef>
              <a:spcAft>
                <a:spcPts val="0"/>
              </a:spcAft>
              <a:buClr>
                <a:srgbClr val="3399CC"/>
              </a:buClr>
              <a:buSzPts val="1800"/>
              <a:buFont typeface="Noto Sans Symbols"/>
              <a:buNone/>
              <a:defRPr/>
            </a:pPr>
            <a:endParaRPr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92075">
              <a:lnSpc>
                <a:spcPct val="120000"/>
              </a:lnSpc>
              <a:spcBef>
                <a:spcPts val="360"/>
              </a:spcBef>
              <a:spcAft>
                <a:spcPts val="0"/>
              </a:spcAft>
              <a:buClr>
                <a:srgbClr val="3399CC"/>
              </a:buClr>
              <a:buSzPts val="1800"/>
              <a:buFont typeface="Noto Sans Symbols"/>
              <a:buNone/>
              <a:defRPr/>
            </a:pPr>
            <a:r>
              <a:rPr lang="en-US" b="1" dirty="0">
                <a:latin typeface="Tahoma"/>
                <a:ea typeface="Tahoma"/>
                <a:cs typeface="Tahoma"/>
                <a:sym typeface="Tahoma"/>
              </a:rPr>
              <a:t> </a:t>
            </a:r>
            <a:endParaRPr sz="1600" dirty="0">
              <a:solidFill>
                <a:srgbClr val="80808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1507" name="Google Shape;841;p49">
            <a:extLst>
              <a:ext uri="{FF2B5EF4-FFF2-40B4-BE49-F238E27FC236}">
                <a16:creationId xmlns:a16="http://schemas.microsoft.com/office/drawing/2014/main" id="{AF34C9CA-001B-4749-ABFC-F928BFA8D8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713" y="371475"/>
            <a:ext cx="15144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91425" bIns="0"/>
          <a:lstStyle>
            <a:lvl1pPr marL="92075">
              <a:spcBef>
                <a:spcPct val="20000"/>
              </a:spcBef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Clr>
                <a:srgbClr val="3399CC"/>
              </a:buClr>
              <a:buSzPts val="2400"/>
              <a:buFont typeface="Noto Sans Symbols"/>
              <a:buNone/>
            </a:pPr>
            <a:r>
              <a:rPr lang="en-US" altLang="en-US" sz="2400" b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 panose="020B0604030504040204" pitchFamily="34" charset="0"/>
              </a:rPr>
              <a:t> </a:t>
            </a:r>
            <a:endParaRPr lang="en-US" altLang="en-US" sz="1600">
              <a:solidFill>
                <a:srgbClr val="80808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Verdana" panose="020B0604030504040204" pitchFamily="34" charset="0"/>
            </a:endParaRPr>
          </a:p>
        </p:txBody>
      </p:sp>
      <p:pic>
        <p:nvPicPr>
          <p:cNvPr id="21508" name="Google Shape;842;p49">
            <a:extLst>
              <a:ext uri="{FF2B5EF4-FFF2-40B4-BE49-F238E27FC236}">
                <a16:creationId xmlns:a16="http://schemas.microsoft.com/office/drawing/2014/main" id="{A4BFB5C5-5B6D-433C-8F91-89CB1AAC6E9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55613"/>
            <a:ext cx="10795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4">
            <a:extLst>
              <a:ext uri="{FF2B5EF4-FFF2-40B4-BE49-F238E27FC236}">
                <a16:creationId xmlns:a16="http://schemas.microsoft.com/office/drawing/2014/main" id="{E355444D-B636-4405-AE5D-1721DB7FB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284" y="2135084"/>
            <a:ext cx="2879675" cy="445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5">
            <a:extLst>
              <a:ext uri="{FF2B5EF4-FFF2-40B4-BE49-F238E27FC236}">
                <a16:creationId xmlns:a16="http://schemas.microsoft.com/office/drawing/2014/main" id="{4A5F928C-6DD6-484E-9152-E3D526FC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958" y="2204864"/>
            <a:ext cx="2220389" cy="3499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4F316E-1301-48E4-99D8-D978D71C4B8D}"/>
              </a:ext>
            </a:extLst>
          </p:cNvPr>
          <p:cNvSpPr txBox="1"/>
          <p:nvPr/>
        </p:nvSpPr>
        <p:spPr>
          <a:xfrm>
            <a:off x="6228184" y="4509120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400" dirty="0"/>
          </a:p>
          <a:p>
            <a:endParaRPr lang="en-US" sz="1400" dirty="0"/>
          </a:p>
        </p:txBody>
      </p:sp>
    </p:spTree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6">
            <a:extLst>
              <a:ext uri="{FF2B5EF4-FFF2-40B4-BE49-F238E27FC236}">
                <a16:creationId xmlns:a16="http://schemas.microsoft.com/office/drawing/2014/main" id="{20A4282F-2F66-44BF-B67C-8D8292C4A0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713" y="371475"/>
            <a:ext cx="33845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91429" bIns="0"/>
          <a:lstStyle>
            <a:lvl1pPr marL="92075" defTabSz="26670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66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66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66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66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None/>
            </a:pPr>
            <a:r>
              <a:rPr lang="en-US" altLang="de-DE" sz="2400" b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News 2024</a:t>
            </a:r>
            <a:endParaRPr lang="de-DE" altLang="de-DE" sz="1600">
              <a:solidFill>
                <a:schemeClr val="bg2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555" name="Grafik 8">
            <a:extLst>
              <a:ext uri="{FF2B5EF4-FFF2-40B4-BE49-F238E27FC236}">
                <a16:creationId xmlns:a16="http://schemas.microsoft.com/office/drawing/2014/main" id="{4ADB4D41-B5A4-46F1-9D94-FEEA2B8942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55613"/>
            <a:ext cx="10795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6">
            <a:extLst>
              <a:ext uri="{FF2B5EF4-FFF2-40B4-BE49-F238E27FC236}">
                <a16:creationId xmlns:a16="http://schemas.microsoft.com/office/drawing/2014/main" id="{735A11B4-B14E-4BF0-BFC9-EE25572BD6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1484313"/>
            <a:ext cx="8208962" cy="3529012"/>
          </a:xfrm>
          <a:prstGeom prst="rect">
            <a:avLst/>
          </a:prstGeom>
          <a:noFill/>
          <a:ln>
            <a:noFill/>
          </a:ln>
        </p:spPr>
        <p:txBody>
          <a:bodyPr lIns="0" tIns="0" rIns="91429" bIns="0"/>
          <a:lstStyle>
            <a:lvl1pPr marL="92075" defTabSz="26670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66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66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66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66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None/>
              <a:defRPr/>
            </a:pPr>
            <a:r>
              <a:rPr lang="en-GB" altLang="de-DE" sz="2400" b="1" dirty="0">
                <a:latin typeface="Tahoma" panose="020B0604030504040204" pitchFamily="34" charset="0"/>
              </a:rPr>
              <a:t>Accessories</a:t>
            </a:r>
            <a:endParaRPr lang="en-GB" altLang="de-DE" sz="1800" dirty="0">
              <a:latin typeface="Tahoma" panose="020B0604030504040204" pitchFamily="34" charset="0"/>
            </a:endParaRPr>
          </a:p>
          <a:p>
            <a:pPr marL="377825" indent="-285750"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Char char="Ø"/>
              <a:defRPr/>
            </a:pPr>
            <a:r>
              <a:rPr lang="en-GB" altLang="de-DE" sz="1800" dirty="0">
                <a:latin typeface="Tahoma" panose="020B0604030504040204" pitchFamily="34" charset="0"/>
              </a:rPr>
              <a:t>Stainless steel knurled screws since 03.2024</a:t>
            </a:r>
          </a:p>
          <a:p>
            <a:pPr marL="377825" indent="-285750"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Char char="Ø"/>
              <a:defRPr/>
            </a:pPr>
            <a:r>
              <a:rPr lang="en-US" altLang="de-DE" sz="1800" dirty="0">
                <a:latin typeface="Tahoma" panose="020B0604030504040204" pitchFamily="34" charset="0"/>
              </a:rPr>
              <a:t>Push-pull hose plug-in adapter from ¼”OD to 6mm for D-</a:t>
            </a:r>
            <a:r>
              <a:rPr lang="en-US" altLang="de-DE" sz="1800" dirty="0" err="1">
                <a:latin typeface="Tahoma" panose="020B0604030504040204" pitchFamily="34" charset="0"/>
              </a:rPr>
              <a:t>ReX</a:t>
            </a:r>
            <a:r>
              <a:rPr lang="en-US" altLang="de-DE" sz="1800" dirty="0">
                <a:latin typeface="Tahoma" panose="020B0604030504040204" pitchFamily="34" charset="0"/>
              </a:rPr>
              <a:t> and </a:t>
            </a:r>
            <a:r>
              <a:rPr lang="en-US" altLang="de-DE" sz="1800" dirty="0" err="1">
                <a:latin typeface="Tahoma" panose="020B0604030504040204" pitchFamily="34" charset="0"/>
              </a:rPr>
              <a:t>Py-ReX</a:t>
            </a:r>
            <a:endParaRPr lang="en-GB" altLang="de-DE" sz="1800" dirty="0">
              <a:latin typeface="Tahoma" panose="020B0604030504040204" pitchFamily="34" charset="0"/>
            </a:endParaRPr>
          </a:p>
          <a:p>
            <a:pPr marL="377825" indent="-285750"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Char char="Ø"/>
              <a:defRPr/>
            </a:pPr>
            <a:r>
              <a:rPr lang="en-US" altLang="de-DE" sz="1800" dirty="0">
                <a:latin typeface="Tahoma" panose="020B0604030504040204" pitchFamily="34" charset="0"/>
              </a:rPr>
              <a:t>Particle filter 1 with one-sided connection for 6mm hose</a:t>
            </a:r>
            <a:endParaRPr lang="en-GB" altLang="de-DE" sz="1800" dirty="0">
              <a:latin typeface="Tahoma" panose="020B0604030504040204" pitchFamily="34" charset="0"/>
            </a:endParaRPr>
          </a:p>
          <a:p>
            <a:pPr marL="377825" indent="-285750"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Char char="Ø"/>
              <a:defRPr/>
            </a:pPr>
            <a:r>
              <a:rPr lang="en-US" altLang="de-DE" sz="1800" dirty="0">
                <a:latin typeface="Tahoma" panose="020B0604030504040204" pitchFamily="34" charset="0"/>
              </a:rPr>
              <a:t>Particle filter 2 with connections on both sides for 6mm hoses</a:t>
            </a:r>
            <a:endParaRPr lang="en-GB" altLang="de-DE" sz="1800" dirty="0">
              <a:latin typeface="Tahoma" panose="020B0604030504040204" pitchFamily="34" charset="0"/>
            </a:endParaRPr>
          </a:p>
          <a:p>
            <a:pPr marL="377825" indent="-285750"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Char char="Ø"/>
              <a:defRPr/>
            </a:pPr>
            <a:r>
              <a:rPr lang="en-US" altLang="de-DE" sz="1800" dirty="0">
                <a:latin typeface="Tahoma" panose="020B0604030504040204" pitchFamily="34" charset="0"/>
              </a:rPr>
              <a:t>Replacement filter elements for particle filter 2</a:t>
            </a:r>
          </a:p>
          <a:p>
            <a:pPr marL="377825" indent="-285750"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Char char="Ø"/>
              <a:defRPr/>
            </a:pPr>
            <a:r>
              <a:rPr lang="en-US" altLang="de-DE" sz="1800" dirty="0">
                <a:latin typeface="Tahoma" panose="020B0604030504040204" pitchFamily="34" charset="0"/>
              </a:rPr>
              <a:t>Particle filter PTFE with connections on both sides for 6mm or ¼” hoses</a:t>
            </a:r>
          </a:p>
          <a:p>
            <a:pPr marL="377825" indent="-285750"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Char char="Ø"/>
              <a:defRPr/>
            </a:pPr>
            <a:r>
              <a:rPr lang="en-US" altLang="de-DE" sz="1800" dirty="0">
                <a:latin typeface="Tahoma" panose="020B0604030504040204" pitchFamily="34" charset="0"/>
              </a:rPr>
              <a:t>Touch protection insert for D-</a:t>
            </a:r>
            <a:r>
              <a:rPr lang="en-US" altLang="de-DE" sz="1800" dirty="0" err="1">
                <a:latin typeface="Tahoma" panose="020B0604030504040204" pitchFamily="34" charset="0"/>
              </a:rPr>
              <a:t>ReX</a:t>
            </a:r>
            <a:r>
              <a:rPr lang="en-US" altLang="de-DE" sz="1800" dirty="0">
                <a:latin typeface="Tahoma" panose="020B0604030504040204" pitchFamily="34" charset="0"/>
              </a:rPr>
              <a:t> Sensors</a:t>
            </a:r>
            <a:endParaRPr lang="en-GB" altLang="de-DE" sz="1800" dirty="0">
              <a:latin typeface="Tahoma" panose="020B0604030504040204" pitchFamily="34" charset="0"/>
            </a:endParaRPr>
          </a:p>
          <a:p>
            <a:pPr marL="377825" indent="-285750"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Char char="Ø"/>
              <a:defRPr/>
            </a:pPr>
            <a:endParaRPr lang="en-GB" altLang="de-DE" sz="1400" dirty="0"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6">
            <a:extLst>
              <a:ext uri="{FF2B5EF4-FFF2-40B4-BE49-F238E27FC236}">
                <a16:creationId xmlns:a16="http://schemas.microsoft.com/office/drawing/2014/main" id="{CE911D4A-72DA-4244-A217-56DA551C1E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713" y="371475"/>
            <a:ext cx="33845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91429" bIns="0"/>
          <a:lstStyle>
            <a:lvl1pPr marL="92075" defTabSz="26670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66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66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66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66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None/>
            </a:pPr>
            <a:r>
              <a:rPr lang="en-US" altLang="de-DE" sz="2400" b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New 2024</a:t>
            </a:r>
            <a:endParaRPr lang="de-DE" altLang="de-DE" sz="1600">
              <a:solidFill>
                <a:schemeClr val="bg2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4579" name="Grafik 8">
            <a:extLst>
              <a:ext uri="{FF2B5EF4-FFF2-40B4-BE49-F238E27FC236}">
                <a16:creationId xmlns:a16="http://schemas.microsoft.com/office/drawing/2014/main" id="{E3F627D2-E387-465B-9025-1D573A1141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55613"/>
            <a:ext cx="10795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6">
            <a:extLst>
              <a:ext uri="{FF2B5EF4-FFF2-40B4-BE49-F238E27FC236}">
                <a16:creationId xmlns:a16="http://schemas.microsoft.com/office/drawing/2014/main" id="{380F3495-9956-47C2-9FA7-18C6692751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1484313"/>
            <a:ext cx="4176712" cy="4752975"/>
          </a:xfrm>
          <a:prstGeom prst="rect">
            <a:avLst/>
          </a:prstGeom>
          <a:noFill/>
          <a:ln>
            <a:noFill/>
          </a:ln>
        </p:spPr>
        <p:txBody>
          <a:bodyPr lIns="0" tIns="0" rIns="91429" bIns="0"/>
          <a:lstStyle>
            <a:lvl1pPr marL="92075" defTabSz="26670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66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66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66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66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None/>
              <a:defRPr/>
            </a:pPr>
            <a:r>
              <a:rPr lang="en-GB" altLang="de-DE" sz="2400" b="1" dirty="0">
                <a:latin typeface="Tahoma" panose="020B0604030504040204" pitchFamily="34" charset="0"/>
              </a:rPr>
              <a:t>EC Sensors</a:t>
            </a:r>
            <a:endParaRPr lang="en-GB" altLang="de-DE" sz="1800" dirty="0">
              <a:latin typeface="Tahoma" panose="020B0604030504040204" pitchFamily="34" charset="0"/>
            </a:endParaRPr>
          </a:p>
          <a:p>
            <a:pPr marL="377825" indent="-285750"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Char char="Ø"/>
              <a:defRPr/>
            </a:pPr>
            <a:r>
              <a:rPr lang="en-US" altLang="de-DE" sz="1800" dirty="0">
                <a:latin typeface="Tahoma" panose="020B0604030504040204" pitchFamily="34" charset="0"/>
              </a:rPr>
              <a:t>MK487-10  GeH</a:t>
            </a:r>
            <a:r>
              <a:rPr lang="en-US" altLang="de-DE" sz="1400" dirty="0">
                <a:latin typeface="Tahoma" panose="020B0604030504040204" pitchFamily="34" charset="0"/>
              </a:rPr>
              <a:t>4- Germanium Hydrogen</a:t>
            </a:r>
            <a:endParaRPr lang="en-US" altLang="de-DE" sz="1800" dirty="0">
              <a:latin typeface="Tahoma" panose="020B0604030504040204" pitchFamily="34" charset="0"/>
            </a:endParaRPr>
          </a:p>
          <a:p>
            <a:pPr marL="377825" indent="-285750"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Char char="Ø"/>
              <a:defRPr/>
            </a:pPr>
            <a:r>
              <a:rPr lang="en-US" altLang="de-DE" sz="1800" dirty="0">
                <a:latin typeface="Tahoma" panose="020B0604030504040204" pitchFamily="34" charset="0"/>
              </a:rPr>
              <a:t>MK486-10  N</a:t>
            </a:r>
            <a:r>
              <a:rPr lang="en-US" altLang="de-DE" sz="1400" dirty="0">
                <a:latin typeface="Tahoma" panose="020B0604030504040204" pitchFamily="34" charset="0"/>
              </a:rPr>
              <a:t>2</a:t>
            </a:r>
            <a:r>
              <a:rPr lang="en-US" altLang="de-DE" sz="1800" dirty="0">
                <a:latin typeface="Tahoma" panose="020B0604030504040204" pitchFamily="34" charset="0"/>
              </a:rPr>
              <a:t>H</a:t>
            </a:r>
            <a:r>
              <a:rPr lang="en-US" altLang="de-DE" sz="1400" dirty="0">
                <a:latin typeface="Tahoma" panose="020B0604030504040204" pitchFamily="34" charset="0"/>
              </a:rPr>
              <a:t>4</a:t>
            </a:r>
            <a:r>
              <a:rPr lang="en-US" altLang="de-DE" sz="1800" dirty="0">
                <a:latin typeface="Tahoma" panose="020B0604030504040204" pitchFamily="34" charset="0"/>
              </a:rPr>
              <a:t>- </a:t>
            </a:r>
            <a:r>
              <a:rPr lang="en-US" altLang="de-DE" sz="1400" dirty="0">
                <a:latin typeface="Tahoma" panose="020B0604030504040204" pitchFamily="34" charset="0"/>
              </a:rPr>
              <a:t>Hydrazine</a:t>
            </a:r>
          </a:p>
          <a:p>
            <a:pPr marL="377825" indent="-285750"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Char char="Ø"/>
              <a:defRPr/>
            </a:pPr>
            <a:r>
              <a:rPr lang="en-US" altLang="de-DE" sz="1800" dirty="0">
                <a:latin typeface="Tahoma" panose="020B0604030504040204" pitchFamily="34" charset="0"/>
              </a:rPr>
              <a:t>MK485-10  H</a:t>
            </a:r>
            <a:r>
              <a:rPr lang="en-US" altLang="de-DE" sz="1400" dirty="0">
                <a:latin typeface="Tahoma" panose="020B0604030504040204" pitchFamily="34" charset="0"/>
              </a:rPr>
              <a:t>2</a:t>
            </a:r>
            <a:r>
              <a:rPr lang="en-US" altLang="de-DE" sz="1800" dirty="0">
                <a:latin typeface="Tahoma" panose="020B0604030504040204" pitchFamily="34" charset="0"/>
              </a:rPr>
              <a:t>Se- </a:t>
            </a:r>
            <a:r>
              <a:rPr lang="en-US" altLang="de-DE" sz="1400" dirty="0">
                <a:latin typeface="Tahoma" panose="020B0604030504040204" pitchFamily="34" charset="0"/>
              </a:rPr>
              <a:t>Hydrogen Selenide</a:t>
            </a:r>
            <a:endParaRPr lang="en-US" altLang="de-DE" sz="1800" dirty="0">
              <a:latin typeface="Tahoma" panose="020B0604030504040204" pitchFamily="34" charset="0"/>
            </a:endParaRPr>
          </a:p>
          <a:p>
            <a:pPr marL="377825" indent="-285750"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Char char="Ø"/>
              <a:defRPr/>
            </a:pPr>
            <a:r>
              <a:rPr lang="en-US" altLang="de-DE" sz="1800" dirty="0">
                <a:latin typeface="Tahoma" panose="020B0604030504040204" pitchFamily="34" charset="0"/>
              </a:rPr>
              <a:t>MK481-11  TMB- </a:t>
            </a:r>
            <a:r>
              <a:rPr lang="en-US" altLang="de-DE" sz="1400" dirty="0">
                <a:latin typeface="Tahoma" panose="020B0604030504040204" pitchFamily="34" charset="0"/>
              </a:rPr>
              <a:t>Trimethyl Borate</a:t>
            </a:r>
            <a:endParaRPr lang="en-US" altLang="de-DE" sz="1800" dirty="0">
              <a:latin typeface="Tahoma" panose="020B0604030504040204" pitchFamily="34" charset="0"/>
            </a:endParaRPr>
          </a:p>
          <a:p>
            <a:pPr marL="377825" indent="-285750"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Char char="Ø"/>
              <a:defRPr/>
            </a:pPr>
            <a:r>
              <a:rPr lang="en-US" altLang="de-DE" sz="1800" dirty="0">
                <a:latin typeface="Tahoma" panose="020B0604030504040204" pitchFamily="34" charset="0"/>
              </a:rPr>
              <a:t>MK401-10  H</a:t>
            </a:r>
            <a:r>
              <a:rPr lang="en-US" altLang="de-DE" sz="1400" dirty="0">
                <a:latin typeface="Tahoma" panose="020B0604030504040204" pitchFamily="34" charset="0"/>
              </a:rPr>
              <a:t>2</a:t>
            </a:r>
            <a:r>
              <a:rPr lang="en-US" altLang="de-DE" sz="1800" dirty="0">
                <a:latin typeface="Tahoma" panose="020B0604030504040204" pitchFamily="34" charset="0"/>
              </a:rPr>
              <a:t> ppm   	</a:t>
            </a:r>
          </a:p>
          <a:p>
            <a:pPr marL="377825" indent="-285750"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Char char="Ø"/>
              <a:defRPr/>
            </a:pPr>
            <a:r>
              <a:rPr lang="en-US" altLang="de-DE" sz="1800" dirty="0">
                <a:latin typeface="Tahoma" panose="020B0604030504040204" pitchFamily="34" charset="0"/>
              </a:rPr>
              <a:t>MK407-10  H</a:t>
            </a:r>
            <a:r>
              <a:rPr lang="en-US" altLang="de-DE" sz="1400" dirty="0">
                <a:latin typeface="Tahoma" panose="020B0604030504040204" pitchFamily="34" charset="0"/>
              </a:rPr>
              <a:t>2 </a:t>
            </a:r>
            <a:r>
              <a:rPr lang="en-US" altLang="de-DE" sz="1800" dirty="0">
                <a:latin typeface="Tahoma" panose="020B0604030504040204" pitchFamily="34" charset="0"/>
              </a:rPr>
              <a:t>Vol%</a:t>
            </a:r>
          </a:p>
          <a:p>
            <a:pPr marL="377825" indent="-285750"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Char char="Ø"/>
              <a:defRPr/>
            </a:pPr>
            <a:r>
              <a:rPr lang="en-US" altLang="de-DE" sz="1800" dirty="0">
                <a:latin typeface="Tahoma" panose="020B0604030504040204" pitchFamily="34" charset="0"/>
              </a:rPr>
              <a:t>MK349-10  COCl</a:t>
            </a:r>
            <a:r>
              <a:rPr lang="en-US" altLang="de-DE" sz="1400" dirty="0">
                <a:latin typeface="Tahoma" panose="020B0604030504040204" pitchFamily="34" charset="0"/>
              </a:rPr>
              <a:t>2- Phosgene</a:t>
            </a:r>
          </a:p>
          <a:p>
            <a:pPr eaLnBrk="1" hangingPunct="1">
              <a:lnSpc>
                <a:spcPct val="120000"/>
              </a:lnSpc>
              <a:buClr>
                <a:srgbClr val="3399CC"/>
              </a:buClr>
              <a:buFontTx/>
              <a:buNone/>
              <a:defRPr/>
            </a:pPr>
            <a:br>
              <a:rPr lang="en-US" altLang="de-DE" sz="1800" dirty="0">
                <a:latin typeface="Tahoma" panose="020B0604030504040204" pitchFamily="34" charset="0"/>
              </a:rPr>
            </a:br>
            <a:br>
              <a:rPr lang="en-US" altLang="de-DE" sz="1800" dirty="0">
                <a:latin typeface="Tahoma" panose="020B0604030504040204" pitchFamily="34" charset="0"/>
              </a:rPr>
            </a:br>
            <a:br>
              <a:rPr lang="en-US" altLang="de-DE" sz="1800" dirty="0">
                <a:latin typeface="Tahoma" panose="020B0604030504040204" pitchFamily="34" charset="0"/>
              </a:rPr>
            </a:br>
            <a:endParaRPr lang="en-GB" altLang="de-DE" sz="1800" dirty="0">
              <a:latin typeface="Tahoma" panose="020B0604030504040204" pitchFamily="34" charset="0"/>
            </a:endParaRPr>
          </a:p>
          <a:p>
            <a:pPr marL="377825" indent="-285750"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Char char="Ø"/>
              <a:defRPr/>
            </a:pPr>
            <a:endParaRPr lang="en-GB" altLang="de-DE" sz="1400" dirty="0">
              <a:latin typeface="Tahoma" panose="020B0604030504040204" pitchFamily="34" charset="0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5DA0DA8-65AB-4E1F-8BEC-7478371A60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7900" y="1484313"/>
            <a:ext cx="4019550" cy="1152525"/>
          </a:xfrm>
          <a:prstGeom prst="rect">
            <a:avLst/>
          </a:prstGeom>
          <a:noFill/>
          <a:ln>
            <a:noFill/>
          </a:ln>
        </p:spPr>
        <p:txBody>
          <a:bodyPr lIns="0" tIns="0" rIns="91429" bIns="0"/>
          <a:lstStyle>
            <a:lvl1pPr marL="92075" defTabSz="26670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66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66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66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66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None/>
              <a:defRPr/>
            </a:pPr>
            <a:r>
              <a:rPr lang="en-GB" altLang="de-DE" sz="2400" b="1" dirty="0">
                <a:latin typeface="Tahoma" panose="020B0604030504040204" pitchFamily="34" charset="0"/>
              </a:rPr>
              <a:t>PID Sensors- VOCs</a:t>
            </a:r>
            <a:endParaRPr lang="en-GB" altLang="de-DE" sz="1800" dirty="0">
              <a:latin typeface="Tahoma" panose="020B0604030504040204" pitchFamily="34" charset="0"/>
            </a:endParaRPr>
          </a:p>
          <a:p>
            <a:pPr marL="377825" indent="-285750"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Char char="Ø"/>
              <a:defRPr/>
            </a:pPr>
            <a:r>
              <a:rPr lang="en-US" altLang="de-DE" sz="1800" dirty="0">
                <a:latin typeface="Tahoma" panose="020B0604030504040204" pitchFamily="34" charset="0"/>
              </a:rPr>
              <a:t>MK463-10  iC</a:t>
            </a:r>
            <a:r>
              <a:rPr lang="en-US" altLang="de-DE" sz="1400" dirty="0">
                <a:latin typeface="Tahoma" panose="020B0604030504040204" pitchFamily="34" charset="0"/>
              </a:rPr>
              <a:t>4</a:t>
            </a:r>
            <a:r>
              <a:rPr lang="en-US" altLang="de-DE" sz="1800" dirty="0">
                <a:latin typeface="Tahoma" panose="020B0604030504040204" pitchFamily="34" charset="0"/>
              </a:rPr>
              <a:t>H</a:t>
            </a:r>
            <a:r>
              <a:rPr lang="en-US" altLang="de-DE" sz="1400" dirty="0">
                <a:latin typeface="Tahoma" panose="020B0604030504040204" pitchFamily="34" charset="0"/>
              </a:rPr>
              <a:t>8</a:t>
            </a:r>
            <a:r>
              <a:rPr lang="en-US" altLang="de-DE" sz="1800" dirty="0">
                <a:latin typeface="Tahoma" panose="020B0604030504040204" pitchFamily="34" charset="0"/>
              </a:rPr>
              <a:t> and others</a:t>
            </a:r>
          </a:p>
          <a:p>
            <a:pPr marL="377825" indent="-285750"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Char char="Ø"/>
              <a:defRPr/>
            </a:pPr>
            <a:endParaRPr lang="en-US" altLang="de-DE" sz="1800" dirty="0">
              <a:latin typeface="Tahoma" panose="020B0604030504040204" pitchFamily="34" charset="0"/>
            </a:endParaRPr>
          </a:p>
          <a:p>
            <a:pPr marL="377825" indent="-285750"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Char char="Ø"/>
              <a:defRPr/>
            </a:pPr>
            <a:endParaRPr lang="en-GB" altLang="de-DE" sz="1400" dirty="0">
              <a:latin typeface="Tahoma" panose="020B0604030504040204" pitchFamily="34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073CAF9-AE85-4402-AD56-F32CD8183F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7900" y="2563813"/>
            <a:ext cx="4019550" cy="1296987"/>
          </a:xfrm>
          <a:prstGeom prst="rect">
            <a:avLst/>
          </a:prstGeom>
          <a:noFill/>
          <a:ln>
            <a:noFill/>
          </a:ln>
        </p:spPr>
        <p:txBody>
          <a:bodyPr lIns="0" tIns="0" rIns="91429" bIns="0"/>
          <a:lstStyle>
            <a:lvl1pPr marL="92075" defTabSz="26670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66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66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66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66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None/>
              <a:defRPr/>
            </a:pPr>
            <a:r>
              <a:rPr lang="en-GB" altLang="de-DE" sz="2400" b="1" dirty="0">
                <a:latin typeface="Tahoma" panose="020B0604030504040204" pitchFamily="34" charset="0"/>
              </a:rPr>
              <a:t>IR Sensors</a:t>
            </a:r>
            <a:endParaRPr lang="en-GB" altLang="de-DE" sz="1800" dirty="0">
              <a:latin typeface="Tahoma" panose="020B0604030504040204" pitchFamily="34" charset="0"/>
            </a:endParaRPr>
          </a:p>
          <a:p>
            <a:pPr marL="377825" indent="-285750"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Char char="Ø"/>
              <a:defRPr/>
            </a:pPr>
            <a:r>
              <a:rPr lang="en-US" altLang="de-DE" sz="1800" dirty="0">
                <a:latin typeface="Tahoma" panose="020B0604030504040204" pitchFamily="34" charset="0"/>
              </a:rPr>
              <a:t>MK252-10  CO</a:t>
            </a:r>
            <a:r>
              <a:rPr lang="en-US" altLang="de-DE" sz="1400" dirty="0">
                <a:latin typeface="Tahoma" panose="020B0604030504040204" pitchFamily="34" charset="0"/>
              </a:rPr>
              <a:t>2</a:t>
            </a:r>
            <a:r>
              <a:rPr lang="en-US" altLang="de-DE" sz="1800" dirty="0">
                <a:latin typeface="Tahoma" panose="020B0604030504040204" pitchFamily="34" charset="0"/>
              </a:rPr>
              <a:t> 25(50) Vol%</a:t>
            </a:r>
            <a:br>
              <a:rPr lang="en-US" altLang="de-DE" sz="1800" dirty="0">
                <a:latin typeface="Tahoma" panose="020B0604030504040204" pitchFamily="34" charset="0"/>
              </a:rPr>
            </a:br>
            <a:endParaRPr lang="en-US" altLang="de-DE" sz="1800" dirty="0">
              <a:latin typeface="Tahoma" panose="020B0604030504040204" pitchFamily="34" charset="0"/>
            </a:endParaRPr>
          </a:p>
          <a:p>
            <a:pPr marL="377825" indent="-285750"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Char char="Ø"/>
              <a:defRPr/>
            </a:pPr>
            <a:endParaRPr lang="en-GB" altLang="de-DE" sz="1400" dirty="0"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6">
            <a:extLst>
              <a:ext uri="{FF2B5EF4-FFF2-40B4-BE49-F238E27FC236}">
                <a16:creationId xmlns:a16="http://schemas.microsoft.com/office/drawing/2014/main" id="{DE78C43C-F716-48CE-95B5-91E4DE999E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713" y="371475"/>
            <a:ext cx="33845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91429" bIns="0"/>
          <a:lstStyle>
            <a:lvl1pPr marL="92075" defTabSz="26670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66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66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66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66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None/>
            </a:pPr>
            <a:r>
              <a:rPr lang="en-US" altLang="de-DE" sz="2400" b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New 2024</a:t>
            </a:r>
            <a:endParaRPr lang="de-DE" altLang="de-DE" sz="1600">
              <a:solidFill>
                <a:schemeClr val="bg2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603" name="Grafik 8">
            <a:extLst>
              <a:ext uri="{FF2B5EF4-FFF2-40B4-BE49-F238E27FC236}">
                <a16:creationId xmlns:a16="http://schemas.microsoft.com/office/drawing/2014/main" id="{BF6EC721-3CE8-4739-99BE-15EDEB3C02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55613"/>
            <a:ext cx="10795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6">
            <a:extLst>
              <a:ext uri="{FF2B5EF4-FFF2-40B4-BE49-F238E27FC236}">
                <a16:creationId xmlns:a16="http://schemas.microsoft.com/office/drawing/2014/main" id="{84130FFB-E450-428F-B800-EF152D3953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1484313"/>
            <a:ext cx="8137525" cy="4752975"/>
          </a:xfrm>
          <a:prstGeom prst="rect">
            <a:avLst/>
          </a:prstGeom>
          <a:noFill/>
          <a:ln>
            <a:noFill/>
          </a:ln>
        </p:spPr>
        <p:txBody>
          <a:bodyPr lIns="0" tIns="0" rIns="91429" bIns="0"/>
          <a:lstStyle>
            <a:lvl1pPr marL="92075" defTabSz="26670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66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66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66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66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None/>
              <a:defRPr/>
            </a:pPr>
            <a:r>
              <a:rPr lang="en-GB" altLang="de-DE" sz="2400" b="1" dirty="0">
                <a:latin typeface="Tahoma" panose="020B0604030504040204" pitchFamily="34" charset="0"/>
              </a:rPr>
              <a:t>D-</a:t>
            </a:r>
            <a:r>
              <a:rPr lang="en-GB" altLang="de-DE" sz="2400" b="1" dirty="0" err="1">
                <a:latin typeface="Tahoma" panose="020B0604030504040204" pitchFamily="34" charset="0"/>
              </a:rPr>
              <a:t>ReX</a:t>
            </a:r>
            <a:r>
              <a:rPr lang="en-GB" altLang="de-DE" sz="2400" b="1" dirty="0">
                <a:latin typeface="Tahoma" panose="020B0604030504040204" pitchFamily="34" charset="0"/>
              </a:rPr>
              <a:t> Firmware</a:t>
            </a:r>
            <a:endParaRPr lang="en-GB" altLang="de-DE" sz="1800" dirty="0">
              <a:latin typeface="Tahoma" panose="020B0604030504040204" pitchFamily="34" charset="0"/>
            </a:endParaRPr>
          </a:p>
          <a:p>
            <a:pPr marL="377825" indent="-285750"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Char char="Ø"/>
              <a:defRPr/>
            </a:pPr>
            <a:r>
              <a:rPr lang="en-GB" altLang="de-DE" sz="1800" dirty="0">
                <a:latin typeface="Tahoma" panose="020B0604030504040204" pitchFamily="34" charset="0"/>
              </a:rPr>
              <a:t>Internal Data logger (access via WEB-Interface)</a:t>
            </a:r>
          </a:p>
          <a:p>
            <a:pPr marL="377825" indent="-285750"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Char char="Ø"/>
              <a:defRPr/>
            </a:pPr>
            <a:r>
              <a:rPr lang="en-US" altLang="de-DE" sz="1800" dirty="0">
                <a:latin typeface="Tahoma" panose="020B0604030504040204" pitchFamily="34" charset="0"/>
              </a:rPr>
              <a:t>Online Test for the </a:t>
            </a:r>
            <a:r>
              <a:rPr lang="en-US" altLang="de-DE" sz="1800" dirty="0" err="1">
                <a:latin typeface="Tahoma" panose="020B0604030504040204" pitchFamily="34" charset="0"/>
              </a:rPr>
              <a:t>Iout</a:t>
            </a:r>
            <a:r>
              <a:rPr lang="en-US" altLang="de-DE" sz="1800" dirty="0">
                <a:latin typeface="Tahoma" panose="020B0604030504040204" pitchFamily="34" charset="0"/>
              </a:rPr>
              <a:t> 4-20mA output (via </a:t>
            </a:r>
            <a:r>
              <a:rPr lang="en-US" altLang="de-DE" sz="1800" dirty="0" err="1">
                <a:latin typeface="Tahoma" panose="020B0604030504040204" pitchFamily="34" charset="0"/>
              </a:rPr>
              <a:t>DReX-Config</a:t>
            </a:r>
            <a:r>
              <a:rPr lang="en-US" altLang="de-DE" sz="1800" dirty="0">
                <a:latin typeface="Tahoma" panose="020B0604030504040204" pitchFamily="34" charset="0"/>
              </a:rPr>
              <a:t> software)</a:t>
            </a:r>
            <a:endParaRPr lang="en-GB" altLang="de-DE" sz="1800" dirty="0">
              <a:latin typeface="Tahoma" panose="020B0604030504040204" pitchFamily="34" charset="0"/>
            </a:endParaRPr>
          </a:p>
          <a:p>
            <a:pPr marL="377825" indent="-285750"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Char char="Ø"/>
              <a:defRPr/>
            </a:pPr>
            <a:r>
              <a:rPr lang="en-US" altLang="de-DE" sz="1800" dirty="0">
                <a:latin typeface="Tahoma" panose="020B0604030504040204" pitchFamily="34" charset="0"/>
              </a:rPr>
              <a:t>GMA400 Controller compatibility-Modbus </a:t>
            </a:r>
            <a:endParaRPr lang="en-GB" altLang="de-DE" sz="1800" dirty="0">
              <a:latin typeface="Tahoma" panose="020B0604030504040204" pitchFamily="34" charset="0"/>
            </a:endParaRPr>
          </a:p>
          <a:p>
            <a:pPr marL="377825" indent="-285750"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Char char="Ø"/>
              <a:defRPr/>
            </a:pPr>
            <a:r>
              <a:rPr lang="en-US" altLang="de-DE" sz="1800" dirty="0">
                <a:latin typeface="Tahoma" panose="020B0604030504040204" pitchFamily="34" charset="0"/>
              </a:rPr>
              <a:t>Additional functions and more safety for the </a:t>
            </a:r>
            <a:r>
              <a:rPr lang="en-US" altLang="de-DE" sz="1800" dirty="0" err="1">
                <a:latin typeface="Tahoma" panose="020B0604030504040204" pitchFamily="34" charset="0"/>
              </a:rPr>
              <a:t>DReX</a:t>
            </a:r>
            <a:r>
              <a:rPr lang="en-US" altLang="de-DE" sz="1800" dirty="0">
                <a:latin typeface="Tahoma" panose="020B0604030504040204" pitchFamily="34" charset="0"/>
              </a:rPr>
              <a:t>-App</a:t>
            </a:r>
          </a:p>
          <a:p>
            <a:pPr marL="377825" indent="-285750"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Char char="Ø"/>
              <a:defRPr/>
            </a:pPr>
            <a:r>
              <a:rPr lang="en-GB" altLang="de-DE" sz="1800" dirty="0">
                <a:latin typeface="Tahoma" panose="020B0604030504040204" pitchFamily="34" charset="0"/>
              </a:rPr>
              <a:t>Login for </a:t>
            </a:r>
            <a:r>
              <a:rPr lang="en-GB" altLang="de-DE" sz="1800" dirty="0" err="1">
                <a:latin typeface="Tahoma" panose="020B0604030504040204" pitchFamily="34" charset="0"/>
              </a:rPr>
              <a:t>DReX-Config</a:t>
            </a:r>
            <a:r>
              <a:rPr lang="en-GB" altLang="de-DE" sz="1800" dirty="0">
                <a:latin typeface="Tahoma" panose="020B0604030504040204" pitchFamily="34" charset="0"/>
              </a:rPr>
              <a:t> software and </a:t>
            </a:r>
            <a:r>
              <a:rPr lang="en-GB" altLang="de-DE" sz="1800" dirty="0" err="1">
                <a:latin typeface="Tahoma" panose="020B0604030504040204" pitchFamily="34" charset="0"/>
              </a:rPr>
              <a:t>DReX</a:t>
            </a:r>
            <a:r>
              <a:rPr lang="en-GB" altLang="de-DE" sz="1800" dirty="0">
                <a:latin typeface="Tahoma" panose="020B0604030504040204" pitchFamily="34" charset="0"/>
              </a:rPr>
              <a:t>-App</a:t>
            </a:r>
          </a:p>
          <a:p>
            <a:pPr marL="377825" indent="-285750"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Char char="Ø"/>
              <a:defRPr/>
            </a:pPr>
            <a:r>
              <a:rPr lang="en-US" altLang="de-DE" sz="1800" dirty="0">
                <a:latin typeface="Tahoma" panose="020B0604030504040204" pitchFamily="34" charset="0"/>
              </a:rPr>
              <a:t>Optimization of the configuration via Modbus and </a:t>
            </a:r>
            <a:r>
              <a:rPr lang="en-US" altLang="de-DE" sz="1800" dirty="0" err="1">
                <a:latin typeface="Tahoma" panose="020B0604030504040204" pitchFamily="34" charset="0"/>
              </a:rPr>
              <a:t>LonWorks</a:t>
            </a:r>
            <a:endParaRPr lang="en-US" altLang="de-DE" sz="1800" dirty="0">
              <a:latin typeface="Tahoma" panose="020B0604030504040204" pitchFamily="34" charset="0"/>
            </a:endParaRPr>
          </a:p>
          <a:p>
            <a:pPr marL="377825" indent="-285750"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Char char="Ø"/>
              <a:defRPr/>
            </a:pPr>
            <a:r>
              <a:rPr lang="en-US" altLang="de-DE" sz="1800" dirty="0">
                <a:latin typeface="Tahoma" panose="020B0604030504040204" pitchFamily="34" charset="0"/>
              </a:rPr>
              <a:t>Optimization of the WEB-Interface</a:t>
            </a:r>
          </a:p>
          <a:p>
            <a:pPr marL="377825" indent="-285750"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Char char="Ø"/>
              <a:defRPr/>
            </a:pPr>
            <a:r>
              <a:rPr lang="en-US" altLang="de-DE" sz="1800" dirty="0">
                <a:latin typeface="Tahoma" panose="020B0604030504040204" pitchFamily="34" charset="0"/>
              </a:rPr>
              <a:t>Optimization of fault and service request messages</a:t>
            </a:r>
          </a:p>
          <a:p>
            <a:pPr marL="377825" indent="-285750"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Char char="Ø"/>
              <a:defRPr/>
            </a:pPr>
            <a:r>
              <a:rPr lang="en-US" altLang="de-DE" sz="1800" dirty="0">
                <a:latin typeface="Tahoma" panose="020B0604030504040204" pitchFamily="34" charset="0"/>
              </a:rPr>
              <a:t>Optimization of displays in the service menu and info screens</a:t>
            </a:r>
          </a:p>
          <a:p>
            <a:pPr marL="377825" indent="-285750"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Char char="Ø"/>
              <a:defRPr/>
            </a:pPr>
            <a:r>
              <a:rPr lang="en-US" altLang="de-DE" sz="1800" dirty="0">
                <a:latin typeface="Tahoma" panose="020B0604030504040204" pitchFamily="34" charset="0"/>
              </a:rPr>
              <a:t>Electrical EC sensor tests- Reflex- Every 16 hours </a:t>
            </a:r>
            <a:br>
              <a:rPr lang="en-US" altLang="de-DE" sz="1800" dirty="0">
                <a:latin typeface="Tahoma" panose="020B0604030504040204" pitchFamily="34" charset="0"/>
              </a:rPr>
            </a:br>
            <a:br>
              <a:rPr lang="en-US" altLang="de-DE" sz="1800" dirty="0">
                <a:latin typeface="Tahoma" panose="020B0604030504040204" pitchFamily="34" charset="0"/>
              </a:rPr>
            </a:br>
            <a:endParaRPr lang="en-GB" altLang="de-DE" sz="1800" dirty="0">
              <a:latin typeface="Tahoma" panose="020B0604030504040204" pitchFamily="34" charset="0"/>
            </a:endParaRPr>
          </a:p>
          <a:p>
            <a:pPr marL="377825" indent="-285750"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Char char="Ø"/>
              <a:defRPr/>
            </a:pPr>
            <a:endParaRPr lang="en-GB" altLang="de-DE" sz="1400" dirty="0"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6">
            <a:extLst>
              <a:ext uri="{FF2B5EF4-FFF2-40B4-BE49-F238E27FC236}">
                <a16:creationId xmlns:a16="http://schemas.microsoft.com/office/drawing/2014/main" id="{3EACDAD5-B7F8-4AD0-BDD0-E29BA95DA1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1052513"/>
            <a:ext cx="8496300" cy="446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91429" bIns="0"/>
          <a:lstStyle>
            <a:lvl1pPr marL="92075" defTabSz="26670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66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66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66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66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None/>
            </a:pPr>
            <a:r>
              <a:rPr lang="en-US" altLang="de-DE" b="1">
                <a:solidFill>
                  <a:srgbClr val="3399CC"/>
                </a:solidFill>
                <a:latin typeface="Tahoma" panose="020B0604030504040204" pitchFamily="34" charset="0"/>
              </a:rPr>
              <a:t>Released Documents </a:t>
            </a:r>
          </a:p>
          <a:p>
            <a:pPr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None/>
            </a:pPr>
            <a:endParaRPr lang="en-US" altLang="de-DE" sz="300" b="1">
              <a:solidFill>
                <a:srgbClr val="3399CC"/>
              </a:solidFill>
              <a:latin typeface="Tahoma" panose="020B0604030504040204" pitchFamily="34" charset="0"/>
            </a:endParaRPr>
          </a:p>
          <a:p>
            <a:pPr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None/>
            </a:pPr>
            <a:r>
              <a:rPr lang="en-US" altLang="de-DE" sz="1800" b="1">
                <a:latin typeface="Tahoma" panose="020B0604030504040204" pitchFamily="34" charset="0"/>
              </a:rPr>
              <a:t>Sensor Table </a:t>
            </a:r>
          </a:p>
          <a:p>
            <a:pPr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None/>
            </a:pPr>
            <a:r>
              <a:rPr lang="en-US" altLang="de-DE" sz="1800" b="1">
                <a:latin typeface="Tahoma" panose="020B0604030504040204" pitchFamily="34" charset="0"/>
              </a:rPr>
              <a:t>Manuals for PoU and PoI-  PoS by end of September</a:t>
            </a:r>
          </a:p>
          <a:p>
            <a:pPr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None/>
            </a:pPr>
            <a:r>
              <a:rPr lang="en-US" altLang="de-DE" sz="1800" b="1">
                <a:latin typeface="Tahoma" panose="020B0604030504040204" pitchFamily="34" charset="0"/>
              </a:rPr>
              <a:t>Modbus Manual</a:t>
            </a:r>
          </a:p>
          <a:p>
            <a:pPr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None/>
            </a:pPr>
            <a:r>
              <a:rPr lang="en-US" altLang="de-DE" sz="1800" b="1">
                <a:latin typeface="Tahoma" panose="020B0604030504040204" pitchFamily="34" charset="0"/>
              </a:rPr>
              <a:t>LonWorks Manual</a:t>
            </a:r>
          </a:p>
          <a:p>
            <a:pPr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None/>
            </a:pPr>
            <a:r>
              <a:rPr lang="en-US" altLang="de-DE" sz="1800" b="1">
                <a:latin typeface="Tahoma" panose="020B0604030504040204" pitchFamily="34" charset="0"/>
              </a:rPr>
              <a:t>Bluetooth App Manual</a:t>
            </a:r>
          </a:p>
          <a:p>
            <a:pPr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None/>
            </a:pPr>
            <a:r>
              <a:rPr lang="en-US" altLang="de-DE" sz="1800" b="1">
                <a:latin typeface="Tahoma" panose="020B0604030504040204" pitchFamily="34" charset="0"/>
              </a:rPr>
              <a:t>Configuration Software installation guide</a:t>
            </a:r>
          </a:p>
          <a:p>
            <a:pPr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None/>
            </a:pPr>
            <a:r>
              <a:rPr lang="en-US" altLang="de-DE" sz="1800" b="1">
                <a:latin typeface="Tahoma" panose="020B0604030504040204" pitchFamily="34" charset="0"/>
              </a:rPr>
              <a:t>	   </a:t>
            </a:r>
            <a:r>
              <a:rPr lang="en-US" altLang="de-DE" sz="1800">
                <a:latin typeface="Tahoma" panose="020B0604030504040204" pitchFamily="34" charset="0"/>
              </a:rPr>
              <a:t>(no configuration manual released yet) </a:t>
            </a:r>
            <a:endParaRPr lang="en-US" altLang="de-DE" sz="1800" b="1">
              <a:latin typeface="Tahoma" panose="020B0604030504040204" pitchFamily="34" charset="0"/>
            </a:endParaRPr>
          </a:p>
          <a:p>
            <a:pPr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None/>
            </a:pPr>
            <a:r>
              <a:rPr lang="en-US" altLang="de-DE" sz="1800" b="1">
                <a:latin typeface="Tahoma" panose="020B0604030504040204" pitchFamily="34" charset="0"/>
              </a:rPr>
              <a:t>Individual Sensor Datasheets- 10 released to date </a:t>
            </a:r>
          </a:p>
          <a:p>
            <a:pPr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None/>
            </a:pPr>
            <a:r>
              <a:rPr lang="en-US" altLang="de-DE" sz="1800" b="1">
                <a:latin typeface="Tahoma" panose="020B0604030504040204" pitchFamily="34" charset="0"/>
              </a:rPr>
              <a:t>		</a:t>
            </a:r>
            <a:r>
              <a:rPr lang="en-US" altLang="de-DE" sz="1800">
                <a:latin typeface="Tahoma" panose="020B0604030504040204" pitchFamily="34" charset="0"/>
              </a:rPr>
              <a:t>(if you need a specific one let us know and SensoriX will put it together) </a:t>
            </a:r>
            <a:endParaRPr lang="en-US" altLang="de-DE" sz="1800" b="1">
              <a:latin typeface="Tahoma" panose="020B0604030504040204" pitchFamily="34" charset="0"/>
            </a:endParaRPr>
          </a:p>
          <a:p>
            <a:pPr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None/>
            </a:pPr>
            <a:r>
              <a:rPr lang="en-US" altLang="de-DE" sz="1800" b="1">
                <a:latin typeface="Tahoma" panose="020B0604030504040204" pitchFamily="34" charset="0"/>
              </a:rPr>
              <a:t>	</a:t>
            </a:r>
          </a:p>
          <a:p>
            <a:pPr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None/>
            </a:pPr>
            <a:endParaRPr lang="en-US" altLang="de-DE" sz="1800" b="1">
              <a:latin typeface="Tahoma" panose="020B0604030504040204" pitchFamily="34" charset="0"/>
            </a:endParaRPr>
          </a:p>
          <a:p>
            <a:pPr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None/>
            </a:pPr>
            <a:endParaRPr lang="en-US" altLang="de-DE" sz="1800">
              <a:latin typeface="Tahoma" panose="020B0604030504040204" pitchFamily="34" charset="0"/>
            </a:endParaRPr>
          </a:p>
          <a:p>
            <a:pPr eaLnBrk="1" hangingPunct="1">
              <a:lnSpc>
                <a:spcPct val="120000"/>
              </a:lnSpc>
              <a:buClr>
                <a:srgbClr val="3399CC"/>
              </a:buClr>
              <a:buFontTx/>
              <a:buNone/>
            </a:pPr>
            <a:r>
              <a:rPr lang="en-US" altLang="de-DE" sz="1800" b="1">
                <a:latin typeface="Tahoma" panose="020B0604030504040204" pitchFamily="34" charset="0"/>
              </a:rPr>
              <a:t> </a:t>
            </a:r>
          </a:p>
          <a:p>
            <a:pPr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None/>
            </a:pPr>
            <a:r>
              <a:rPr lang="en-US" altLang="de-DE" sz="1800" b="1">
                <a:latin typeface="Tahoma" panose="020B0604030504040204" pitchFamily="34" charset="0"/>
              </a:rPr>
              <a:t> </a:t>
            </a:r>
          </a:p>
          <a:p>
            <a:pPr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None/>
            </a:pPr>
            <a:endParaRPr lang="en-US" altLang="de-DE" sz="1800" b="1">
              <a:latin typeface="Tahoma" panose="020B0604030504040204" pitchFamily="34" charset="0"/>
            </a:endParaRPr>
          </a:p>
          <a:p>
            <a:pPr eaLnBrk="1" hangingPunct="1">
              <a:lnSpc>
                <a:spcPct val="120000"/>
              </a:lnSpc>
              <a:buClr>
                <a:srgbClr val="3399CC"/>
              </a:buClr>
              <a:buFontTx/>
              <a:buNone/>
            </a:pPr>
            <a:endParaRPr lang="en-US" altLang="de-DE" sz="1800" b="1">
              <a:latin typeface="Tahoma" panose="020B0604030504040204" pitchFamily="34" charset="0"/>
            </a:endParaRPr>
          </a:p>
          <a:p>
            <a:pPr eaLnBrk="1" hangingPunct="1">
              <a:lnSpc>
                <a:spcPct val="120000"/>
              </a:lnSpc>
              <a:buClr>
                <a:srgbClr val="3399CC"/>
              </a:buClr>
              <a:buFontTx/>
              <a:buNone/>
            </a:pPr>
            <a:endParaRPr lang="en-US" altLang="de-DE" sz="1800" b="1">
              <a:latin typeface="Tahoma" panose="020B0604030504040204" pitchFamily="34" charset="0"/>
            </a:endParaRPr>
          </a:p>
          <a:p>
            <a:pPr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None/>
            </a:pPr>
            <a:endParaRPr lang="en-US" altLang="de-DE" sz="1800" b="1">
              <a:latin typeface="Tahoma" panose="020B0604030504040204" pitchFamily="34" charset="0"/>
            </a:endParaRPr>
          </a:p>
        </p:txBody>
      </p:sp>
      <p:sp>
        <p:nvSpPr>
          <p:cNvPr id="30723" name="Rectangle 6">
            <a:extLst>
              <a:ext uri="{FF2B5EF4-FFF2-40B4-BE49-F238E27FC236}">
                <a16:creationId xmlns:a16="http://schemas.microsoft.com/office/drawing/2014/main" id="{D1A998BF-1361-45FF-B6AC-007617A18A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713" y="371475"/>
            <a:ext cx="15144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91429" bIns="0"/>
          <a:lstStyle>
            <a:lvl1pPr marL="92075" defTabSz="26670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66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66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66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66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None/>
            </a:pPr>
            <a:r>
              <a:rPr lang="en-US" altLang="de-DE" sz="2400" b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Series</a:t>
            </a:r>
            <a:endParaRPr lang="de-DE" altLang="de-DE" sz="1600">
              <a:solidFill>
                <a:schemeClr val="bg2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24" name="Grafik 7">
            <a:extLst>
              <a:ext uri="{FF2B5EF4-FFF2-40B4-BE49-F238E27FC236}">
                <a16:creationId xmlns:a16="http://schemas.microsoft.com/office/drawing/2014/main" id="{FD0B824A-F684-4725-B3A1-EDD14D2805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55613"/>
            <a:ext cx="10795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>
            <a:extLst>
              <a:ext uri="{FF2B5EF4-FFF2-40B4-BE49-F238E27FC236}">
                <a16:creationId xmlns:a16="http://schemas.microsoft.com/office/drawing/2014/main" id="{E7D4504A-0430-469A-AD2B-D747362ED7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713" y="371475"/>
            <a:ext cx="43211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91429" bIns="0"/>
          <a:lstStyle>
            <a:lvl1pPr marL="92075" defTabSz="26670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66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66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66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66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92075" marR="0" lvl="0" indent="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de-DE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Detectable Gases</a:t>
            </a:r>
            <a:endParaRPr kumimoji="0" lang="de-DE" altLang="de-DE" sz="16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1507" name="Grafik 7">
            <a:extLst>
              <a:ext uri="{FF2B5EF4-FFF2-40B4-BE49-F238E27FC236}">
                <a16:creationId xmlns:a16="http://schemas.microsoft.com/office/drawing/2014/main" id="{705A8C24-2DAE-4B84-A1C6-C9E1C52F34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55613"/>
            <a:ext cx="10795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Grafik 2">
            <a:extLst>
              <a:ext uri="{FF2B5EF4-FFF2-40B4-BE49-F238E27FC236}">
                <a16:creationId xmlns:a16="http://schemas.microsoft.com/office/drawing/2014/main" id="{2DCEE7EA-AACC-4CBB-B630-0C54AD9637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628775"/>
            <a:ext cx="8440737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feld 3">
            <a:extLst>
              <a:ext uri="{FF2B5EF4-FFF2-40B4-BE49-F238E27FC236}">
                <a16:creationId xmlns:a16="http://schemas.microsoft.com/office/drawing/2014/main" id="{E5AC17F0-317E-40D2-BD0A-2B9213BE81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0263" y="5276850"/>
            <a:ext cx="1655762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* Available as soon as the corresponding pyrolyzer is available.</a:t>
            </a:r>
            <a:endParaRPr kumimoji="0" lang="de-DE" altLang="de-DE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>
            <a:extLst>
              <a:ext uri="{FF2B5EF4-FFF2-40B4-BE49-F238E27FC236}">
                <a16:creationId xmlns:a16="http://schemas.microsoft.com/office/drawing/2014/main" id="{E0D4765E-F273-41F6-838E-A7B8A3AAF3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1700213"/>
            <a:ext cx="8496300" cy="446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91429" bIns="0"/>
          <a:lstStyle>
            <a:lvl1pPr marL="92075" defTabSz="26670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66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66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66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66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None/>
            </a:pPr>
            <a:r>
              <a:rPr lang="en-US" altLang="de-DE" b="1" dirty="0">
                <a:solidFill>
                  <a:srgbClr val="3399CC"/>
                </a:solidFill>
                <a:latin typeface="Tahoma" panose="020B0604030504040204" pitchFamily="34" charset="0"/>
              </a:rPr>
              <a:t>Agenda</a:t>
            </a:r>
          </a:p>
          <a:p>
            <a:pPr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None/>
            </a:pPr>
            <a:endParaRPr lang="en-US" altLang="de-DE" sz="300" b="1" dirty="0">
              <a:solidFill>
                <a:srgbClr val="3399CC"/>
              </a:solidFill>
              <a:latin typeface="Tahoma" panose="020B0604030504040204" pitchFamily="34" charset="0"/>
            </a:endParaRPr>
          </a:p>
          <a:p>
            <a:pPr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None/>
            </a:pPr>
            <a:r>
              <a:rPr lang="en-US" altLang="de-DE" sz="1800" b="1" dirty="0">
                <a:latin typeface="Tahoma" panose="020B0604030504040204" pitchFamily="34" charset="0"/>
              </a:rPr>
              <a:t>D-</a:t>
            </a:r>
            <a:r>
              <a:rPr lang="en-US" altLang="de-DE" sz="1800" b="1" dirty="0" err="1">
                <a:latin typeface="Tahoma" panose="020B0604030504040204" pitchFamily="34" charset="0"/>
              </a:rPr>
              <a:t>ReX</a:t>
            </a:r>
            <a:r>
              <a:rPr lang="en-US" altLang="de-DE" sz="1800" b="1" dirty="0">
                <a:latin typeface="Tahoma" panose="020B0604030504040204" pitchFamily="34" charset="0"/>
              </a:rPr>
              <a:t> features overview</a:t>
            </a:r>
          </a:p>
          <a:p>
            <a:pPr eaLnBrk="1" hangingPunct="1">
              <a:lnSpc>
                <a:spcPct val="120000"/>
              </a:lnSpc>
              <a:buClr>
                <a:srgbClr val="3399CC"/>
              </a:buClr>
              <a:buFontTx/>
              <a:buNone/>
            </a:pPr>
            <a:r>
              <a:rPr lang="en-US" altLang="de-DE" sz="1800" b="1" dirty="0">
                <a:latin typeface="Tahoma" panose="020B0604030504040204" pitchFamily="34" charset="0"/>
              </a:rPr>
              <a:t>New releases (accessories, sensors, software)</a:t>
            </a:r>
          </a:p>
          <a:p>
            <a:pPr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None/>
            </a:pPr>
            <a:r>
              <a:rPr lang="en-US" altLang="de-DE" sz="1800" b="1" dirty="0">
                <a:latin typeface="Tahoma" panose="020B0604030504040204" pitchFamily="34" charset="0"/>
              </a:rPr>
              <a:t>Review of all documentation released to date</a:t>
            </a:r>
          </a:p>
          <a:p>
            <a:pPr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None/>
            </a:pPr>
            <a:r>
              <a:rPr lang="en-US" altLang="de-DE" sz="1800" b="1" dirty="0">
                <a:latin typeface="Tahoma" panose="020B0604030504040204" pitchFamily="34" charset="0"/>
              </a:rPr>
              <a:t>Software Training</a:t>
            </a:r>
          </a:p>
          <a:p>
            <a:pPr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None/>
            </a:pPr>
            <a:r>
              <a:rPr lang="en-US" altLang="de-DE" sz="1800" b="1" dirty="0">
                <a:latin typeface="Tahoma" panose="020B0604030504040204" pitchFamily="34" charset="0"/>
              </a:rPr>
              <a:t>Bluetooth App Training</a:t>
            </a:r>
          </a:p>
          <a:p>
            <a:pPr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None/>
            </a:pPr>
            <a:r>
              <a:rPr lang="en-US" altLang="de-DE" sz="1800" b="1" dirty="0" err="1">
                <a:latin typeface="Tahoma" panose="020B0604030504040204" pitchFamily="34" charset="0"/>
              </a:rPr>
              <a:t>Webportal</a:t>
            </a:r>
            <a:r>
              <a:rPr lang="en-US" altLang="de-DE" sz="1800" b="1" dirty="0">
                <a:latin typeface="Tahoma" panose="020B0604030504040204" pitchFamily="34" charset="0"/>
              </a:rPr>
              <a:t> Training </a:t>
            </a:r>
          </a:p>
          <a:p>
            <a:pPr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None/>
            </a:pPr>
            <a:endParaRPr lang="en-US" altLang="de-DE" sz="1800" b="1" dirty="0">
              <a:latin typeface="Tahoma" panose="020B0604030504040204" pitchFamily="34" charset="0"/>
            </a:endParaRPr>
          </a:p>
          <a:p>
            <a:pPr eaLnBrk="1" hangingPunct="1">
              <a:lnSpc>
                <a:spcPct val="120000"/>
              </a:lnSpc>
              <a:buClr>
                <a:srgbClr val="3399CC"/>
              </a:buClr>
              <a:buFontTx/>
              <a:buNone/>
            </a:pPr>
            <a:endParaRPr lang="en-US" altLang="de-DE" sz="1800" b="1" dirty="0">
              <a:latin typeface="Tahoma" panose="020B0604030504040204" pitchFamily="34" charset="0"/>
            </a:endParaRPr>
          </a:p>
          <a:p>
            <a:pPr eaLnBrk="1" hangingPunct="1">
              <a:lnSpc>
                <a:spcPct val="120000"/>
              </a:lnSpc>
              <a:buClr>
                <a:srgbClr val="3399CC"/>
              </a:buClr>
              <a:buFontTx/>
              <a:buNone/>
            </a:pPr>
            <a:endParaRPr lang="en-US" altLang="de-DE" sz="1800" b="1" dirty="0">
              <a:latin typeface="Tahoma" panose="020B0604030504040204" pitchFamily="34" charset="0"/>
            </a:endParaRPr>
          </a:p>
          <a:p>
            <a:pPr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None/>
            </a:pPr>
            <a:endParaRPr lang="en-US" altLang="de-DE" sz="1800" b="1" dirty="0">
              <a:latin typeface="Tahoma" panose="020B0604030504040204" pitchFamily="34" charset="0"/>
            </a:endParaRPr>
          </a:p>
        </p:txBody>
      </p:sp>
      <p:sp>
        <p:nvSpPr>
          <p:cNvPr id="10243" name="Rectangle 6">
            <a:extLst>
              <a:ext uri="{FF2B5EF4-FFF2-40B4-BE49-F238E27FC236}">
                <a16:creationId xmlns:a16="http://schemas.microsoft.com/office/drawing/2014/main" id="{A3D6CFBD-BEDB-42E9-B8BA-E6D0697D1D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713" y="371475"/>
            <a:ext cx="15144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91429" bIns="0"/>
          <a:lstStyle>
            <a:lvl1pPr marL="92075" defTabSz="26670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66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66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66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66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None/>
            </a:pPr>
            <a:r>
              <a:rPr lang="en-US" altLang="de-DE" sz="2400" b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Series</a:t>
            </a:r>
            <a:endParaRPr lang="de-DE" altLang="de-DE" sz="1600">
              <a:solidFill>
                <a:schemeClr val="bg2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44" name="Grafik 7">
            <a:extLst>
              <a:ext uri="{FF2B5EF4-FFF2-40B4-BE49-F238E27FC236}">
                <a16:creationId xmlns:a16="http://schemas.microsoft.com/office/drawing/2014/main" id="{9E9D86A6-94BD-4031-8DF8-8B8902B41B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55613"/>
            <a:ext cx="10795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Grafik 2">
            <a:extLst>
              <a:ext uri="{FF2B5EF4-FFF2-40B4-BE49-F238E27FC236}">
                <a16:creationId xmlns:a16="http://schemas.microsoft.com/office/drawing/2014/main" id="{D4737FA9-80EA-4455-B1BB-4B5DED411D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3" y="1825625"/>
            <a:ext cx="6115050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531" name="Gerader Verbinder 13">
            <a:extLst>
              <a:ext uri="{FF2B5EF4-FFF2-40B4-BE49-F238E27FC236}">
                <a16:creationId xmlns:a16="http://schemas.microsoft.com/office/drawing/2014/main" id="{71F82F2D-B934-45A3-A4FC-E22FFB5DC29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547813" y="2133600"/>
            <a:ext cx="1295400" cy="1511300"/>
          </a:xfrm>
          <a:prstGeom prst="line">
            <a:avLst/>
          </a:prstGeom>
          <a:noFill/>
          <a:ln w="15875" algn="ctr">
            <a:solidFill>
              <a:srgbClr val="3399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Rectangle 6">
            <a:extLst>
              <a:ext uri="{FF2B5EF4-FFF2-40B4-BE49-F238E27FC236}">
                <a16:creationId xmlns:a16="http://schemas.microsoft.com/office/drawing/2014/main" id="{2CAFE819-B4C9-4057-BEB8-62A2C2627A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225550"/>
            <a:ext cx="2374900" cy="4506913"/>
          </a:xfrm>
          <a:prstGeom prst="rect">
            <a:avLst/>
          </a:prstGeom>
          <a:noFill/>
          <a:ln>
            <a:noFill/>
          </a:ln>
        </p:spPr>
        <p:txBody>
          <a:bodyPr lIns="0" tIns="0" rIns="91429" bIns="0"/>
          <a:lstStyle>
            <a:lvl1pPr marL="92075" defTabSz="266700">
              <a:spcBef>
                <a:spcPct val="20000"/>
              </a:spcBef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66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66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66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66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92075" marR="0" lvl="0" indent="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Assemblies </a:t>
            </a:r>
            <a:r>
              <a:rPr kumimoji="0" lang="en-GB" alt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PoU</a:t>
            </a:r>
            <a:endParaRPr kumimoji="0" lang="en-GB" altLang="de-DE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Housing lid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Housing 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alt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alt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alt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alt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alt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92075" marR="0" lvl="0" indent="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Tx/>
              <a:buNone/>
              <a:tabLst/>
              <a:defRPr/>
            </a:pPr>
            <a:endParaRPr kumimoji="0" lang="en-GB" alt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alt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alt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Sensor cartridge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alt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alt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Lower housing cover</a:t>
            </a:r>
          </a:p>
        </p:txBody>
      </p:sp>
      <p:sp>
        <p:nvSpPr>
          <p:cNvPr id="22533" name="Rectangle 6">
            <a:extLst>
              <a:ext uri="{FF2B5EF4-FFF2-40B4-BE49-F238E27FC236}">
                <a16:creationId xmlns:a16="http://schemas.microsoft.com/office/drawing/2014/main" id="{AC33361C-C743-44EA-92A3-F13F1D6109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713" y="371475"/>
            <a:ext cx="33845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91429" bIns="0"/>
          <a:lstStyle>
            <a:lvl1pPr marL="92075" defTabSz="266700">
              <a:spcBef>
                <a:spcPct val="20000"/>
              </a:spcBef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66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66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66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66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92075" marR="0" lvl="0" indent="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de-DE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Technical Details</a:t>
            </a:r>
            <a:endParaRPr kumimoji="0" lang="de-DE" altLang="de-DE" sz="16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534" name="Grafik 8">
            <a:extLst>
              <a:ext uri="{FF2B5EF4-FFF2-40B4-BE49-F238E27FC236}">
                <a16:creationId xmlns:a16="http://schemas.microsoft.com/office/drawing/2014/main" id="{5026B59B-769D-4B91-8C5D-383CF0AF10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55613"/>
            <a:ext cx="10795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535" name="Gerader Verbinder 4">
            <a:extLst>
              <a:ext uri="{FF2B5EF4-FFF2-40B4-BE49-F238E27FC236}">
                <a16:creationId xmlns:a16="http://schemas.microsoft.com/office/drawing/2014/main" id="{2ED41158-2909-4863-95A2-F895538A5C4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871663" y="1757363"/>
            <a:ext cx="1476375" cy="663575"/>
          </a:xfrm>
          <a:prstGeom prst="line">
            <a:avLst/>
          </a:prstGeom>
          <a:noFill/>
          <a:ln w="15875" algn="ctr">
            <a:solidFill>
              <a:srgbClr val="3399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36" name="Gerader Verbinder 11">
            <a:extLst>
              <a:ext uri="{FF2B5EF4-FFF2-40B4-BE49-F238E27FC236}">
                <a16:creationId xmlns:a16="http://schemas.microsoft.com/office/drawing/2014/main" id="{4F051EEE-A4E8-4A1B-AA20-FE4033CFE239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268538" y="4254500"/>
            <a:ext cx="3743325" cy="469900"/>
          </a:xfrm>
          <a:prstGeom prst="line">
            <a:avLst/>
          </a:prstGeom>
          <a:noFill/>
          <a:ln w="158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37" name="Gerader Verbinder 17">
            <a:extLst>
              <a:ext uri="{FF2B5EF4-FFF2-40B4-BE49-F238E27FC236}">
                <a16:creationId xmlns:a16="http://schemas.microsoft.com/office/drawing/2014/main" id="{DA6CEF97-AE5D-4B26-B388-16526D72DBCE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843213" y="4260850"/>
            <a:ext cx="4537075" cy="1266825"/>
          </a:xfrm>
          <a:prstGeom prst="line">
            <a:avLst/>
          </a:prstGeom>
          <a:noFill/>
          <a:ln w="158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Grafik 2">
            <a:extLst>
              <a:ext uri="{FF2B5EF4-FFF2-40B4-BE49-F238E27FC236}">
                <a16:creationId xmlns:a16="http://schemas.microsoft.com/office/drawing/2014/main" id="{3382ADCA-A7A1-4684-9DAF-6D4EA23242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425" y="1795463"/>
            <a:ext cx="6619875" cy="343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555" name="Gerader Verbinder 13">
            <a:extLst>
              <a:ext uri="{FF2B5EF4-FFF2-40B4-BE49-F238E27FC236}">
                <a16:creationId xmlns:a16="http://schemas.microsoft.com/office/drawing/2014/main" id="{B2BB80DF-FCAC-4D4C-85BD-3800015B453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871663" y="2085975"/>
            <a:ext cx="900112" cy="1558925"/>
          </a:xfrm>
          <a:prstGeom prst="line">
            <a:avLst/>
          </a:prstGeom>
          <a:noFill/>
          <a:ln w="15875" algn="ctr">
            <a:solidFill>
              <a:srgbClr val="3399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Rectangle 6">
            <a:extLst>
              <a:ext uri="{FF2B5EF4-FFF2-40B4-BE49-F238E27FC236}">
                <a16:creationId xmlns:a16="http://schemas.microsoft.com/office/drawing/2014/main" id="{9E9565C3-71D7-4B85-839A-5D2C48AFE2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225550"/>
            <a:ext cx="2374900" cy="4867275"/>
          </a:xfrm>
          <a:prstGeom prst="rect">
            <a:avLst/>
          </a:prstGeom>
          <a:noFill/>
          <a:ln>
            <a:noFill/>
          </a:ln>
        </p:spPr>
        <p:txBody>
          <a:bodyPr lIns="0" tIns="0" rIns="91429" bIns="0"/>
          <a:lstStyle>
            <a:lvl1pPr marL="92075" defTabSz="266700">
              <a:spcBef>
                <a:spcPct val="20000"/>
              </a:spcBef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66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66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66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66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92075" marR="0" lvl="0" indent="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Assemblies </a:t>
            </a:r>
            <a:r>
              <a:rPr kumimoji="0" lang="en-GB" alt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PoI</a:t>
            </a:r>
            <a:endParaRPr kumimoji="0" lang="en-GB" altLang="de-DE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Housing lid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Housing 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alt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alt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alt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alt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alt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92075" marR="0" lvl="0" indent="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Tx/>
              <a:buNone/>
              <a:tabLst/>
              <a:defRPr/>
            </a:pPr>
            <a:endParaRPr kumimoji="0" lang="en-GB" alt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alt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alt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alt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Connector cartridge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alt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alt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Lower housing cover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Cable to remote sensor</a:t>
            </a:r>
          </a:p>
        </p:txBody>
      </p:sp>
      <p:sp>
        <p:nvSpPr>
          <p:cNvPr id="23557" name="Rectangle 6">
            <a:extLst>
              <a:ext uri="{FF2B5EF4-FFF2-40B4-BE49-F238E27FC236}">
                <a16:creationId xmlns:a16="http://schemas.microsoft.com/office/drawing/2014/main" id="{FD57C815-A855-4B0B-803D-FB18F53448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713" y="371475"/>
            <a:ext cx="33845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91429" bIns="0"/>
          <a:lstStyle>
            <a:lvl1pPr marL="92075" defTabSz="266700">
              <a:spcBef>
                <a:spcPct val="20000"/>
              </a:spcBef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66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66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66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66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92075" marR="0" lvl="0" indent="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de-DE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Technical Details</a:t>
            </a:r>
            <a:endParaRPr kumimoji="0" lang="de-DE" altLang="de-DE" sz="16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3558" name="Grafik 8">
            <a:extLst>
              <a:ext uri="{FF2B5EF4-FFF2-40B4-BE49-F238E27FC236}">
                <a16:creationId xmlns:a16="http://schemas.microsoft.com/office/drawing/2014/main" id="{31DDE7C8-BACF-4A2C-8973-CB2A1AE4C5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55613"/>
            <a:ext cx="10795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559" name="Gerader Verbinder 4">
            <a:extLst>
              <a:ext uri="{FF2B5EF4-FFF2-40B4-BE49-F238E27FC236}">
                <a16:creationId xmlns:a16="http://schemas.microsoft.com/office/drawing/2014/main" id="{26B144F4-344E-43B7-9F30-E59B3787D99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871663" y="1757363"/>
            <a:ext cx="1476375" cy="663575"/>
          </a:xfrm>
          <a:prstGeom prst="line">
            <a:avLst/>
          </a:prstGeom>
          <a:noFill/>
          <a:ln w="15875" algn="ctr">
            <a:solidFill>
              <a:srgbClr val="3399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560" name="Gerader Verbinder 11">
            <a:extLst>
              <a:ext uri="{FF2B5EF4-FFF2-40B4-BE49-F238E27FC236}">
                <a16:creationId xmlns:a16="http://schemas.microsoft.com/office/drawing/2014/main" id="{C1137E27-85D1-4A64-B0AD-82305C3E1CD8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771775" y="4254500"/>
            <a:ext cx="3240088" cy="469900"/>
          </a:xfrm>
          <a:prstGeom prst="line">
            <a:avLst/>
          </a:prstGeom>
          <a:noFill/>
          <a:ln w="158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561" name="Gerader Verbinder 17">
            <a:extLst>
              <a:ext uri="{FF2B5EF4-FFF2-40B4-BE49-F238E27FC236}">
                <a16:creationId xmlns:a16="http://schemas.microsoft.com/office/drawing/2014/main" id="{50CFA8E5-E523-41F5-90C5-92612AB95CC1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771775" y="4581525"/>
            <a:ext cx="4103688" cy="935038"/>
          </a:xfrm>
          <a:prstGeom prst="line">
            <a:avLst/>
          </a:prstGeom>
          <a:noFill/>
          <a:ln w="158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562" name="Gerader Verbinder 17">
            <a:extLst>
              <a:ext uri="{FF2B5EF4-FFF2-40B4-BE49-F238E27FC236}">
                <a16:creationId xmlns:a16="http://schemas.microsoft.com/office/drawing/2014/main" id="{4C808A8B-5EA0-4F61-96E8-8CAF3DF3494D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771775" y="4495800"/>
            <a:ext cx="5472113" cy="1381125"/>
          </a:xfrm>
          <a:prstGeom prst="line">
            <a:avLst/>
          </a:prstGeom>
          <a:noFill/>
          <a:ln w="158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Grafik 4">
            <a:extLst>
              <a:ext uri="{FF2B5EF4-FFF2-40B4-BE49-F238E27FC236}">
                <a16:creationId xmlns:a16="http://schemas.microsoft.com/office/drawing/2014/main" id="{75B32215-9683-4F96-8F02-8328DE4058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1484313"/>
            <a:ext cx="6056312" cy="479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579" name="Gerader Verbinder 13">
            <a:extLst>
              <a:ext uri="{FF2B5EF4-FFF2-40B4-BE49-F238E27FC236}">
                <a16:creationId xmlns:a16="http://schemas.microsoft.com/office/drawing/2014/main" id="{B0195EB1-48BF-412B-B23D-61A33C66BEC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871663" y="2085975"/>
            <a:ext cx="1431925" cy="2206625"/>
          </a:xfrm>
          <a:prstGeom prst="line">
            <a:avLst/>
          </a:prstGeom>
          <a:noFill/>
          <a:ln w="15875" algn="ctr">
            <a:solidFill>
              <a:srgbClr val="3399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Rectangle 6">
            <a:extLst>
              <a:ext uri="{FF2B5EF4-FFF2-40B4-BE49-F238E27FC236}">
                <a16:creationId xmlns:a16="http://schemas.microsoft.com/office/drawing/2014/main" id="{7AECF30C-8D75-47FB-BE3D-1C8E0B1F46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225550"/>
            <a:ext cx="2374900" cy="4506913"/>
          </a:xfrm>
          <a:prstGeom prst="rect">
            <a:avLst/>
          </a:prstGeom>
          <a:noFill/>
          <a:ln>
            <a:noFill/>
          </a:ln>
        </p:spPr>
        <p:txBody>
          <a:bodyPr lIns="0" tIns="0" rIns="91429" bIns="0"/>
          <a:lstStyle>
            <a:lvl1pPr marL="92075" defTabSz="266700">
              <a:spcBef>
                <a:spcPct val="20000"/>
              </a:spcBef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66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66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66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66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92075" marR="0" lvl="0" indent="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Assemblies </a:t>
            </a:r>
            <a:r>
              <a:rPr kumimoji="0" lang="en-GB" alt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PoS</a:t>
            </a:r>
            <a:endParaRPr kumimoji="0" lang="en-GB" altLang="de-DE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Housing lid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Housing 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alt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alt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alt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Connector PCB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Relay PCB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alt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alt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alt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Pump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Sensor cartridge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Lower housing cover</a:t>
            </a:r>
          </a:p>
        </p:txBody>
      </p:sp>
      <p:sp>
        <p:nvSpPr>
          <p:cNvPr id="24581" name="Rectangle 6">
            <a:extLst>
              <a:ext uri="{FF2B5EF4-FFF2-40B4-BE49-F238E27FC236}">
                <a16:creationId xmlns:a16="http://schemas.microsoft.com/office/drawing/2014/main" id="{3EDC1FDB-AF8E-4A8B-927C-1D66FE1423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713" y="371475"/>
            <a:ext cx="33845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91429" bIns="0"/>
          <a:lstStyle>
            <a:lvl1pPr marL="92075" defTabSz="266700">
              <a:spcBef>
                <a:spcPct val="20000"/>
              </a:spcBef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66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66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66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66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92075" marR="0" lvl="0" indent="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de-DE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Technical Details</a:t>
            </a:r>
            <a:endParaRPr kumimoji="0" lang="de-DE" altLang="de-DE" sz="16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582" name="Grafik 8">
            <a:extLst>
              <a:ext uri="{FF2B5EF4-FFF2-40B4-BE49-F238E27FC236}">
                <a16:creationId xmlns:a16="http://schemas.microsoft.com/office/drawing/2014/main" id="{8AEA68A7-DE41-4D2C-900C-413A8F7FD0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55613"/>
            <a:ext cx="10795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583" name="Gerader Verbinder 4">
            <a:extLst>
              <a:ext uri="{FF2B5EF4-FFF2-40B4-BE49-F238E27FC236}">
                <a16:creationId xmlns:a16="http://schemas.microsoft.com/office/drawing/2014/main" id="{554A256B-3566-4ACE-82D4-F7DA32F83FE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871663" y="1757363"/>
            <a:ext cx="2124075" cy="158750"/>
          </a:xfrm>
          <a:prstGeom prst="line">
            <a:avLst/>
          </a:prstGeom>
          <a:noFill/>
          <a:ln w="15875" algn="ctr">
            <a:solidFill>
              <a:srgbClr val="3399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584" name="Gerader Verbinder 11">
            <a:extLst>
              <a:ext uri="{FF2B5EF4-FFF2-40B4-BE49-F238E27FC236}">
                <a16:creationId xmlns:a16="http://schemas.microsoft.com/office/drawing/2014/main" id="{D4005C7D-29EC-439F-8E19-345D91BA4F0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117725" y="3254375"/>
            <a:ext cx="1517650" cy="449263"/>
          </a:xfrm>
          <a:prstGeom prst="line">
            <a:avLst/>
          </a:prstGeom>
          <a:noFill/>
          <a:ln w="158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585" name="Gerader Verbinder 12">
            <a:extLst>
              <a:ext uri="{FF2B5EF4-FFF2-40B4-BE49-F238E27FC236}">
                <a16:creationId xmlns:a16="http://schemas.microsoft.com/office/drawing/2014/main" id="{F17980F2-331B-4964-AA81-C67A223A290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589213" y="5346700"/>
            <a:ext cx="5006975" cy="30163"/>
          </a:xfrm>
          <a:prstGeom prst="line">
            <a:avLst/>
          </a:prstGeom>
          <a:noFill/>
          <a:ln w="15875" algn="ctr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586" name="Gerader Verbinder 17">
            <a:extLst>
              <a:ext uri="{FF2B5EF4-FFF2-40B4-BE49-F238E27FC236}">
                <a16:creationId xmlns:a16="http://schemas.microsoft.com/office/drawing/2014/main" id="{146CB8A0-4535-46B4-AA06-1C376B22692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119313" y="3543300"/>
            <a:ext cx="2027237" cy="476250"/>
          </a:xfrm>
          <a:prstGeom prst="line">
            <a:avLst/>
          </a:prstGeom>
          <a:noFill/>
          <a:ln w="158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587" name="Gerader Verbinder 22">
            <a:extLst>
              <a:ext uri="{FF2B5EF4-FFF2-40B4-BE49-F238E27FC236}">
                <a16:creationId xmlns:a16="http://schemas.microsoft.com/office/drawing/2014/main" id="{4B0154E4-F4CD-49E9-9137-7DC7D5783F8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584450" y="5026025"/>
            <a:ext cx="3787775" cy="23813"/>
          </a:xfrm>
          <a:prstGeom prst="line">
            <a:avLst/>
          </a:prstGeom>
          <a:noFill/>
          <a:ln w="15875" algn="ctr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588" name="Gerader Verbinder 23">
            <a:extLst>
              <a:ext uri="{FF2B5EF4-FFF2-40B4-BE49-F238E27FC236}">
                <a16:creationId xmlns:a16="http://schemas.microsoft.com/office/drawing/2014/main" id="{6D39157D-37B8-457F-904F-DB9344725FA0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579688" y="3789363"/>
            <a:ext cx="5016500" cy="909637"/>
          </a:xfrm>
          <a:prstGeom prst="line">
            <a:avLst/>
          </a:prstGeom>
          <a:noFill/>
          <a:ln w="15875" algn="ctr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Grafik 2">
            <a:extLst>
              <a:ext uri="{FF2B5EF4-FFF2-40B4-BE49-F238E27FC236}">
                <a16:creationId xmlns:a16="http://schemas.microsoft.com/office/drawing/2014/main" id="{297D264D-B511-461B-A006-F183B5924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013" y="1196975"/>
            <a:ext cx="6122987" cy="481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Rectangle 6">
            <a:extLst>
              <a:ext uri="{FF2B5EF4-FFF2-40B4-BE49-F238E27FC236}">
                <a16:creationId xmlns:a16="http://schemas.microsoft.com/office/drawing/2014/main" id="{3D3D1D7A-DCFD-4107-83BA-EAE21431BE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225550"/>
            <a:ext cx="3671887" cy="4506913"/>
          </a:xfrm>
          <a:prstGeom prst="rect">
            <a:avLst/>
          </a:prstGeom>
          <a:noFill/>
          <a:ln>
            <a:noFill/>
          </a:ln>
        </p:spPr>
        <p:txBody>
          <a:bodyPr lIns="0" tIns="0" rIns="91429" bIns="0"/>
          <a:lstStyle>
            <a:lvl1pPr marL="92075" defTabSz="266700">
              <a:spcBef>
                <a:spcPct val="20000"/>
              </a:spcBef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66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66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66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66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92075" marR="0" lvl="0" indent="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Assemblies and connectors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Housing lid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Housing 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alt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alt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Main PCB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Connector PCB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Relay PCB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alt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Pump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Sensor cartridge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M12 connector (female)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M12 connector (male)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Lower housing cover 					 with gas channel</a:t>
            </a:r>
          </a:p>
        </p:txBody>
      </p:sp>
      <p:sp>
        <p:nvSpPr>
          <p:cNvPr id="25604" name="Rectangle 6">
            <a:extLst>
              <a:ext uri="{FF2B5EF4-FFF2-40B4-BE49-F238E27FC236}">
                <a16:creationId xmlns:a16="http://schemas.microsoft.com/office/drawing/2014/main" id="{856BFD03-467F-49D9-9598-22A27F5961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713" y="371475"/>
            <a:ext cx="396081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91429" bIns="0"/>
          <a:lstStyle>
            <a:lvl1pPr marL="92075" defTabSz="266700">
              <a:spcBef>
                <a:spcPct val="20000"/>
              </a:spcBef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66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66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66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66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92075" marR="0" lvl="0" indent="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Tx/>
              <a:buNone/>
              <a:tabLst/>
              <a:defRPr/>
            </a:pPr>
            <a:r>
              <a:rPr kumimoji="0" lang="en-US" altLang="de-DE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Technical Details</a:t>
            </a:r>
            <a:endParaRPr kumimoji="0" lang="de-DE" altLang="de-DE" sz="16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Times New Roman" panose="02020603050405020304" pitchFamily="18" charset="0"/>
            </a:endParaRPr>
          </a:p>
          <a:p>
            <a:pPr marL="92075" marR="0" lvl="0" indent="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de-DE" altLang="de-DE" sz="16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5605" name="Grafik 8">
            <a:extLst>
              <a:ext uri="{FF2B5EF4-FFF2-40B4-BE49-F238E27FC236}">
                <a16:creationId xmlns:a16="http://schemas.microsoft.com/office/drawing/2014/main" id="{7D216C01-70C8-4AA2-B82C-82D965D888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55613"/>
            <a:ext cx="10795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606" name="Gerader Verbinder 11">
            <a:extLst>
              <a:ext uri="{FF2B5EF4-FFF2-40B4-BE49-F238E27FC236}">
                <a16:creationId xmlns:a16="http://schemas.microsoft.com/office/drawing/2014/main" id="{281D9160-8DB2-48E8-8EC6-8B00772357CE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117725" y="3232150"/>
            <a:ext cx="1303338" cy="22225"/>
          </a:xfrm>
          <a:prstGeom prst="line">
            <a:avLst/>
          </a:prstGeom>
          <a:noFill/>
          <a:ln w="158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607" name="Gerader Verbinder 12">
            <a:extLst>
              <a:ext uri="{FF2B5EF4-FFF2-40B4-BE49-F238E27FC236}">
                <a16:creationId xmlns:a16="http://schemas.microsoft.com/office/drawing/2014/main" id="{27DB3B2E-FB2A-4F28-825C-F83401699A6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843213" y="5378450"/>
            <a:ext cx="4968875" cy="90488"/>
          </a:xfrm>
          <a:prstGeom prst="line">
            <a:avLst/>
          </a:prstGeom>
          <a:noFill/>
          <a:ln w="15875" algn="ctr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608" name="Gerader Verbinder 17">
            <a:extLst>
              <a:ext uri="{FF2B5EF4-FFF2-40B4-BE49-F238E27FC236}">
                <a16:creationId xmlns:a16="http://schemas.microsoft.com/office/drawing/2014/main" id="{19265718-2989-41D8-96F8-2C4C308FC81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119313" y="3543300"/>
            <a:ext cx="1660525" cy="687388"/>
          </a:xfrm>
          <a:prstGeom prst="line">
            <a:avLst/>
          </a:prstGeom>
          <a:noFill/>
          <a:ln w="158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609" name="Gerader Verbinder 22">
            <a:extLst>
              <a:ext uri="{FF2B5EF4-FFF2-40B4-BE49-F238E27FC236}">
                <a16:creationId xmlns:a16="http://schemas.microsoft.com/office/drawing/2014/main" id="{4B36CA57-D7DB-41A4-B4C1-50FEA88638E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843213" y="5046663"/>
            <a:ext cx="3313112" cy="98425"/>
          </a:xfrm>
          <a:prstGeom prst="line">
            <a:avLst/>
          </a:prstGeom>
          <a:noFill/>
          <a:ln w="15875" algn="ctr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610" name="Gerader Verbinder 14">
            <a:extLst>
              <a:ext uri="{FF2B5EF4-FFF2-40B4-BE49-F238E27FC236}">
                <a16:creationId xmlns:a16="http://schemas.microsoft.com/office/drawing/2014/main" id="{1E652EDE-BEE5-4B3E-9705-2C8E6F15EF5E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117725" y="2486025"/>
            <a:ext cx="1517650" cy="400050"/>
          </a:xfrm>
          <a:prstGeom prst="line">
            <a:avLst/>
          </a:prstGeom>
          <a:noFill/>
          <a:ln w="158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611" name="Gerader Verbinder 19">
            <a:extLst>
              <a:ext uri="{FF2B5EF4-FFF2-40B4-BE49-F238E27FC236}">
                <a16:creationId xmlns:a16="http://schemas.microsoft.com/office/drawing/2014/main" id="{1901D714-48E1-4FE4-94D2-31A56962117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843213" y="4719638"/>
            <a:ext cx="1657350" cy="3175"/>
          </a:xfrm>
          <a:prstGeom prst="line">
            <a:avLst/>
          </a:prstGeom>
          <a:noFill/>
          <a:ln w="15875" algn="ctr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612" name="Gerader Verbinder 24">
            <a:extLst>
              <a:ext uri="{FF2B5EF4-FFF2-40B4-BE49-F238E27FC236}">
                <a16:creationId xmlns:a16="http://schemas.microsoft.com/office/drawing/2014/main" id="{B845C3CD-2BBA-464D-AB18-28CA34F0C94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843213" y="4398963"/>
            <a:ext cx="3457575" cy="26987"/>
          </a:xfrm>
          <a:prstGeom prst="line">
            <a:avLst/>
          </a:prstGeom>
          <a:noFill/>
          <a:ln w="15875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Grafik 1">
            <a:extLst>
              <a:ext uri="{FF2B5EF4-FFF2-40B4-BE49-F238E27FC236}">
                <a16:creationId xmlns:a16="http://schemas.microsoft.com/office/drawing/2014/main" id="{4C5288FB-EF13-4581-A0FF-22DD591206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9" b="5289"/>
          <a:stretch>
            <a:fillRect/>
          </a:stretch>
        </p:blipFill>
        <p:spPr bwMode="auto">
          <a:xfrm>
            <a:off x="2998788" y="1063625"/>
            <a:ext cx="5965825" cy="466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Rectangle 6">
            <a:extLst>
              <a:ext uri="{FF2B5EF4-FFF2-40B4-BE49-F238E27FC236}">
                <a16:creationId xmlns:a16="http://schemas.microsoft.com/office/drawing/2014/main" id="{FDDFA2E9-D28F-4DD0-9237-102FE7B854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225550"/>
            <a:ext cx="3671887" cy="4506913"/>
          </a:xfrm>
          <a:prstGeom prst="rect">
            <a:avLst/>
          </a:prstGeom>
          <a:noFill/>
          <a:ln>
            <a:noFill/>
          </a:ln>
        </p:spPr>
        <p:txBody>
          <a:bodyPr lIns="0" tIns="0" rIns="91429" bIns="0"/>
          <a:lstStyle>
            <a:lvl1pPr marL="92075" defTabSz="266700">
              <a:spcBef>
                <a:spcPct val="20000"/>
              </a:spcBef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66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66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66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66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92075" marR="0" lvl="0" indent="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Longitudinal section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Housing lid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Housing 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alt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Main PCB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Sensor PCB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Connector PCB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Relay PCB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alt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alt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Sensor Cartridge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M12 Connector (female)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M12 Connector (male)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Lower housing cover 					 with gas channel</a:t>
            </a:r>
          </a:p>
        </p:txBody>
      </p:sp>
      <p:sp>
        <p:nvSpPr>
          <p:cNvPr id="26628" name="Rectangle 6">
            <a:extLst>
              <a:ext uri="{FF2B5EF4-FFF2-40B4-BE49-F238E27FC236}">
                <a16:creationId xmlns:a16="http://schemas.microsoft.com/office/drawing/2014/main" id="{91DBCA7F-C982-4B0E-AED7-5EFC4BFD4B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713" y="371475"/>
            <a:ext cx="388778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91429" bIns="0"/>
          <a:lstStyle>
            <a:lvl1pPr marL="92075" defTabSz="266700">
              <a:spcBef>
                <a:spcPct val="20000"/>
              </a:spcBef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66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66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66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66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92075" marR="0" lvl="0" indent="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Tx/>
              <a:buNone/>
              <a:tabLst/>
              <a:defRPr/>
            </a:pPr>
            <a:r>
              <a:rPr kumimoji="0" lang="en-US" altLang="de-DE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Technical Details</a:t>
            </a:r>
            <a:endParaRPr kumimoji="0" lang="de-DE" altLang="de-DE" sz="16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Times New Roman" panose="02020603050405020304" pitchFamily="18" charset="0"/>
            </a:endParaRPr>
          </a:p>
          <a:p>
            <a:pPr marL="92075" marR="0" lvl="0" indent="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de-DE" altLang="de-DE" sz="16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6629" name="Grafik 8">
            <a:extLst>
              <a:ext uri="{FF2B5EF4-FFF2-40B4-BE49-F238E27FC236}">
                <a16:creationId xmlns:a16="http://schemas.microsoft.com/office/drawing/2014/main" id="{9E737782-B8E5-4391-BAFD-EC5DC19E05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55613"/>
            <a:ext cx="10795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630" name="Gerader Verbinder 11">
            <a:extLst>
              <a:ext uri="{FF2B5EF4-FFF2-40B4-BE49-F238E27FC236}">
                <a16:creationId xmlns:a16="http://schemas.microsoft.com/office/drawing/2014/main" id="{187187E4-1235-4390-8D99-F814B7A71AD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117725" y="3214688"/>
            <a:ext cx="1733550" cy="142875"/>
          </a:xfrm>
          <a:prstGeom prst="line">
            <a:avLst/>
          </a:prstGeom>
          <a:noFill/>
          <a:ln w="158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631" name="Gerader Verbinder 12">
            <a:extLst>
              <a:ext uri="{FF2B5EF4-FFF2-40B4-BE49-F238E27FC236}">
                <a16:creationId xmlns:a16="http://schemas.microsoft.com/office/drawing/2014/main" id="{419AB433-7F06-4253-938B-BD4308E036D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843213" y="4398963"/>
            <a:ext cx="4608512" cy="979487"/>
          </a:xfrm>
          <a:prstGeom prst="line">
            <a:avLst/>
          </a:prstGeom>
          <a:noFill/>
          <a:ln w="15875" algn="ctr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632" name="Gerader Verbinder 17">
            <a:extLst>
              <a:ext uri="{FF2B5EF4-FFF2-40B4-BE49-F238E27FC236}">
                <a16:creationId xmlns:a16="http://schemas.microsoft.com/office/drawing/2014/main" id="{4F348308-C393-4E35-B40B-B782DA42B7E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119313" y="3543300"/>
            <a:ext cx="2020887" cy="501650"/>
          </a:xfrm>
          <a:prstGeom prst="line">
            <a:avLst/>
          </a:prstGeom>
          <a:noFill/>
          <a:ln w="158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633" name="Gerader Verbinder 22">
            <a:extLst>
              <a:ext uri="{FF2B5EF4-FFF2-40B4-BE49-F238E27FC236}">
                <a16:creationId xmlns:a16="http://schemas.microsoft.com/office/drawing/2014/main" id="{DF4A31C1-B9CF-4122-85D6-93B8211970FD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843213" y="4619625"/>
            <a:ext cx="3168650" cy="427038"/>
          </a:xfrm>
          <a:prstGeom prst="line">
            <a:avLst/>
          </a:prstGeom>
          <a:noFill/>
          <a:ln w="15875" algn="ctr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634" name="Gerader Verbinder 14">
            <a:extLst>
              <a:ext uri="{FF2B5EF4-FFF2-40B4-BE49-F238E27FC236}">
                <a16:creationId xmlns:a16="http://schemas.microsoft.com/office/drawing/2014/main" id="{B09C4EED-EB70-4DC9-92B6-DACFBF460F7D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117725" y="2276475"/>
            <a:ext cx="1878013" cy="374650"/>
          </a:xfrm>
          <a:prstGeom prst="line">
            <a:avLst/>
          </a:prstGeom>
          <a:noFill/>
          <a:ln w="158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635" name="Gerader Verbinder 19">
            <a:extLst>
              <a:ext uri="{FF2B5EF4-FFF2-40B4-BE49-F238E27FC236}">
                <a16:creationId xmlns:a16="http://schemas.microsoft.com/office/drawing/2014/main" id="{398A5F10-E6BA-4963-9EE0-4C0AAEC81A01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843213" y="4548188"/>
            <a:ext cx="2376487" cy="171450"/>
          </a:xfrm>
          <a:prstGeom prst="line">
            <a:avLst/>
          </a:prstGeom>
          <a:noFill/>
          <a:ln w="15875" algn="ctr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636" name="Gerader Verbinder 24">
            <a:extLst>
              <a:ext uri="{FF2B5EF4-FFF2-40B4-BE49-F238E27FC236}">
                <a16:creationId xmlns:a16="http://schemas.microsoft.com/office/drawing/2014/main" id="{C5DC1A2C-F04A-438D-BE4E-58EBD0755824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843213" y="3860800"/>
            <a:ext cx="2736850" cy="538163"/>
          </a:xfrm>
          <a:prstGeom prst="line">
            <a:avLst/>
          </a:prstGeom>
          <a:noFill/>
          <a:ln w="15875" algn="ctr">
            <a:solidFill>
              <a:srgbClr val="F0EA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637" name="Gerader Verbinder 23">
            <a:extLst>
              <a:ext uri="{FF2B5EF4-FFF2-40B4-BE49-F238E27FC236}">
                <a16:creationId xmlns:a16="http://schemas.microsoft.com/office/drawing/2014/main" id="{CB841B4B-730D-4F21-80AD-C3DC867FEDE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117725" y="2922588"/>
            <a:ext cx="4254500" cy="147637"/>
          </a:xfrm>
          <a:prstGeom prst="line">
            <a:avLst/>
          </a:prstGeom>
          <a:noFill/>
          <a:ln w="158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Grafik 1">
            <a:extLst>
              <a:ext uri="{FF2B5EF4-FFF2-40B4-BE49-F238E27FC236}">
                <a16:creationId xmlns:a16="http://schemas.microsoft.com/office/drawing/2014/main" id="{1D589BE2-2E0A-4B26-94D7-2A50659AD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200" y="1225550"/>
            <a:ext cx="4589463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Rectangle 6">
            <a:extLst>
              <a:ext uri="{FF2B5EF4-FFF2-40B4-BE49-F238E27FC236}">
                <a16:creationId xmlns:a16="http://schemas.microsoft.com/office/drawing/2014/main" id="{C1A1ECEF-B796-46EC-B3AF-FDCF066688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225550"/>
            <a:ext cx="3671887" cy="4506913"/>
          </a:xfrm>
          <a:prstGeom prst="rect">
            <a:avLst/>
          </a:prstGeom>
          <a:noFill/>
          <a:ln>
            <a:noFill/>
          </a:ln>
        </p:spPr>
        <p:txBody>
          <a:bodyPr lIns="0" tIns="0" rIns="91429" bIns="0"/>
          <a:lstStyle>
            <a:lvl1pPr marL="92075" defTabSz="266700">
              <a:spcBef>
                <a:spcPct val="20000"/>
              </a:spcBef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66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66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66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66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92075" marR="0" lvl="0" indent="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Horizontal Section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Housing 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alt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alt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Connector PCB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Relay PCB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alt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Pump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Sensor cartridge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M12 Connector (female)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alt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Lower housing cover 					 with gas channel</a:t>
            </a:r>
          </a:p>
        </p:txBody>
      </p:sp>
      <p:sp>
        <p:nvSpPr>
          <p:cNvPr id="27652" name="Rectangle 6">
            <a:extLst>
              <a:ext uri="{FF2B5EF4-FFF2-40B4-BE49-F238E27FC236}">
                <a16:creationId xmlns:a16="http://schemas.microsoft.com/office/drawing/2014/main" id="{22E09144-0990-4DE9-91C4-5C90E7D787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713" y="371475"/>
            <a:ext cx="352901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91429" bIns="0"/>
          <a:lstStyle>
            <a:lvl1pPr marL="92075" defTabSz="266700">
              <a:spcBef>
                <a:spcPct val="20000"/>
              </a:spcBef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66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66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66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66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92075" marR="0" lvl="0" indent="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Tx/>
              <a:buNone/>
              <a:tabLst/>
              <a:defRPr/>
            </a:pPr>
            <a:r>
              <a:rPr kumimoji="0" lang="en-US" altLang="de-DE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Technical Details</a:t>
            </a:r>
            <a:endParaRPr kumimoji="0" lang="de-DE" altLang="de-DE" sz="16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Times New Roman" panose="02020603050405020304" pitchFamily="18" charset="0"/>
            </a:endParaRPr>
          </a:p>
          <a:p>
            <a:pPr marL="92075" marR="0" lvl="0" indent="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de-DE" altLang="de-DE" sz="16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7653" name="Grafik 8">
            <a:extLst>
              <a:ext uri="{FF2B5EF4-FFF2-40B4-BE49-F238E27FC236}">
                <a16:creationId xmlns:a16="http://schemas.microsoft.com/office/drawing/2014/main" id="{E7AB2A04-9914-4909-8EC2-B661C1404B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55613"/>
            <a:ext cx="10795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654" name="Gerader Verbinder 14">
            <a:extLst>
              <a:ext uri="{FF2B5EF4-FFF2-40B4-BE49-F238E27FC236}">
                <a16:creationId xmlns:a16="http://schemas.microsoft.com/office/drawing/2014/main" id="{B6494117-1812-45F7-A8C9-F48F42B2416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117725" y="2651125"/>
            <a:ext cx="2022475" cy="96838"/>
          </a:xfrm>
          <a:prstGeom prst="line">
            <a:avLst/>
          </a:prstGeom>
          <a:noFill/>
          <a:ln w="158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655" name="Gerader Verbinder 19">
            <a:extLst>
              <a:ext uri="{FF2B5EF4-FFF2-40B4-BE49-F238E27FC236}">
                <a16:creationId xmlns:a16="http://schemas.microsoft.com/office/drawing/2014/main" id="{594D05C9-7DD1-46F0-8968-33E7EFE20EFA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843213" y="3978275"/>
            <a:ext cx="2160587" cy="150813"/>
          </a:xfrm>
          <a:prstGeom prst="line">
            <a:avLst/>
          </a:prstGeom>
          <a:noFill/>
          <a:ln w="15875" algn="ctr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656" name="Gerader Verbinder 23">
            <a:extLst>
              <a:ext uri="{FF2B5EF4-FFF2-40B4-BE49-F238E27FC236}">
                <a16:creationId xmlns:a16="http://schemas.microsoft.com/office/drawing/2014/main" id="{A6C41CDB-131B-4B86-896C-BABC67171E1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763713" y="2924175"/>
            <a:ext cx="2663825" cy="504825"/>
          </a:xfrm>
          <a:prstGeom prst="line">
            <a:avLst/>
          </a:prstGeom>
          <a:noFill/>
          <a:ln w="158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657" name="Gerader Verbinder 20">
            <a:extLst>
              <a:ext uri="{FF2B5EF4-FFF2-40B4-BE49-F238E27FC236}">
                <a16:creationId xmlns:a16="http://schemas.microsoft.com/office/drawing/2014/main" id="{16B0B88F-C082-4E11-ACFF-4E12AB901EC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195513" y="3867150"/>
            <a:ext cx="4537075" cy="0"/>
          </a:xfrm>
          <a:prstGeom prst="line">
            <a:avLst/>
          </a:prstGeom>
          <a:noFill/>
          <a:ln w="15875" algn="ctr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7658" name="Grafik 3">
            <a:extLst>
              <a:ext uri="{FF2B5EF4-FFF2-40B4-BE49-F238E27FC236}">
                <a16:creationId xmlns:a16="http://schemas.microsoft.com/office/drawing/2014/main" id="{5DE242D0-AE9A-4D43-A076-EF88A6C790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5183">
            <a:off x="7127875" y="2825750"/>
            <a:ext cx="1893888" cy="297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659" name="Gerader Verbinder 12">
            <a:extLst>
              <a:ext uri="{FF2B5EF4-FFF2-40B4-BE49-F238E27FC236}">
                <a16:creationId xmlns:a16="http://schemas.microsoft.com/office/drawing/2014/main" id="{727E9954-1C4C-400E-A9BA-18EE9746C25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627313" y="4724400"/>
            <a:ext cx="5113337" cy="254000"/>
          </a:xfrm>
          <a:prstGeom prst="line">
            <a:avLst/>
          </a:prstGeom>
          <a:noFill/>
          <a:ln w="15875" algn="ctr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660" name="Gerader Verbinder 25">
            <a:extLst>
              <a:ext uri="{FF2B5EF4-FFF2-40B4-BE49-F238E27FC236}">
                <a16:creationId xmlns:a16="http://schemas.microsoft.com/office/drawing/2014/main" id="{1750E43A-C703-4D04-B135-4A3AEA737FC3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403350" y="3478213"/>
            <a:ext cx="5976938" cy="95250"/>
          </a:xfrm>
          <a:prstGeom prst="line">
            <a:avLst/>
          </a:prstGeom>
          <a:noFill/>
          <a:ln w="15875" algn="ctr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Grafik 1">
            <a:extLst>
              <a:ext uri="{FF2B5EF4-FFF2-40B4-BE49-F238E27FC236}">
                <a16:creationId xmlns:a16="http://schemas.microsoft.com/office/drawing/2014/main" id="{BAD5CBEE-7C33-4970-BAC0-AF9654F191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225550"/>
            <a:ext cx="7056438" cy="507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6">
            <a:extLst>
              <a:ext uri="{FF2B5EF4-FFF2-40B4-BE49-F238E27FC236}">
                <a16:creationId xmlns:a16="http://schemas.microsoft.com/office/drawing/2014/main" id="{6F037C48-11DA-4B7C-AFB7-3B1FD2A43A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863" y="1241425"/>
            <a:ext cx="1511300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91429" bIns="0"/>
          <a:lstStyle>
            <a:lvl1pPr marL="92075" defTabSz="266700">
              <a:spcBef>
                <a:spcPct val="20000"/>
              </a:spcBef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66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66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66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66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92075" marR="0" lvl="0" indent="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altLang="de-DE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Terminal allocation</a:t>
            </a:r>
          </a:p>
        </p:txBody>
      </p:sp>
      <p:sp>
        <p:nvSpPr>
          <p:cNvPr id="28676" name="Rectangle 6">
            <a:extLst>
              <a:ext uri="{FF2B5EF4-FFF2-40B4-BE49-F238E27FC236}">
                <a16:creationId xmlns:a16="http://schemas.microsoft.com/office/drawing/2014/main" id="{27012D31-B6CF-462B-B83E-6EAD81024E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713" y="371475"/>
            <a:ext cx="33845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91429" bIns="0"/>
          <a:lstStyle>
            <a:lvl1pPr marL="92075" defTabSz="266700">
              <a:spcBef>
                <a:spcPct val="20000"/>
              </a:spcBef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66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66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66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66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92075" marR="0" lvl="0" indent="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de-DE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Technical Details</a:t>
            </a:r>
            <a:endParaRPr kumimoji="0" lang="de-DE" altLang="de-DE" sz="16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8677" name="Grafik 8">
            <a:extLst>
              <a:ext uri="{FF2B5EF4-FFF2-40B4-BE49-F238E27FC236}">
                <a16:creationId xmlns:a16="http://schemas.microsoft.com/office/drawing/2014/main" id="{6B8ED590-36F1-40FE-80E7-C41ED66707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55613"/>
            <a:ext cx="10795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6">
            <a:extLst>
              <a:ext uri="{FF2B5EF4-FFF2-40B4-BE49-F238E27FC236}">
                <a16:creationId xmlns:a16="http://schemas.microsoft.com/office/drawing/2014/main" id="{D04D87D2-FA92-4F94-8B34-E633F30BA6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225550"/>
            <a:ext cx="3671887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91429" bIns="0"/>
          <a:lstStyle>
            <a:lvl1pPr marL="92075" defTabSz="26670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66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66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66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66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92075" marR="0" lvl="0" indent="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altLang="de-DE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Lower housing covers</a:t>
            </a:r>
          </a:p>
        </p:txBody>
      </p:sp>
      <p:sp>
        <p:nvSpPr>
          <p:cNvPr id="29699" name="Rectangle 6">
            <a:extLst>
              <a:ext uri="{FF2B5EF4-FFF2-40B4-BE49-F238E27FC236}">
                <a16:creationId xmlns:a16="http://schemas.microsoft.com/office/drawing/2014/main" id="{DA5B61DB-1BC8-41C6-9576-987E698D18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713" y="371475"/>
            <a:ext cx="33845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91429" bIns="0"/>
          <a:lstStyle>
            <a:lvl1pPr marL="92075" defTabSz="26670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66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66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66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66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92075" marR="0" lvl="0" indent="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de-DE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Technical Details</a:t>
            </a:r>
            <a:endParaRPr kumimoji="0" lang="de-DE" altLang="de-DE" sz="16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9700" name="Grafik 8">
            <a:extLst>
              <a:ext uri="{FF2B5EF4-FFF2-40B4-BE49-F238E27FC236}">
                <a16:creationId xmlns:a16="http://schemas.microsoft.com/office/drawing/2014/main" id="{85525C7C-2894-473E-AEFC-42F2834810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55613"/>
            <a:ext cx="10795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Rectangle 6">
            <a:extLst>
              <a:ext uri="{FF2B5EF4-FFF2-40B4-BE49-F238E27FC236}">
                <a16:creationId xmlns:a16="http://schemas.microsoft.com/office/drawing/2014/main" id="{3702A253-3EDC-4A04-AF5C-D600BAF5E3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875" y="5888038"/>
            <a:ext cx="3725863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91429" bIns="0"/>
          <a:lstStyle>
            <a:lvl1pPr marL="92075" defTabSz="26670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66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66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66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66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92075" marR="0" lvl="0" indent="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alt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Diffusion mode and remote sensor</a:t>
            </a:r>
          </a:p>
        </p:txBody>
      </p:sp>
      <p:pic>
        <p:nvPicPr>
          <p:cNvPr id="29702" name="Grafik 1">
            <a:extLst>
              <a:ext uri="{FF2B5EF4-FFF2-40B4-BE49-F238E27FC236}">
                <a16:creationId xmlns:a16="http://schemas.microsoft.com/office/drawing/2014/main" id="{A5366199-3AF1-430A-AE96-09D18B2188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1700213"/>
            <a:ext cx="196532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Grafik 1">
            <a:extLst>
              <a:ext uri="{FF2B5EF4-FFF2-40B4-BE49-F238E27FC236}">
                <a16:creationId xmlns:a16="http://schemas.microsoft.com/office/drawing/2014/main" id="{8C62CAC5-BD19-4825-9170-F2EA64CD31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100263"/>
            <a:ext cx="2468563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Grafik 2">
            <a:extLst>
              <a:ext uri="{FF2B5EF4-FFF2-40B4-BE49-F238E27FC236}">
                <a16:creationId xmlns:a16="http://schemas.microsoft.com/office/drawing/2014/main" id="{30C66175-D9E0-4D2F-8AEF-ACFDA8CDFE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3375025"/>
            <a:ext cx="2498725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5" name="Rectangle 6">
            <a:extLst>
              <a:ext uri="{FF2B5EF4-FFF2-40B4-BE49-F238E27FC236}">
                <a16:creationId xmlns:a16="http://schemas.microsoft.com/office/drawing/2014/main" id="{F7EB490D-E08E-419B-834D-F773B69AEA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6088" y="5875338"/>
            <a:ext cx="1965325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91429" bIns="0"/>
          <a:lstStyle>
            <a:lvl1pPr marL="92075" defTabSz="26670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66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66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66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66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92075" marR="0" lvl="0" indent="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alt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Extraction mode</a:t>
            </a:r>
          </a:p>
        </p:txBody>
      </p:sp>
    </p:spTree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Grafik 4">
            <a:extLst>
              <a:ext uri="{FF2B5EF4-FFF2-40B4-BE49-F238E27FC236}">
                <a16:creationId xmlns:a16="http://schemas.microsoft.com/office/drawing/2014/main" id="{075224AA-B190-4E83-88F2-FBF3CF6C35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900" y="1501775"/>
            <a:ext cx="1538288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Grafik 3">
            <a:extLst>
              <a:ext uri="{FF2B5EF4-FFF2-40B4-BE49-F238E27FC236}">
                <a16:creationId xmlns:a16="http://schemas.microsoft.com/office/drawing/2014/main" id="{49013F54-AD64-41B9-B5EB-B377D98C21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538" y="1477963"/>
            <a:ext cx="2725737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Grafik 1">
            <a:extLst>
              <a:ext uri="{FF2B5EF4-FFF2-40B4-BE49-F238E27FC236}">
                <a16:creationId xmlns:a16="http://schemas.microsoft.com/office/drawing/2014/main" id="{CF146199-C74A-493B-928F-162B479077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550" y="3835400"/>
            <a:ext cx="153670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0725" name="Gerader Verbinder 37">
            <a:extLst>
              <a:ext uri="{FF2B5EF4-FFF2-40B4-BE49-F238E27FC236}">
                <a16:creationId xmlns:a16="http://schemas.microsoft.com/office/drawing/2014/main" id="{9CAC77C4-044C-4F4E-AD7C-4B504375983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608138" y="1790700"/>
            <a:ext cx="4156075" cy="3233738"/>
          </a:xfrm>
          <a:prstGeom prst="line">
            <a:avLst/>
          </a:prstGeom>
          <a:noFill/>
          <a:ln w="15875" algn="ctr">
            <a:solidFill>
              <a:srgbClr val="3399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170" name="Rectangle 6">
            <a:extLst>
              <a:ext uri="{FF2B5EF4-FFF2-40B4-BE49-F238E27FC236}">
                <a16:creationId xmlns:a16="http://schemas.microsoft.com/office/drawing/2014/main" id="{931C38D5-68BC-4194-BE4A-5076970EEE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225550"/>
            <a:ext cx="3671887" cy="4506913"/>
          </a:xfrm>
          <a:prstGeom prst="rect">
            <a:avLst/>
          </a:prstGeom>
          <a:noFill/>
          <a:ln>
            <a:noFill/>
          </a:ln>
        </p:spPr>
        <p:txBody>
          <a:bodyPr lIns="0" tIns="0" rIns="91429" bIns="0"/>
          <a:lstStyle>
            <a:lvl1pPr marL="92075" defTabSz="266700">
              <a:spcBef>
                <a:spcPct val="20000"/>
              </a:spcBef>
              <a:buBlip>
                <a:blip r:embed="rId5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66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66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66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66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92075" marR="0" lvl="0" indent="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Sensor Cartridge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Sensor 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alt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alt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Pipe flange adapter 			    (bayonet lock, removable)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Lock pin of bayonet lock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O-ring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alt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alt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Sensor cartridge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M12 connector (male)</a:t>
            </a:r>
          </a:p>
          <a:p>
            <a:pPr marL="92075" marR="0" lvl="0" indent="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Tx/>
              <a:buNone/>
              <a:tabLst/>
              <a:defRPr/>
            </a:pPr>
            <a:endParaRPr kumimoji="0" lang="en-GB" alt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30727" name="Rectangle 6">
            <a:extLst>
              <a:ext uri="{FF2B5EF4-FFF2-40B4-BE49-F238E27FC236}">
                <a16:creationId xmlns:a16="http://schemas.microsoft.com/office/drawing/2014/main" id="{0ED811CE-F6C5-486E-BE7E-16FAFBDEA4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713" y="371475"/>
            <a:ext cx="331311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91429" bIns="0"/>
          <a:lstStyle>
            <a:lvl1pPr marL="92075" defTabSz="266700">
              <a:spcBef>
                <a:spcPct val="20000"/>
              </a:spcBef>
              <a:buBlip>
                <a:blip r:embed="rId5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66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66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66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66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92075" marR="0" lvl="0" indent="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de-DE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Technical details</a:t>
            </a:r>
            <a:endParaRPr kumimoji="0" lang="de-DE" altLang="de-DE" sz="16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0728" name="Grafik 8">
            <a:extLst>
              <a:ext uri="{FF2B5EF4-FFF2-40B4-BE49-F238E27FC236}">
                <a16:creationId xmlns:a16="http://schemas.microsoft.com/office/drawing/2014/main" id="{60A30BB0-50DE-4AC5-B23F-F48BCD7464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55613"/>
            <a:ext cx="10795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0729" name="Gerader Verbinder 12">
            <a:extLst>
              <a:ext uri="{FF2B5EF4-FFF2-40B4-BE49-F238E27FC236}">
                <a16:creationId xmlns:a16="http://schemas.microsoft.com/office/drawing/2014/main" id="{B2F56054-3169-4630-A95F-06098A06FAD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843213" y="4719638"/>
            <a:ext cx="1912937" cy="742950"/>
          </a:xfrm>
          <a:prstGeom prst="line">
            <a:avLst/>
          </a:prstGeom>
          <a:noFill/>
          <a:ln w="15875" algn="ctr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30" name="Gerader Verbinder 14">
            <a:extLst>
              <a:ext uri="{FF2B5EF4-FFF2-40B4-BE49-F238E27FC236}">
                <a16:creationId xmlns:a16="http://schemas.microsoft.com/office/drawing/2014/main" id="{A69C6766-F528-4B00-A536-5A40F59D033E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771775" y="2476500"/>
            <a:ext cx="2376488" cy="157163"/>
          </a:xfrm>
          <a:prstGeom prst="line">
            <a:avLst/>
          </a:prstGeom>
          <a:noFill/>
          <a:ln w="158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31" name="Gerader Verbinder 19">
            <a:extLst>
              <a:ext uri="{FF2B5EF4-FFF2-40B4-BE49-F238E27FC236}">
                <a16:creationId xmlns:a16="http://schemas.microsoft.com/office/drawing/2014/main" id="{B18177D4-92F5-4A79-A841-222F453A501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843213" y="4373563"/>
            <a:ext cx="1944687" cy="30162"/>
          </a:xfrm>
          <a:prstGeom prst="line">
            <a:avLst/>
          </a:prstGeom>
          <a:noFill/>
          <a:ln w="15875" algn="ctr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32" name="Gerader Verbinder 23">
            <a:extLst>
              <a:ext uri="{FF2B5EF4-FFF2-40B4-BE49-F238E27FC236}">
                <a16:creationId xmlns:a16="http://schemas.microsoft.com/office/drawing/2014/main" id="{4810311E-6E38-401C-8B19-E08D65A7486F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771775" y="3095625"/>
            <a:ext cx="2376488" cy="46038"/>
          </a:xfrm>
          <a:prstGeom prst="line">
            <a:avLst/>
          </a:prstGeom>
          <a:noFill/>
          <a:ln w="158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33" name="Gerader Verbinder 25">
            <a:extLst>
              <a:ext uri="{FF2B5EF4-FFF2-40B4-BE49-F238E27FC236}">
                <a16:creationId xmlns:a16="http://schemas.microsoft.com/office/drawing/2014/main" id="{9C2EBF89-68FC-427E-B1C3-BB56A95F127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608138" y="1695450"/>
            <a:ext cx="5988050" cy="781050"/>
          </a:xfrm>
          <a:prstGeom prst="line">
            <a:avLst/>
          </a:prstGeom>
          <a:noFill/>
          <a:ln w="15875" algn="ctr">
            <a:solidFill>
              <a:srgbClr val="3399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34" name="Gerader Verbinder 22">
            <a:extLst>
              <a:ext uri="{FF2B5EF4-FFF2-40B4-BE49-F238E27FC236}">
                <a16:creationId xmlns:a16="http://schemas.microsoft.com/office/drawing/2014/main" id="{6A45F310-912D-4D02-A640-380757F564D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771775" y="2716213"/>
            <a:ext cx="5400675" cy="39687"/>
          </a:xfrm>
          <a:prstGeom prst="line">
            <a:avLst/>
          </a:prstGeom>
          <a:noFill/>
          <a:ln w="158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35" name="Gerader Verbinder 30">
            <a:extLst>
              <a:ext uri="{FF2B5EF4-FFF2-40B4-BE49-F238E27FC236}">
                <a16:creationId xmlns:a16="http://schemas.microsoft.com/office/drawing/2014/main" id="{F0927199-0719-49FC-AEB8-280D3A79A498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771775" y="2992438"/>
            <a:ext cx="5256213" cy="436562"/>
          </a:xfrm>
          <a:prstGeom prst="line">
            <a:avLst/>
          </a:prstGeom>
          <a:noFill/>
          <a:ln w="15875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36" name="Gerader Verbinder 33">
            <a:extLst>
              <a:ext uri="{FF2B5EF4-FFF2-40B4-BE49-F238E27FC236}">
                <a16:creationId xmlns:a16="http://schemas.microsoft.com/office/drawing/2014/main" id="{6100C46E-3CF4-4D7B-A06F-CD2C5B3B39B4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771775" y="3141663"/>
            <a:ext cx="5545138" cy="338137"/>
          </a:xfrm>
          <a:prstGeom prst="line">
            <a:avLst/>
          </a:prstGeom>
          <a:noFill/>
          <a:ln w="15875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Grafik 1">
            <a:extLst>
              <a:ext uri="{FF2B5EF4-FFF2-40B4-BE49-F238E27FC236}">
                <a16:creationId xmlns:a16="http://schemas.microsoft.com/office/drawing/2014/main" id="{C0172596-B8DB-4868-8B5B-6511F9E9DD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02" t="39600" r="3682" b="12102"/>
          <a:stretch>
            <a:fillRect/>
          </a:stretch>
        </p:blipFill>
        <p:spPr bwMode="auto">
          <a:xfrm>
            <a:off x="6545263" y="3054350"/>
            <a:ext cx="2590800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Grafik 1">
            <a:extLst>
              <a:ext uri="{FF2B5EF4-FFF2-40B4-BE49-F238E27FC236}">
                <a16:creationId xmlns:a16="http://schemas.microsoft.com/office/drawing/2014/main" id="{EE2DB463-9E07-4548-86CB-2A7DB95765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1" r="54158" b="10526"/>
          <a:stretch>
            <a:fillRect/>
          </a:stretch>
        </p:blipFill>
        <p:spPr bwMode="auto">
          <a:xfrm>
            <a:off x="3260725" y="1285875"/>
            <a:ext cx="3168650" cy="360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Rectangle 6">
            <a:extLst>
              <a:ext uri="{FF2B5EF4-FFF2-40B4-BE49-F238E27FC236}">
                <a16:creationId xmlns:a16="http://schemas.microsoft.com/office/drawing/2014/main" id="{C3EF338A-8C00-43C2-AFAE-D343A70876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225550"/>
            <a:ext cx="3671887" cy="4506913"/>
          </a:xfrm>
          <a:prstGeom prst="rect">
            <a:avLst/>
          </a:prstGeom>
          <a:noFill/>
          <a:ln>
            <a:noFill/>
          </a:ln>
        </p:spPr>
        <p:txBody>
          <a:bodyPr lIns="0" tIns="0" rIns="91429" bIns="0"/>
          <a:lstStyle>
            <a:lvl1pPr marL="92075" defTabSz="266700">
              <a:spcBef>
                <a:spcPct val="20000"/>
              </a:spcBef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66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66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66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66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92075" marR="0" lvl="0" indent="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Connector cartridge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alt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Connector cartridge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alt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alt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alt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alt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alt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alt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alt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alt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alt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M12 connector (female)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Lock pin of bayonet lock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Cable with M12 connector (male)</a:t>
            </a:r>
          </a:p>
          <a:p>
            <a:pPr marL="92075" marR="0" lvl="0" indent="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Tx/>
              <a:buNone/>
              <a:tabLst/>
              <a:defRPr/>
            </a:pPr>
            <a:endParaRPr kumimoji="0" lang="en-GB" alt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31749" name="Rectangle 6">
            <a:extLst>
              <a:ext uri="{FF2B5EF4-FFF2-40B4-BE49-F238E27FC236}">
                <a16:creationId xmlns:a16="http://schemas.microsoft.com/office/drawing/2014/main" id="{D4D0890D-3F52-494D-A3EA-5DA57DEA92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713" y="371475"/>
            <a:ext cx="331311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91429" bIns="0"/>
          <a:lstStyle>
            <a:lvl1pPr marL="92075" defTabSz="266700">
              <a:spcBef>
                <a:spcPct val="20000"/>
              </a:spcBef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66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66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66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66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92075" marR="0" lvl="0" indent="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de-DE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Technical Details</a:t>
            </a:r>
            <a:endParaRPr kumimoji="0" lang="de-DE" altLang="de-DE" sz="16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1750" name="Grafik 8">
            <a:extLst>
              <a:ext uri="{FF2B5EF4-FFF2-40B4-BE49-F238E27FC236}">
                <a16:creationId xmlns:a16="http://schemas.microsoft.com/office/drawing/2014/main" id="{0914B578-2336-49DC-BCAC-245CD936D9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55613"/>
            <a:ext cx="10795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1751" name="Gerader Verbinder 14">
            <a:extLst>
              <a:ext uri="{FF2B5EF4-FFF2-40B4-BE49-F238E27FC236}">
                <a16:creationId xmlns:a16="http://schemas.microsoft.com/office/drawing/2014/main" id="{6762861C-0769-4535-8FBA-503C17E7B2B4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605213" y="3478213"/>
            <a:ext cx="2479675" cy="1506537"/>
          </a:xfrm>
          <a:prstGeom prst="line">
            <a:avLst/>
          </a:prstGeom>
          <a:noFill/>
          <a:ln w="158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52" name="Gerader Verbinder 23">
            <a:extLst>
              <a:ext uri="{FF2B5EF4-FFF2-40B4-BE49-F238E27FC236}">
                <a16:creationId xmlns:a16="http://schemas.microsoft.com/office/drawing/2014/main" id="{98A7277A-CAC9-4B7F-8D3D-50C93BE1BCA0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605213" y="4733925"/>
            <a:ext cx="1441450" cy="511175"/>
          </a:xfrm>
          <a:prstGeom prst="line">
            <a:avLst/>
          </a:prstGeom>
          <a:noFill/>
          <a:ln w="158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53" name="Gerader Verbinder 25">
            <a:extLst>
              <a:ext uri="{FF2B5EF4-FFF2-40B4-BE49-F238E27FC236}">
                <a16:creationId xmlns:a16="http://schemas.microsoft.com/office/drawing/2014/main" id="{CCBF3F97-8DE9-401A-BDF6-1A007BD380E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503488" y="2060575"/>
            <a:ext cx="1347787" cy="0"/>
          </a:xfrm>
          <a:prstGeom prst="line">
            <a:avLst/>
          </a:prstGeom>
          <a:noFill/>
          <a:ln w="15875" algn="ctr">
            <a:solidFill>
              <a:srgbClr val="3399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54" name="Gerader Verbinder 22">
            <a:extLst>
              <a:ext uri="{FF2B5EF4-FFF2-40B4-BE49-F238E27FC236}">
                <a16:creationId xmlns:a16="http://schemas.microsoft.com/office/drawing/2014/main" id="{9DE7563F-54DD-4DC2-B791-EA790848D1AC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605213" y="4291013"/>
            <a:ext cx="3978275" cy="1290637"/>
          </a:xfrm>
          <a:prstGeom prst="line">
            <a:avLst/>
          </a:prstGeom>
          <a:noFill/>
          <a:ln w="158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Grafik 1">
            <a:extLst>
              <a:ext uri="{FF2B5EF4-FFF2-40B4-BE49-F238E27FC236}">
                <a16:creationId xmlns:a16="http://schemas.microsoft.com/office/drawing/2014/main" id="{06E43886-3A46-44FD-A364-F8F6A84917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1743075"/>
            <a:ext cx="5445125" cy="42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Rectangle 6">
            <a:extLst>
              <a:ext uri="{FF2B5EF4-FFF2-40B4-BE49-F238E27FC236}">
                <a16:creationId xmlns:a16="http://schemas.microsoft.com/office/drawing/2014/main" id="{A652DDC1-0BC3-4B55-88E3-73B95E57FD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4513" y="1254125"/>
            <a:ext cx="3195637" cy="4767263"/>
          </a:xfrm>
          <a:prstGeom prst="rect">
            <a:avLst/>
          </a:prstGeom>
          <a:noFill/>
          <a:ln>
            <a:noFill/>
          </a:ln>
        </p:spPr>
        <p:txBody>
          <a:bodyPr lIns="0" tIns="0" rIns="91429" bIns="0"/>
          <a:lstStyle>
            <a:lvl1pPr marL="92075" defTabSz="266700">
              <a:spcBef>
                <a:spcPct val="20000"/>
              </a:spcBef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66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66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66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66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None/>
              <a:defRPr/>
            </a:pPr>
            <a:endParaRPr lang="en-US" altLang="de-DE" sz="1600" dirty="0">
              <a:latin typeface="Tahoma" panose="020B0604030504040204" pitchFamily="34" charset="0"/>
            </a:endParaRPr>
          </a:p>
          <a:p>
            <a:pPr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None/>
              <a:defRPr/>
            </a:pPr>
            <a:r>
              <a:rPr lang="en-US" altLang="de-DE" sz="1600" b="1" dirty="0">
                <a:solidFill>
                  <a:srgbClr val="3399CC"/>
                </a:solidFill>
                <a:latin typeface="Tahoma" panose="020B0604030504040204" pitchFamily="34" charset="0"/>
              </a:rPr>
              <a:t>Versatility was the goal</a:t>
            </a:r>
          </a:p>
          <a:p>
            <a:pPr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None/>
              <a:defRPr/>
            </a:pPr>
            <a:r>
              <a:rPr lang="en-US" altLang="de-DE" sz="1600" dirty="0">
                <a:latin typeface="Tahoma" panose="020B0604030504040204" pitchFamily="34" charset="0"/>
              </a:rPr>
              <a:t>Depending on the requirements on site, you can choose the right D-ReX to suit your needs.</a:t>
            </a:r>
          </a:p>
          <a:p>
            <a:pPr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None/>
              <a:defRPr/>
            </a:pPr>
            <a:endParaRPr lang="en-GB" altLang="de-DE" sz="500" dirty="0">
              <a:latin typeface="Tahoma" panose="020B0604030504040204" pitchFamily="34" charset="0"/>
            </a:endParaRPr>
          </a:p>
          <a:p>
            <a:pPr marL="377825" indent="-285750"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Char char="Ø"/>
              <a:defRPr/>
            </a:pPr>
            <a:r>
              <a:rPr lang="en-GB" altLang="de-DE" sz="1400" b="1" dirty="0">
                <a:solidFill>
                  <a:srgbClr val="3399CC"/>
                </a:solidFill>
                <a:latin typeface="Tahoma" panose="020B0604030504040204" pitchFamily="34" charset="0"/>
              </a:rPr>
              <a:t>D</a:t>
            </a:r>
            <a:r>
              <a:rPr lang="en-GB" altLang="de-DE" sz="1400" dirty="0">
                <a:latin typeface="Tahoma" panose="020B0604030504040204" pitchFamily="34" charset="0"/>
              </a:rPr>
              <a:t>iffusion mode for ambient air monitoring with the D-ReX PoU (Point-of-Use)</a:t>
            </a:r>
          </a:p>
          <a:p>
            <a:pPr marL="377825" indent="-285750"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Char char="Ø"/>
              <a:defRPr/>
            </a:pPr>
            <a:r>
              <a:rPr lang="en-GB" altLang="de-DE" sz="1400" b="1" dirty="0">
                <a:solidFill>
                  <a:srgbClr val="3399CC"/>
                </a:solidFill>
                <a:latin typeface="Tahoma" panose="020B0604030504040204" pitchFamily="34" charset="0"/>
              </a:rPr>
              <a:t>R</a:t>
            </a:r>
            <a:r>
              <a:rPr lang="en-GB" altLang="de-DE" sz="1400" dirty="0">
                <a:latin typeface="Tahoma" panose="020B0604030504040204" pitchFamily="34" charset="0"/>
              </a:rPr>
              <a:t>emote detection up to 30 meters in diffusion mode utilizing the     D-ReX </a:t>
            </a:r>
            <a:r>
              <a:rPr lang="en-GB" altLang="de-DE" sz="1400" dirty="0" err="1">
                <a:latin typeface="Tahoma" panose="020B0604030504040204" pitchFamily="34" charset="0"/>
              </a:rPr>
              <a:t>PoI</a:t>
            </a:r>
            <a:r>
              <a:rPr lang="en-GB" altLang="de-DE" sz="1400" dirty="0">
                <a:latin typeface="Tahoma" panose="020B0604030504040204" pitchFamily="34" charset="0"/>
              </a:rPr>
              <a:t> (Point-of-Installation)</a:t>
            </a:r>
          </a:p>
          <a:p>
            <a:pPr marL="377825" indent="-285750"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Char char="Ø"/>
              <a:defRPr/>
            </a:pPr>
            <a:r>
              <a:rPr lang="en-GB" altLang="de-DE" sz="1400" b="1" dirty="0" err="1">
                <a:solidFill>
                  <a:srgbClr val="3399CC"/>
                </a:solidFill>
                <a:latin typeface="Tahoma" panose="020B0604030504040204" pitchFamily="34" charset="0"/>
              </a:rPr>
              <a:t>eX</a:t>
            </a:r>
            <a:r>
              <a:rPr lang="en-GB" altLang="de-DE" sz="1400" dirty="0" err="1">
                <a:latin typeface="Tahoma" panose="020B0604030504040204" pitchFamily="34" charset="0"/>
              </a:rPr>
              <a:t>traction</a:t>
            </a:r>
            <a:r>
              <a:rPr lang="en-GB" altLang="de-DE" sz="1400" dirty="0">
                <a:latin typeface="Tahoma" panose="020B0604030504040204" pitchFamily="34" charset="0"/>
              </a:rPr>
              <a:t> mode operation up to 30 meters using the D-ReX </a:t>
            </a:r>
            <a:r>
              <a:rPr lang="en-GB" altLang="de-DE" sz="1400" dirty="0" err="1">
                <a:latin typeface="Tahoma" panose="020B0604030504040204" pitchFamily="34" charset="0"/>
              </a:rPr>
              <a:t>PoS</a:t>
            </a:r>
            <a:r>
              <a:rPr lang="en-GB" altLang="de-DE" sz="1400" dirty="0">
                <a:latin typeface="Tahoma" panose="020B0604030504040204" pitchFamily="34" charset="0"/>
              </a:rPr>
              <a:t> (Point-of-Sampling)</a:t>
            </a:r>
            <a:endParaRPr lang="en-US" altLang="de-DE" sz="1400" dirty="0">
              <a:latin typeface="Tahoma" panose="020B0604030504040204" pitchFamily="34" charset="0"/>
            </a:endParaRPr>
          </a:p>
          <a:p>
            <a:pPr eaLnBrk="1" hangingPunct="1">
              <a:lnSpc>
                <a:spcPct val="120000"/>
              </a:lnSpc>
              <a:buClr>
                <a:srgbClr val="3399CC"/>
              </a:buClr>
              <a:buFontTx/>
              <a:buNone/>
              <a:defRPr/>
            </a:pPr>
            <a:endParaRPr lang="en-US" altLang="de-DE" sz="1400" dirty="0">
              <a:latin typeface="Tahoma" panose="020B0604030504040204" pitchFamily="34" charset="0"/>
            </a:endParaRPr>
          </a:p>
          <a:p>
            <a:pPr eaLnBrk="1" hangingPunct="1">
              <a:lnSpc>
                <a:spcPct val="120000"/>
              </a:lnSpc>
              <a:buClr>
                <a:srgbClr val="3399CC"/>
              </a:buClr>
              <a:buFontTx/>
              <a:buNone/>
              <a:defRPr/>
            </a:pPr>
            <a:endParaRPr lang="en-US" altLang="de-DE" sz="1400" dirty="0">
              <a:latin typeface="Tahoma" panose="020B0604030504040204" pitchFamily="34" charset="0"/>
            </a:endParaRPr>
          </a:p>
          <a:p>
            <a:pPr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None/>
              <a:defRPr/>
            </a:pPr>
            <a:endParaRPr lang="en-GB" altLang="de-DE" sz="800" dirty="0">
              <a:latin typeface="Tahoma" panose="020B0604030504040204" pitchFamily="34" charset="0"/>
            </a:endParaRPr>
          </a:p>
          <a:p>
            <a:pPr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None/>
              <a:defRPr/>
            </a:pPr>
            <a:endParaRPr lang="en-GB" altLang="de-DE" sz="1800" dirty="0">
              <a:latin typeface="Tahoma" panose="020B0604030504040204" pitchFamily="34" charset="0"/>
            </a:endParaRPr>
          </a:p>
          <a:p>
            <a:pPr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None/>
              <a:defRPr/>
            </a:pPr>
            <a:r>
              <a:rPr lang="en-GB" altLang="de-DE" sz="1800" b="1" dirty="0">
                <a:solidFill>
                  <a:srgbClr val="0099CC"/>
                </a:solidFill>
                <a:latin typeface="Tahoma" panose="020B0604030504040204" pitchFamily="34" charset="0"/>
              </a:rPr>
              <a:t> </a:t>
            </a:r>
            <a:endParaRPr lang="de-DE" altLang="de-DE" sz="1600" dirty="0">
              <a:solidFill>
                <a:schemeClr val="bg2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268" name="Rectangle 6">
            <a:extLst>
              <a:ext uri="{FF2B5EF4-FFF2-40B4-BE49-F238E27FC236}">
                <a16:creationId xmlns:a16="http://schemas.microsoft.com/office/drawing/2014/main" id="{8B2F2269-416F-48C9-886C-03BAEEC627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713" y="371475"/>
            <a:ext cx="194468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91429" bIns="0"/>
          <a:lstStyle>
            <a:lvl1pPr marL="92075" defTabSz="266700">
              <a:spcBef>
                <a:spcPct val="20000"/>
              </a:spcBef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66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66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66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66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None/>
            </a:pPr>
            <a:r>
              <a:rPr lang="en-US" altLang="de-DE" sz="2400" b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Concept</a:t>
            </a:r>
            <a:endParaRPr lang="de-DE" altLang="de-DE" sz="1600">
              <a:solidFill>
                <a:schemeClr val="bg2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269" name="Grafik 8">
            <a:extLst>
              <a:ext uri="{FF2B5EF4-FFF2-40B4-BE49-F238E27FC236}">
                <a16:creationId xmlns:a16="http://schemas.microsoft.com/office/drawing/2014/main" id="{EB3DDD05-759F-4ABA-A0BE-F85608065A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55613"/>
            <a:ext cx="10795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6">
            <a:extLst>
              <a:ext uri="{FF2B5EF4-FFF2-40B4-BE49-F238E27FC236}">
                <a16:creationId xmlns:a16="http://schemas.microsoft.com/office/drawing/2014/main" id="{B1A8BAE3-3DB1-471B-98D9-BEBCD5E20C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7763" y="1200150"/>
            <a:ext cx="2447925" cy="194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91429" bIns="0"/>
          <a:lstStyle>
            <a:lvl1pPr marL="92075" defTabSz="26670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66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66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66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66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None/>
            </a:pPr>
            <a:endParaRPr lang="en-US" altLang="de-DE" sz="300" b="1">
              <a:solidFill>
                <a:srgbClr val="3399CC"/>
              </a:solidFill>
              <a:latin typeface="Tahoma" panose="020B0604030504040204" pitchFamily="34" charset="0"/>
            </a:endParaRPr>
          </a:p>
          <a:p>
            <a:pPr eaLnBrk="1" hangingPunct="1">
              <a:lnSpc>
                <a:spcPct val="120000"/>
              </a:lnSpc>
              <a:buClr>
                <a:srgbClr val="3399CC"/>
              </a:buClr>
              <a:buFontTx/>
              <a:buNone/>
            </a:pPr>
            <a:r>
              <a:rPr lang="en-US" altLang="de-DE" sz="1600" b="1">
                <a:latin typeface="Tahoma" panose="020B0604030504040204" pitchFamily="34" charset="0"/>
              </a:rPr>
              <a:t>Home:</a:t>
            </a:r>
          </a:p>
          <a:p>
            <a:pPr eaLnBrk="1" hangingPunct="1">
              <a:lnSpc>
                <a:spcPct val="120000"/>
              </a:lnSpc>
              <a:buClr>
                <a:srgbClr val="3399CC"/>
              </a:buClr>
              <a:buFontTx/>
              <a:buNone/>
            </a:pPr>
            <a:r>
              <a:rPr lang="en-US" altLang="de-DE" sz="1600" b="1">
                <a:latin typeface="Tahoma" panose="020B0604030504040204" pitchFamily="34" charset="0"/>
              </a:rPr>
              <a:t>Real-time information on the D-ReX currently connected to the computer</a:t>
            </a:r>
          </a:p>
        </p:txBody>
      </p:sp>
      <p:sp>
        <p:nvSpPr>
          <p:cNvPr id="31747" name="Rectangle 6">
            <a:extLst>
              <a:ext uri="{FF2B5EF4-FFF2-40B4-BE49-F238E27FC236}">
                <a16:creationId xmlns:a16="http://schemas.microsoft.com/office/drawing/2014/main" id="{1380BBD6-F978-477D-BBBB-C19335A0D9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275" y="369888"/>
            <a:ext cx="15144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91429" bIns="0"/>
          <a:lstStyle>
            <a:lvl1pPr marL="92075" defTabSz="26670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66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66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66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66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None/>
            </a:pPr>
            <a:r>
              <a:rPr lang="en-US" altLang="de-DE" sz="2400" b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-Config</a:t>
            </a:r>
            <a:endParaRPr lang="de-DE" altLang="de-DE" sz="1600">
              <a:solidFill>
                <a:schemeClr val="bg2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1748" name="Grafik 7">
            <a:extLst>
              <a:ext uri="{FF2B5EF4-FFF2-40B4-BE49-F238E27FC236}">
                <a16:creationId xmlns:a16="http://schemas.microsoft.com/office/drawing/2014/main" id="{D489734D-C044-40F5-AD14-302D07BB16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55613"/>
            <a:ext cx="10795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Grafik 6">
            <a:extLst>
              <a:ext uri="{FF2B5EF4-FFF2-40B4-BE49-F238E27FC236}">
                <a16:creationId xmlns:a16="http://schemas.microsoft.com/office/drawing/2014/main" id="{FBCB516D-23E2-47AB-8E78-9D4F03DAD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1125538"/>
            <a:ext cx="5988050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6">
            <a:extLst>
              <a:ext uri="{FF2B5EF4-FFF2-40B4-BE49-F238E27FC236}">
                <a16:creationId xmlns:a16="http://schemas.microsoft.com/office/drawing/2014/main" id="{12E0AACB-05BA-42A7-9C53-E837588472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7763" y="1200150"/>
            <a:ext cx="2447925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91429" bIns="0"/>
          <a:lstStyle>
            <a:lvl1pPr marL="92075" defTabSz="26670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66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66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66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66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None/>
            </a:pPr>
            <a:endParaRPr lang="en-US" altLang="de-DE" sz="300" b="1">
              <a:solidFill>
                <a:srgbClr val="3399CC"/>
              </a:solidFill>
              <a:latin typeface="Tahoma" panose="020B0604030504040204" pitchFamily="34" charset="0"/>
            </a:endParaRPr>
          </a:p>
          <a:p>
            <a:pPr eaLnBrk="1" hangingPunct="1">
              <a:lnSpc>
                <a:spcPct val="120000"/>
              </a:lnSpc>
              <a:buClr>
                <a:srgbClr val="3399CC"/>
              </a:buClr>
              <a:buFontTx/>
              <a:buNone/>
            </a:pPr>
            <a:r>
              <a:rPr lang="en-US" altLang="de-DE" sz="1600" b="1">
                <a:latin typeface="Tahoma" panose="020B0604030504040204" pitchFamily="34" charset="0"/>
              </a:rPr>
              <a:t>Common settings</a:t>
            </a:r>
          </a:p>
          <a:p>
            <a:pPr eaLnBrk="1" hangingPunct="1">
              <a:lnSpc>
                <a:spcPct val="120000"/>
              </a:lnSpc>
              <a:buClr>
                <a:srgbClr val="3399CC"/>
              </a:buClr>
              <a:buFontTx/>
              <a:buNone/>
            </a:pPr>
            <a:r>
              <a:rPr lang="en-US" altLang="de-DE" sz="1600" b="1">
                <a:latin typeface="Tahoma" panose="020B0604030504040204" pitchFamily="34" charset="0"/>
              </a:rPr>
              <a:t>e.g. bus and connection settings…</a:t>
            </a:r>
          </a:p>
        </p:txBody>
      </p:sp>
      <p:pic>
        <p:nvPicPr>
          <p:cNvPr id="32771" name="Grafik 7">
            <a:extLst>
              <a:ext uri="{FF2B5EF4-FFF2-40B4-BE49-F238E27FC236}">
                <a16:creationId xmlns:a16="http://schemas.microsoft.com/office/drawing/2014/main" id="{CAED6FFB-2B1E-4864-BAB5-DFE06332CF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55613"/>
            <a:ext cx="10795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Rectangle 6">
            <a:extLst>
              <a:ext uri="{FF2B5EF4-FFF2-40B4-BE49-F238E27FC236}">
                <a16:creationId xmlns:a16="http://schemas.microsoft.com/office/drawing/2014/main" id="{5088D086-E67C-4F78-9B5E-2A95A686F2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369888"/>
            <a:ext cx="15144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91429" bIns="0"/>
          <a:lstStyle>
            <a:lvl1pPr marL="92075" defTabSz="26670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66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66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66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66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None/>
            </a:pPr>
            <a:r>
              <a:rPr lang="en-US" altLang="de-DE" sz="2400" b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-Config</a:t>
            </a:r>
            <a:endParaRPr lang="de-DE" altLang="de-DE" sz="1600">
              <a:solidFill>
                <a:schemeClr val="bg2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2773" name="Grafik 2">
            <a:extLst>
              <a:ext uri="{FF2B5EF4-FFF2-40B4-BE49-F238E27FC236}">
                <a16:creationId xmlns:a16="http://schemas.microsoft.com/office/drawing/2014/main" id="{5B4720D1-2759-4743-8F66-3D6A6BAFD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1125538"/>
            <a:ext cx="5988050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6">
            <a:extLst>
              <a:ext uri="{FF2B5EF4-FFF2-40B4-BE49-F238E27FC236}">
                <a16:creationId xmlns:a16="http://schemas.microsoft.com/office/drawing/2014/main" id="{265946A0-FEC6-42DB-A3C4-9D76A59BE0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7763" y="1200150"/>
            <a:ext cx="2447925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91429" bIns="0"/>
          <a:lstStyle>
            <a:lvl1pPr marL="92075" defTabSz="26670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66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66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66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66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None/>
            </a:pPr>
            <a:endParaRPr lang="en-US" altLang="de-DE" sz="300" b="1">
              <a:solidFill>
                <a:srgbClr val="3399CC"/>
              </a:solidFill>
              <a:latin typeface="Tahoma" panose="020B0604030504040204" pitchFamily="34" charset="0"/>
            </a:endParaRPr>
          </a:p>
          <a:p>
            <a:pPr eaLnBrk="1" hangingPunct="1">
              <a:lnSpc>
                <a:spcPct val="120000"/>
              </a:lnSpc>
              <a:buClr>
                <a:srgbClr val="3399CC"/>
              </a:buClr>
              <a:buFontTx/>
              <a:buNone/>
            </a:pPr>
            <a:r>
              <a:rPr lang="en-US" altLang="de-DE" sz="1600" b="1">
                <a:latin typeface="Tahoma" panose="020B0604030504040204" pitchFamily="34" charset="0"/>
              </a:rPr>
              <a:t>… the network  communication …</a:t>
            </a:r>
          </a:p>
        </p:txBody>
      </p:sp>
      <p:pic>
        <p:nvPicPr>
          <p:cNvPr id="33795" name="Grafik 7">
            <a:extLst>
              <a:ext uri="{FF2B5EF4-FFF2-40B4-BE49-F238E27FC236}">
                <a16:creationId xmlns:a16="http://schemas.microsoft.com/office/drawing/2014/main" id="{EF8A7C95-0679-4A2C-AA22-965CDF8443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55613"/>
            <a:ext cx="10795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Rectangle 6">
            <a:extLst>
              <a:ext uri="{FF2B5EF4-FFF2-40B4-BE49-F238E27FC236}">
                <a16:creationId xmlns:a16="http://schemas.microsoft.com/office/drawing/2014/main" id="{D6CD8803-2D1C-40E3-8415-AE704AB06D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369888"/>
            <a:ext cx="15144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91429" bIns="0"/>
          <a:lstStyle>
            <a:lvl1pPr marL="92075" defTabSz="26670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66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66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66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66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None/>
            </a:pPr>
            <a:r>
              <a:rPr lang="en-US" altLang="de-DE" sz="2400" b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-Config</a:t>
            </a:r>
            <a:endParaRPr lang="de-DE" altLang="de-DE" sz="1600">
              <a:solidFill>
                <a:schemeClr val="bg2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3797" name="Grafik 2">
            <a:extLst>
              <a:ext uri="{FF2B5EF4-FFF2-40B4-BE49-F238E27FC236}">
                <a16:creationId xmlns:a16="http://schemas.microsoft.com/office/drawing/2014/main" id="{F7AE9160-8901-41BE-8AAF-6C03B3044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1108075"/>
            <a:ext cx="6008687" cy="505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6">
            <a:extLst>
              <a:ext uri="{FF2B5EF4-FFF2-40B4-BE49-F238E27FC236}">
                <a16:creationId xmlns:a16="http://schemas.microsoft.com/office/drawing/2014/main" id="{C4FC3EE9-8A6F-42A0-B32C-2C6C974436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7763" y="1200150"/>
            <a:ext cx="2447925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91429" bIns="0"/>
          <a:lstStyle>
            <a:lvl1pPr marL="92075" defTabSz="26670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66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66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66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66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None/>
            </a:pPr>
            <a:endParaRPr lang="en-US" altLang="de-DE" sz="300" b="1">
              <a:solidFill>
                <a:srgbClr val="3399CC"/>
              </a:solidFill>
              <a:latin typeface="Tahoma" panose="020B0604030504040204" pitchFamily="34" charset="0"/>
            </a:endParaRPr>
          </a:p>
          <a:p>
            <a:pPr eaLnBrk="1" hangingPunct="1">
              <a:lnSpc>
                <a:spcPct val="120000"/>
              </a:lnSpc>
              <a:buClr>
                <a:srgbClr val="3399CC"/>
              </a:buClr>
              <a:buFontTx/>
              <a:buNone/>
            </a:pPr>
            <a:r>
              <a:rPr lang="en-US" altLang="de-DE" sz="1600" b="1">
                <a:latin typeface="Tahoma" panose="020B0604030504040204" pitchFamily="34" charset="0"/>
              </a:rPr>
              <a:t>… and the language and date/time settings.</a:t>
            </a:r>
          </a:p>
        </p:txBody>
      </p:sp>
      <p:pic>
        <p:nvPicPr>
          <p:cNvPr id="34819" name="Grafik 7">
            <a:extLst>
              <a:ext uri="{FF2B5EF4-FFF2-40B4-BE49-F238E27FC236}">
                <a16:creationId xmlns:a16="http://schemas.microsoft.com/office/drawing/2014/main" id="{2727C4EC-EEDE-470A-9B67-24A08E7D6B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55613"/>
            <a:ext cx="10795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Rectangle 6">
            <a:extLst>
              <a:ext uri="{FF2B5EF4-FFF2-40B4-BE49-F238E27FC236}">
                <a16:creationId xmlns:a16="http://schemas.microsoft.com/office/drawing/2014/main" id="{8F0FD4A6-12CB-4866-886D-1ED243DB7D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369888"/>
            <a:ext cx="15144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91429" bIns="0"/>
          <a:lstStyle>
            <a:lvl1pPr marL="92075" defTabSz="26670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66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66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66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66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None/>
            </a:pPr>
            <a:r>
              <a:rPr lang="en-US" altLang="de-DE" sz="2400" b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-Config</a:t>
            </a:r>
            <a:endParaRPr lang="de-DE" altLang="de-DE" sz="1600">
              <a:solidFill>
                <a:schemeClr val="bg2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4821" name="Grafik 2">
            <a:extLst>
              <a:ext uri="{FF2B5EF4-FFF2-40B4-BE49-F238E27FC236}">
                <a16:creationId xmlns:a16="http://schemas.microsoft.com/office/drawing/2014/main" id="{E164768A-9400-4B86-8A4A-08E5333E9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1108075"/>
            <a:ext cx="5988050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6">
            <a:extLst>
              <a:ext uri="{FF2B5EF4-FFF2-40B4-BE49-F238E27FC236}">
                <a16:creationId xmlns:a16="http://schemas.microsoft.com/office/drawing/2014/main" id="{E1C6D3F0-E056-4B7A-A9F8-CC317204D6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7763" y="1200150"/>
            <a:ext cx="2447925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91429" bIns="0"/>
          <a:lstStyle>
            <a:lvl1pPr marL="92075" defTabSz="26670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66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66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66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66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None/>
            </a:pPr>
            <a:endParaRPr lang="en-US" altLang="de-DE" sz="300" b="1">
              <a:solidFill>
                <a:srgbClr val="3399CC"/>
              </a:solidFill>
              <a:latin typeface="Tahoma" panose="020B0604030504040204" pitchFamily="34" charset="0"/>
            </a:endParaRPr>
          </a:p>
          <a:p>
            <a:pPr eaLnBrk="1" hangingPunct="1">
              <a:lnSpc>
                <a:spcPct val="120000"/>
              </a:lnSpc>
              <a:buClr>
                <a:srgbClr val="3399CC"/>
              </a:buClr>
              <a:buFontTx/>
              <a:buNone/>
            </a:pPr>
            <a:r>
              <a:rPr lang="en-US" altLang="de-DE" sz="1600" b="1">
                <a:latin typeface="Tahoma" panose="020B0604030504040204" pitchFamily="34" charset="0"/>
              </a:rPr>
              <a:t>Overview of all measuring points with sub-menu to configure each one individually.</a:t>
            </a:r>
          </a:p>
        </p:txBody>
      </p:sp>
      <p:pic>
        <p:nvPicPr>
          <p:cNvPr id="35843" name="Grafik 7">
            <a:extLst>
              <a:ext uri="{FF2B5EF4-FFF2-40B4-BE49-F238E27FC236}">
                <a16:creationId xmlns:a16="http://schemas.microsoft.com/office/drawing/2014/main" id="{A0ED758F-470E-41AD-AF91-CA869D588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55613"/>
            <a:ext cx="10795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Rectangle 6">
            <a:extLst>
              <a:ext uri="{FF2B5EF4-FFF2-40B4-BE49-F238E27FC236}">
                <a16:creationId xmlns:a16="http://schemas.microsoft.com/office/drawing/2014/main" id="{907A2FE5-8578-42F7-A4F1-766ADC2450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369888"/>
            <a:ext cx="15144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91429" bIns="0"/>
          <a:lstStyle>
            <a:lvl1pPr marL="92075" defTabSz="26670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66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66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66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66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None/>
            </a:pPr>
            <a:r>
              <a:rPr lang="en-US" altLang="de-DE" sz="2400" b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-Config</a:t>
            </a:r>
            <a:endParaRPr lang="de-DE" altLang="de-DE" sz="1600">
              <a:solidFill>
                <a:schemeClr val="bg2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5845" name="Grafik 2">
            <a:extLst>
              <a:ext uri="{FF2B5EF4-FFF2-40B4-BE49-F238E27FC236}">
                <a16:creationId xmlns:a16="http://schemas.microsoft.com/office/drawing/2014/main" id="{563FFEFE-B052-426D-ACC2-72B089B94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1108075"/>
            <a:ext cx="6008687" cy="505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6">
            <a:extLst>
              <a:ext uri="{FF2B5EF4-FFF2-40B4-BE49-F238E27FC236}">
                <a16:creationId xmlns:a16="http://schemas.microsoft.com/office/drawing/2014/main" id="{01D0EA9A-8CA9-4389-B79C-0B9A85EB56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7763" y="1200150"/>
            <a:ext cx="2447925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91429" bIns="0"/>
          <a:lstStyle>
            <a:lvl1pPr marL="92075" defTabSz="26670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66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66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66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66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None/>
            </a:pPr>
            <a:endParaRPr lang="en-US" altLang="de-DE" sz="300" b="1">
              <a:solidFill>
                <a:srgbClr val="3399CC"/>
              </a:solidFill>
              <a:latin typeface="Tahoma" panose="020B0604030504040204" pitchFamily="34" charset="0"/>
            </a:endParaRPr>
          </a:p>
          <a:p>
            <a:pPr eaLnBrk="1" hangingPunct="1">
              <a:lnSpc>
                <a:spcPct val="120000"/>
              </a:lnSpc>
              <a:buClr>
                <a:srgbClr val="3399CC"/>
              </a:buClr>
              <a:buFontTx/>
              <a:buNone/>
            </a:pPr>
            <a:r>
              <a:rPr lang="en-US" altLang="de-DE" sz="1600" b="1">
                <a:latin typeface="Tahoma" panose="020B0604030504040204" pitchFamily="34" charset="0"/>
              </a:rPr>
              <a:t>Menu for configuring and assigning the internal relays.</a:t>
            </a:r>
          </a:p>
        </p:txBody>
      </p:sp>
      <p:pic>
        <p:nvPicPr>
          <p:cNvPr id="36867" name="Grafik 7">
            <a:extLst>
              <a:ext uri="{FF2B5EF4-FFF2-40B4-BE49-F238E27FC236}">
                <a16:creationId xmlns:a16="http://schemas.microsoft.com/office/drawing/2014/main" id="{97BD48F6-2649-48B8-90DD-7055D3C4FB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55613"/>
            <a:ext cx="10795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Rectangle 6">
            <a:extLst>
              <a:ext uri="{FF2B5EF4-FFF2-40B4-BE49-F238E27FC236}">
                <a16:creationId xmlns:a16="http://schemas.microsoft.com/office/drawing/2014/main" id="{07AD0275-BA0E-4AE0-AA9D-D861A5F0DE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369888"/>
            <a:ext cx="15144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91429" bIns="0"/>
          <a:lstStyle>
            <a:lvl1pPr marL="92075" defTabSz="26670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66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66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66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66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None/>
            </a:pPr>
            <a:r>
              <a:rPr lang="en-US" altLang="de-DE" sz="2400" b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-Config</a:t>
            </a:r>
            <a:endParaRPr lang="de-DE" altLang="de-DE" sz="1600">
              <a:solidFill>
                <a:schemeClr val="bg2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6869" name="Grafik 2">
            <a:extLst>
              <a:ext uri="{FF2B5EF4-FFF2-40B4-BE49-F238E27FC236}">
                <a16:creationId xmlns:a16="http://schemas.microsoft.com/office/drawing/2014/main" id="{39E1C589-7804-4F66-90B8-59537814C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116013"/>
            <a:ext cx="5940425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6">
            <a:extLst>
              <a:ext uri="{FF2B5EF4-FFF2-40B4-BE49-F238E27FC236}">
                <a16:creationId xmlns:a16="http://schemas.microsoft.com/office/drawing/2014/main" id="{AC7395C6-A7E5-4063-91CB-133F541BFE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7763" y="1200150"/>
            <a:ext cx="2447925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91429" bIns="0"/>
          <a:lstStyle>
            <a:lvl1pPr marL="92075" defTabSz="26670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66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66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66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66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None/>
            </a:pPr>
            <a:endParaRPr lang="en-US" altLang="de-DE" sz="300" b="1">
              <a:solidFill>
                <a:srgbClr val="3399CC"/>
              </a:solidFill>
              <a:latin typeface="Tahoma" panose="020B0604030504040204" pitchFamily="34" charset="0"/>
            </a:endParaRPr>
          </a:p>
          <a:p>
            <a:pPr eaLnBrk="1" hangingPunct="1">
              <a:lnSpc>
                <a:spcPct val="120000"/>
              </a:lnSpc>
              <a:buClr>
                <a:srgbClr val="3399CC"/>
              </a:buClr>
              <a:buFontTx/>
              <a:buNone/>
            </a:pPr>
            <a:r>
              <a:rPr lang="en-US" altLang="de-DE" sz="1600" b="1">
                <a:latin typeface="Tahoma" panose="020B0604030504040204" pitchFamily="34" charset="0"/>
              </a:rPr>
              <a:t>Pump configuration</a:t>
            </a:r>
          </a:p>
        </p:txBody>
      </p:sp>
      <p:pic>
        <p:nvPicPr>
          <p:cNvPr id="37891" name="Grafik 7">
            <a:extLst>
              <a:ext uri="{FF2B5EF4-FFF2-40B4-BE49-F238E27FC236}">
                <a16:creationId xmlns:a16="http://schemas.microsoft.com/office/drawing/2014/main" id="{4439F1F4-D7B7-4978-A220-5F5FFDA9FA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55613"/>
            <a:ext cx="10795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Rectangle 6">
            <a:extLst>
              <a:ext uri="{FF2B5EF4-FFF2-40B4-BE49-F238E27FC236}">
                <a16:creationId xmlns:a16="http://schemas.microsoft.com/office/drawing/2014/main" id="{68FD9A1C-11DB-484E-B223-29798F00A2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369888"/>
            <a:ext cx="15144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91429" bIns="0"/>
          <a:lstStyle>
            <a:lvl1pPr marL="92075" defTabSz="26670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66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66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66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66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None/>
            </a:pPr>
            <a:r>
              <a:rPr lang="en-US" altLang="de-DE" sz="2400" b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-Config</a:t>
            </a:r>
            <a:endParaRPr lang="de-DE" altLang="de-DE" sz="1600">
              <a:solidFill>
                <a:schemeClr val="bg2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7893" name="Grafik 2">
            <a:extLst>
              <a:ext uri="{FF2B5EF4-FFF2-40B4-BE49-F238E27FC236}">
                <a16:creationId xmlns:a16="http://schemas.microsoft.com/office/drawing/2014/main" id="{C021D746-0666-40C8-824B-6370A6A7B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1108075"/>
            <a:ext cx="5988050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Grafik 3">
            <a:extLst>
              <a:ext uri="{FF2B5EF4-FFF2-40B4-BE49-F238E27FC236}">
                <a16:creationId xmlns:a16="http://schemas.microsoft.com/office/drawing/2014/main" id="{75B08E5C-73C8-404F-BFAD-8E137F457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412875"/>
            <a:ext cx="2090738" cy="433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6">
            <a:extLst>
              <a:ext uri="{FF2B5EF4-FFF2-40B4-BE49-F238E27FC236}">
                <a16:creationId xmlns:a16="http://schemas.microsoft.com/office/drawing/2014/main" id="{1461A287-40D4-428E-B68A-139215B0C0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900" y="1217613"/>
            <a:ext cx="2087563" cy="1422400"/>
          </a:xfrm>
          <a:prstGeom prst="rect">
            <a:avLst/>
          </a:prstGeom>
          <a:noFill/>
          <a:ln>
            <a:noFill/>
          </a:ln>
        </p:spPr>
        <p:txBody>
          <a:bodyPr lIns="0" tIns="0" rIns="91429" bIns="0"/>
          <a:lstStyle>
            <a:lvl1pPr marL="92075" defTabSz="266700">
              <a:spcBef>
                <a:spcPct val="20000"/>
              </a:spcBef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66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66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66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66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None/>
              <a:defRPr/>
            </a:pPr>
            <a:r>
              <a:rPr lang="en-GB" altLang="de-DE" sz="1800" b="1" dirty="0">
                <a:latin typeface="Tahoma" panose="020B0604030504040204" pitchFamily="34" charset="0"/>
              </a:rPr>
              <a:t>Bluetooth</a:t>
            </a:r>
            <a:endParaRPr lang="en-GB" altLang="de-DE" sz="1400" dirty="0">
              <a:latin typeface="Tahoma" panose="020B0604030504040204" pitchFamily="34" charset="0"/>
            </a:endParaRPr>
          </a:p>
          <a:p>
            <a:pPr marL="377825" indent="-285750"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Char char="Ø"/>
              <a:defRPr/>
            </a:pPr>
            <a:r>
              <a:rPr lang="en-GB" altLang="de-DE" sz="1400" dirty="0">
                <a:latin typeface="Tahoma" panose="020B0604030504040204" pitchFamily="34" charset="0"/>
              </a:rPr>
              <a:t>Device Connection</a:t>
            </a:r>
          </a:p>
          <a:p>
            <a:pPr marL="377825" indent="-285750"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Char char="Ø"/>
              <a:defRPr/>
            </a:pPr>
            <a:endParaRPr lang="en-GB" altLang="de-DE" sz="1400" dirty="0">
              <a:latin typeface="Tahoma" panose="020B0604030504040204" pitchFamily="34" charset="0"/>
            </a:endParaRPr>
          </a:p>
        </p:txBody>
      </p:sp>
      <p:sp>
        <p:nvSpPr>
          <p:cNvPr id="38916" name="Rectangle 6">
            <a:extLst>
              <a:ext uri="{FF2B5EF4-FFF2-40B4-BE49-F238E27FC236}">
                <a16:creationId xmlns:a16="http://schemas.microsoft.com/office/drawing/2014/main" id="{D85E1330-0297-4648-A3FE-A7FE74928B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713" y="371475"/>
            <a:ext cx="33845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91429" bIns="0"/>
          <a:lstStyle>
            <a:lvl1pPr marL="92075" defTabSz="266700">
              <a:spcBef>
                <a:spcPct val="20000"/>
              </a:spcBef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66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66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66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66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None/>
            </a:pPr>
            <a:r>
              <a:rPr lang="en-US" altLang="de-DE" sz="2400" b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App</a:t>
            </a:r>
            <a:endParaRPr lang="de-DE" altLang="de-DE" sz="1600">
              <a:solidFill>
                <a:schemeClr val="bg2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917" name="Grafik 8">
            <a:extLst>
              <a:ext uri="{FF2B5EF4-FFF2-40B4-BE49-F238E27FC236}">
                <a16:creationId xmlns:a16="http://schemas.microsoft.com/office/drawing/2014/main" id="{9F4FFC9F-1A37-4496-91F4-1C2D3A92C8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55613"/>
            <a:ext cx="10795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74528CDB-A690-4AA7-B810-A6A183868B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412875"/>
            <a:ext cx="2090738" cy="433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6AD4C58D-8C12-4B2B-A938-3DBA545868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763" y="1928813"/>
            <a:ext cx="1835150" cy="380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6">
            <a:extLst>
              <a:ext uri="{FF2B5EF4-FFF2-40B4-BE49-F238E27FC236}">
                <a16:creationId xmlns:a16="http://schemas.microsoft.com/office/drawing/2014/main" id="{2FAF9811-6C17-44B4-81BD-3CC5EBB697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900" y="1217613"/>
            <a:ext cx="2087563" cy="796925"/>
          </a:xfrm>
          <a:prstGeom prst="rect">
            <a:avLst/>
          </a:prstGeom>
          <a:noFill/>
          <a:ln>
            <a:noFill/>
          </a:ln>
        </p:spPr>
        <p:txBody>
          <a:bodyPr lIns="0" tIns="0" rIns="91429" bIns="0"/>
          <a:lstStyle>
            <a:lvl1pPr marL="92075" defTabSz="266700">
              <a:spcBef>
                <a:spcPct val="20000"/>
              </a:spcBef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66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66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66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66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None/>
              <a:defRPr/>
            </a:pPr>
            <a:r>
              <a:rPr lang="en-GB" altLang="de-DE" sz="1800" b="1" dirty="0">
                <a:latin typeface="Tahoma" panose="020B0604030504040204" pitchFamily="34" charset="0"/>
              </a:rPr>
              <a:t>Live data</a:t>
            </a:r>
            <a:endParaRPr lang="en-GB" altLang="de-DE" sz="1400" dirty="0">
              <a:latin typeface="Tahoma" panose="020B0604030504040204" pitchFamily="34" charset="0"/>
            </a:endParaRPr>
          </a:p>
          <a:p>
            <a:pPr marL="377825" indent="-285750"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Char char="Ø"/>
              <a:defRPr/>
            </a:pPr>
            <a:r>
              <a:rPr lang="en-GB" altLang="de-DE" sz="1400" dirty="0">
                <a:latin typeface="Tahoma" panose="020B0604030504040204" pitchFamily="34" charset="0"/>
              </a:rPr>
              <a:t>Measurement values</a:t>
            </a:r>
          </a:p>
          <a:p>
            <a:pPr marL="377825" indent="-285750"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Char char="Ø"/>
              <a:defRPr/>
            </a:pPr>
            <a:endParaRPr lang="en-GB" altLang="de-DE" sz="1400" dirty="0">
              <a:latin typeface="Tahoma" panose="020B0604030504040204" pitchFamily="34" charset="0"/>
            </a:endParaRPr>
          </a:p>
        </p:txBody>
      </p:sp>
      <p:sp>
        <p:nvSpPr>
          <p:cNvPr id="39940" name="Rectangle 6">
            <a:extLst>
              <a:ext uri="{FF2B5EF4-FFF2-40B4-BE49-F238E27FC236}">
                <a16:creationId xmlns:a16="http://schemas.microsoft.com/office/drawing/2014/main" id="{1B90AF64-6D02-4463-A8F9-BE269E105D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713" y="371475"/>
            <a:ext cx="33845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91429" bIns="0"/>
          <a:lstStyle>
            <a:lvl1pPr marL="92075" defTabSz="266700">
              <a:spcBef>
                <a:spcPct val="20000"/>
              </a:spcBef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66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66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66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66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None/>
            </a:pPr>
            <a:r>
              <a:rPr lang="en-US" altLang="de-DE" sz="2400" b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App</a:t>
            </a:r>
            <a:endParaRPr lang="de-DE" altLang="de-DE" sz="1600">
              <a:solidFill>
                <a:schemeClr val="bg2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9941" name="Grafik 8">
            <a:extLst>
              <a:ext uri="{FF2B5EF4-FFF2-40B4-BE49-F238E27FC236}">
                <a16:creationId xmlns:a16="http://schemas.microsoft.com/office/drawing/2014/main" id="{D75C0A68-44B1-4239-8B79-D6D1F15FEA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55613"/>
            <a:ext cx="10795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Grafik 4">
            <a:extLst>
              <a:ext uri="{FF2B5EF4-FFF2-40B4-BE49-F238E27FC236}">
                <a16:creationId xmlns:a16="http://schemas.microsoft.com/office/drawing/2014/main" id="{232ECA9F-8625-4E29-AC53-3B5D2EC0AE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788" y="1928813"/>
            <a:ext cx="1835150" cy="380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Grafik 11">
            <a:extLst>
              <a:ext uri="{FF2B5EF4-FFF2-40B4-BE49-F238E27FC236}">
                <a16:creationId xmlns:a16="http://schemas.microsoft.com/office/drawing/2014/main" id="{633EB959-167A-47C2-B331-C954FF4DC7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1928813"/>
            <a:ext cx="1833562" cy="380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EF17D12B-EBB6-4E48-B643-9C7C064746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900" y="1217613"/>
            <a:ext cx="2087563" cy="711200"/>
          </a:xfrm>
          <a:prstGeom prst="rect">
            <a:avLst/>
          </a:prstGeom>
          <a:noFill/>
          <a:ln>
            <a:noFill/>
          </a:ln>
        </p:spPr>
        <p:txBody>
          <a:bodyPr lIns="0" tIns="0" rIns="91429" bIns="0"/>
          <a:lstStyle>
            <a:lvl1pPr marL="92075" defTabSz="26670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66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66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66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66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None/>
              <a:defRPr/>
            </a:pPr>
            <a:r>
              <a:rPr lang="en-GB" altLang="de-DE" sz="1800" b="1" dirty="0">
                <a:latin typeface="Tahoma" panose="020B0604030504040204" pitchFamily="34" charset="0"/>
              </a:rPr>
              <a:t>Live data</a:t>
            </a:r>
            <a:endParaRPr lang="en-GB" altLang="de-DE" sz="1400" dirty="0">
              <a:latin typeface="Tahoma" panose="020B0604030504040204" pitchFamily="34" charset="0"/>
            </a:endParaRPr>
          </a:p>
          <a:p>
            <a:pPr marL="377825" indent="-285750"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Char char="Ø"/>
              <a:defRPr/>
            </a:pPr>
            <a:r>
              <a:rPr lang="en-GB" altLang="de-DE" sz="1400" dirty="0">
                <a:latin typeface="Tahoma" panose="020B0604030504040204" pitchFamily="34" charset="0"/>
              </a:rPr>
              <a:t>Measurement values</a:t>
            </a:r>
          </a:p>
          <a:p>
            <a:pPr marL="377825" indent="-285750"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Char char="Ø"/>
              <a:defRPr/>
            </a:pPr>
            <a:endParaRPr lang="en-GB" altLang="de-DE" sz="1400" dirty="0">
              <a:latin typeface="Tahoma" panose="020B0604030504040204" pitchFamily="34" charset="0"/>
            </a:endParaRPr>
          </a:p>
        </p:txBody>
      </p:sp>
      <p:sp>
        <p:nvSpPr>
          <p:cNvPr id="40963" name="Rectangle 6">
            <a:extLst>
              <a:ext uri="{FF2B5EF4-FFF2-40B4-BE49-F238E27FC236}">
                <a16:creationId xmlns:a16="http://schemas.microsoft.com/office/drawing/2014/main" id="{F1304629-3461-4EF6-99B4-46B9F43BE8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713" y="371475"/>
            <a:ext cx="33845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91429" bIns="0"/>
          <a:lstStyle>
            <a:lvl1pPr marL="92075" defTabSz="26670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66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66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66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66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None/>
            </a:pPr>
            <a:r>
              <a:rPr lang="en-US" altLang="de-DE" sz="2400" b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App</a:t>
            </a:r>
            <a:endParaRPr lang="de-DE" altLang="de-DE" sz="1600">
              <a:solidFill>
                <a:schemeClr val="bg2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964" name="Grafik 8">
            <a:extLst>
              <a:ext uri="{FF2B5EF4-FFF2-40B4-BE49-F238E27FC236}">
                <a16:creationId xmlns:a16="http://schemas.microsoft.com/office/drawing/2014/main" id="{09F81E92-0577-44CE-B350-F1A45063DC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55613"/>
            <a:ext cx="10795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8819EA6-7348-4B01-A64A-50C7796D69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413" y="1928813"/>
            <a:ext cx="1835150" cy="380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A7B348A-3A63-4571-A369-6C04146469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928813"/>
            <a:ext cx="1835150" cy="380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72DE45A-63D4-42BB-A941-B3809D762D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1928813"/>
            <a:ext cx="1833562" cy="380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Grafik 11">
            <a:extLst>
              <a:ext uri="{FF2B5EF4-FFF2-40B4-BE49-F238E27FC236}">
                <a16:creationId xmlns:a16="http://schemas.microsoft.com/office/drawing/2014/main" id="{9E7F2223-4BD5-4D60-94FD-E49F0A3311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928813"/>
            <a:ext cx="1833563" cy="380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46">
            <a:extLst>
              <a:ext uri="{FF2B5EF4-FFF2-40B4-BE49-F238E27FC236}">
                <a16:creationId xmlns:a16="http://schemas.microsoft.com/office/drawing/2014/main" id="{5CA68E25-B3E3-46D6-9ACD-4C37CC63AFAF}"/>
              </a:ext>
            </a:extLst>
          </p:cNvPr>
          <p:cNvSpPr/>
          <p:nvPr/>
        </p:nvSpPr>
        <p:spPr>
          <a:xfrm>
            <a:off x="439738" y="1125538"/>
            <a:ext cx="4391025" cy="5049837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91425" bIns="0"/>
          <a:lstStyle/>
          <a:p>
            <a:pPr marL="9207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399CC"/>
              </a:buClr>
              <a:buSzPts val="1600"/>
              <a:buFont typeface="Noto Sans Symbols"/>
              <a:buNone/>
              <a:defRPr/>
            </a:pPr>
            <a:r>
              <a:rPr lang="en-US" sz="24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Features</a:t>
            </a:r>
            <a:r>
              <a:rPr lang="en-US" sz="16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:</a:t>
            </a:r>
            <a:endParaRPr dirty="0"/>
          </a:p>
          <a:p>
            <a:pPr marL="377825" indent="-285750">
              <a:lnSpc>
                <a:spcPct val="120000"/>
              </a:lnSpc>
              <a:spcBef>
                <a:spcPts val="280"/>
              </a:spcBef>
              <a:spcAft>
                <a:spcPts val="0"/>
              </a:spcAft>
              <a:buClr>
                <a:srgbClr val="3399CC"/>
              </a:buClr>
              <a:buSzPts val="1400"/>
              <a:buFont typeface="Noto Sans Symbols"/>
              <a:buChar char="⮚"/>
              <a:defRPr/>
            </a:pPr>
            <a:r>
              <a:rPr lang="en-US" sz="14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Sensors for more than 50 gases</a:t>
            </a:r>
          </a:p>
          <a:p>
            <a:pPr marL="377825" indent="-285750">
              <a:lnSpc>
                <a:spcPct val="120000"/>
              </a:lnSpc>
              <a:spcBef>
                <a:spcPts val="280"/>
              </a:spcBef>
              <a:spcAft>
                <a:spcPts val="0"/>
              </a:spcAft>
              <a:buClr>
                <a:srgbClr val="3399CC"/>
              </a:buClr>
              <a:buSzPts val="1400"/>
              <a:buFont typeface="Noto Sans Symbols"/>
              <a:buChar char="⮚"/>
              <a:defRPr/>
            </a:pPr>
            <a:r>
              <a:rPr lang="en-US" altLang="de-DE" sz="1400" dirty="0">
                <a:solidFill>
                  <a:schemeClr val="tx1"/>
                </a:solidFill>
              </a:rPr>
              <a:t>High-resolution, full-color 2.4” TFT display</a:t>
            </a:r>
            <a:endParaRPr dirty="0"/>
          </a:p>
          <a:p>
            <a:pPr marL="377825" indent="-285750">
              <a:lnSpc>
                <a:spcPct val="120000"/>
              </a:lnSpc>
              <a:spcBef>
                <a:spcPts val="280"/>
              </a:spcBef>
              <a:spcAft>
                <a:spcPts val="0"/>
              </a:spcAft>
              <a:buClr>
                <a:srgbClr val="3399CC"/>
              </a:buClr>
              <a:buSzPts val="1400"/>
              <a:buFont typeface="Noto Sans Symbols"/>
              <a:buChar char="⮚"/>
              <a:defRPr/>
            </a:pPr>
            <a:r>
              <a:rPr lang="en-US" sz="14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Hot-swappable smart sensor cartridge</a:t>
            </a:r>
          </a:p>
          <a:p>
            <a:pPr marL="377825" indent="-285750">
              <a:lnSpc>
                <a:spcPct val="120000"/>
              </a:lnSpc>
              <a:spcBef>
                <a:spcPts val="280"/>
              </a:spcBef>
              <a:spcAft>
                <a:spcPts val="0"/>
              </a:spcAft>
              <a:buClr>
                <a:srgbClr val="3399CC"/>
              </a:buClr>
              <a:buSzPts val="1400"/>
              <a:buFont typeface="Noto Sans Symbols"/>
              <a:buChar char="⮚"/>
              <a:defRPr/>
            </a:pPr>
            <a:r>
              <a:rPr lang="en-US" sz="14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Reusable sensor cartridge</a:t>
            </a:r>
            <a:endParaRPr lang="en-US" dirty="0"/>
          </a:p>
          <a:p>
            <a:pPr marL="377825" indent="-285750">
              <a:lnSpc>
                <a:spcPct val="120000"/>
              </a:lnSpc>
              <a:spcBef>
                <a:spcPts val="280"/>
              </a:spcBef>
              <a:spcAft>
                <a:spcPts val="0"/>
              </a:spcAft>
              <a:buClr>
                <a:srgbClr val="3399CC"/>
              </a:buClr>
              <a:buSzPts val="1400"/>
              <a:buFont typeface="Noto Sans Symbols"/>
              <a:buChar char="⮚"/>
              <a:defRPr/>
            </a:pPr>
            <a:r>
              <a:rPr lang="en-US" sz="14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Power over Ethernet (PoE) or 24 V DC </a:t>
            </a:r>
            <a:endParaRPr dirty="0"/>
          </a:p>
          <a:p>
            <a:pPr marL="377825" indent="-285750">
              <a:lnSpc>
                <a:spcPct val="120000"/>
              </a:lnSpc>
              <a:spcBef>
                <a:spcPts val="280"/>
              </a:spcBef>
              <a:spcAft>
                <a:spcPts val="0"/>
              </a:spcAft>
              <a:buClr>
                <a:srgbClr val="3399CC"/>
              </a:buClr>
              <a:buSzPts val="1400"/>
              <a:buFont typeface="Noto Sans Symbols"/>
              <a:buChar char="⮚"/>
              <a:defRPr/>
            </a:pPr>
            <a:r>
              <a:rPr lang="en-US" sz="14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Addressable via a web portal- Datalogging</a:t>
            </a:r>
            <a:endParaRPr dirty="0"/>
          </a:p>
          <a:p>
            <a:pPr marL="377825" indent="-285750">
              <a:lnSpc>
                <a:spcPct val="120000"/>
              </a:lnSpc>
              <a:spcBef>
                <a:spcPts val="280"/>
              </a:spcBef>
              <a:spcAft>
                <a:spcPts val="0"/>
              </a:spcAft>
              <a:buClr>
                <a:srgbClr val="3399CC"/>
              </a:buClr>
              <a:buSzPts val="1400"/>
              <a:buFont typeface="Noto Sans Symbols"/>
              <a:buChar char="⮚"/>
              <a:defRPr/>
            </a:pPr>
            <a:r>
              <a:rPr lang="en-US" sz="14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Bluetooth App with service capabilities</a:t>
            </a:r>
          </a:p>
          <a:p>
            <a:pPr marL="377825" indent="-285750">
              <a:lnSpc>
                <a:spcPct val="120000"/>
              </a:lnSpc>
              <a:spcBef>
                <a:spcPts val="280"/>
              </a:spcBef>
              <a:spcAft>
                <a:spcPts val="0"/>
              </a:spcAft>
              <a:buClr>
                <a:srgbClr val="3399CC"/>
              </a:buClr>
              <a:buSzPts val="1400"/>
              <a:buFont typeface="Noto Sans Symbols"/>
              <a:buChar char="⮚"/>
              <a:defRPr/>
            </a:pPr>
            <a:r>
              <a:rPr lang="en-US" sz="14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Software configuration tool</a:t>
            </a:r>
            <a:endParaRPr dirty="0"/>
          </a:p>
          <a:p>
            <a:pPr marL="377825" indent="-285750">
              <a:lnSpc>
                <a:spcPct val="120000"/>
              </a:lnSpc>
              <a:spcBef>
                <a:spcPts val="280"/>
              </a:spcBef>
              <a:spcAft>
                <a:spcPts val="0"/>
              </a:spcAft>
              <a:buClr>
                <a:srgbClr val="3399CC"/>
              </a:buClr>
              <a:buSzPts val="1400"/>
              <a:buFont typeface="Noto Sans Symbols"/>
              <a:buChar char="⮚"/>
              <a:defRPr/>
            </a:pPr>
            <a:r>
              <a:rPr lang="en-US" sz="14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Interface: </a:t>
            </a:r>
            <a:r>
              <a:rPr lang="en-US" sz="1400" dirty="0">
                <a:solidFill>
                  <a:srgbClr val="C00000"/>
                </a:solidFill>
                <a:latin typeface="Tahoma"/>
                <a:ea typeface="Tahoma"/>
                <a:cs typeface="Tahoma"/>
                <a:sym typeface="Tahoma"/>
              </a:rPr>
              <a:t>All Standard Now</a:t>
            </a:r>
            <a:endParaRPr dirty="0">
              <a:solidFill>
                <a:srgbClr val="C00000"/>
              </a:solidFill>
            </a:endParaRPr>
          </a:p>
          <a:p>
            <a:pPr marL="1028700" lvl="1" indent="-285750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>
                <a:srgbClr val="3399CC"/>
              </a:buClr>
              <a:buSzPts val="1000"/>
              <a:buFont typeface="Noto Sans Symbols"/>
              <a:buChar char="⮚"/>
              <a:defRPr/>
            </a:pPr>
            <a:r>
              <a:rPr lang="en-US" sz="10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analog 4–20 mA output</a:t>
            </a:r>
            <a:endParaRPr dirty="0"/>
          </a:p>
          <a:p>
            <a:pPr marL="1028700" lvl="1" indent="-285750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>
                <a:srgbClr val="3399CC"/>
              </a:buClr>
              <a:buSzPts val="1000"/>
              <a:buFont typeface="Noto Sans Symbols"/>
              <a:buChar char="⮚"/>
              <a:defRPr/>
            </a:pPr>
            <a:r>
              <a:rPr lang="en-US" sz="10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RS-485 (Modbus/RTU)</a:t>
            </a:r>
            <a:endParaRPr dirty="0"/>
          </a:p>
          <a:p>
            <a:pPr marL="1028700" lvl="1" indent="-285750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>
                <a:srgbClr val="3399CC"/>
              </a:buClr>
              <a:buSzPts val="1000"/>
              <a:buFont typeface="Noto Sans Symbols"/>
              <a:buChar char="⮚"/>
              <a:defRPr/>
            </a:pPr>
            <a:r>
              <a:rPr lang="en-US" sz="10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0/100 Mbit Ethernet (Modbus/TCP)</a:t>
            </a:r>
          </a:p>
          <a:p>
            <a:pPr marL="1028700" lvl="1" indent="-285750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>
                <a:srgbClr val="3399CC"/>
              </a:buClr>
              <a:buSzPts val="1000"/>
              <a:buFont typeface="Noto Sans Symbols"/>
              <a:buChar char="⮚"/>
              <a:defRPr/>
            </a:pPr>
            <a:r>
              <a:rPr lang="en-US" sz="10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PoE Ethernet Communication </a:t>
            </a:r>
          </a:p>
          <a:p>
            <a:pPr marL="1028700" lvl="1" indent="-285750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>
                <a:srgbClr val="3399CC"/>
              </a:buClr>
              <a:buSzPts val="1000"/>
              <a:buFont typeface="Noto Sans Symbols"/>
              <a:buChar char="⮚"/>
              <a:defRPr/>
            </a:pPr>
            <a:r>
              <a:rPr lang="en-US" sz="10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5 Relays </a:t>
            </a:r>
            <a:endParaRPr dirty="0"/>
          </a:p>
          <a:p>
            <a:pPr marL="377825" indent="-285750"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Char char="Ø"/>
              <a:defRPr/>
            </a:pPr>
            <a:r>
              <a:rPr lang="en-US" sz="1400" dirty="0" err="1">
                <a:solidFill>
                  <a:srgbClr val="FF0000"/>
                </a:solidFill>
              </a:rPr>
              <a:t>LonWorks</a:t>
            </a:r>
            <a:r>
              <a:rPr lang="en-US" sz="1400" dirty="0">
                <a:solidFill>
                  <a:srgbClr val="FF0000"/>
                </a:solidFill>
              </a:rPr>
              <a:t> Option</a:t>
            </a:r>
          </a:p>
          <a:p>
            <a:pPr marL="377825" indent="-285750"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Char char="Ø"/>
              <a:defRPr/>
            </a:pPr>
            <a:r>
              <a:rPr lang="en-US" sz="1400" dirty="0" err="1">
                <a:solidFill>
                  <a:srgbClr val="FF0000"/>
                </a:solidFill>
              </a:rPr>
              <a:t>Pyrolyzer</a:t>
            </a:r>
            <a:r>
              <a:rPr lang="en-US" sz="1400" dirty="0">
                <a:solidFill>
                  <a:srgbClr val="FF0000"/>
                </a:solidFill>
              </a:rPr>
              <a:t> a</a:t>
            </a:r>
            <a:r>
              <a:rPr lang="en-US" sz="1400" dirty="0" err="1">
                <a:solidFill>
                  <a:srgbClr val="FF0000"/>
                </a:solidFill>
              </a:rPr>
              <a:t>vailable</a:t>
            </a:r>
            <a:r>
              <a:rPr lang="en-US" sz="1400" dirty="0">
                <a:solidFill>
                  <a:srgbClr val="FF0000"/>
                </a:solidFill>
              </a:rPr>
              <a:t> now </a:t>
            </a:r>
          </a:p>
          <a:p>
            <a:pPr marL="377825" indent="-285750"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Char char="Ø"/>
              <a:defRPr/>
            </a:pPr>
            <a:r>
              <a:rPr lang="en-US" sz="1400" dirty="0">
                <a:solidFill>
                  <a:srgbClr val="FF0000"/>
                </a:solidFill>
              </a:rPr>
              <a:t>PID VOC sensor available </a:t>
            </a:r>
            <a:endParaRPr lang="en-US" dirty="0">
              <a:solidFill>
                <a:srgbClr val="FF0000"/>
              </a:solidFill>
            </a:endParaRPr>
          </a:p>
          <a:p>
            <a:pPr marL="377825" indent="-285750">
              <a:lnSpc>
                <a:spcPct val="120000"/>
              </a:lnSpc>
              <a:spcBef>
                <a:spcPts val="280"/>
              </a:spcBef>
              <a:spcAft>
                <a:spcPts val="0"/>
              </a:spcAft>
              <a:buClr>
                <a:srgbClr val="3399CC"/>
              </a:buClr>
              <a:buSzPts val="1400"/>
              <a:buFont typeface="Noto Sans Symbols"/>
              <a:buChar char="⮚"/>
              <a:defRPr/>
            </a:pPr>
            <a:endParaRPr dirty="0"/>
          </a:p>
          <a:p>
            <a:pPr marL="92075">
              <a:lnSpc>
                <a:spcPct val="120000"/>
              </a:lnSpc>
              <a:spcBef>
                <a:spcPts val="100"/>
              </a:spcBef>
              <a:spcAft>
                <a:spcPts val="0"/>
              </a:spcAft>
              <a:buClr>
                <a:srgbClr val="3399CC"/>
              </a:buClr>
              <a:buSzPts val="500"/>
              <a:buFont typeface="Arial"/>
              <a:buNone/>
              <a:defRPr/>
            </a:pPr>
            <a:endParaRPr sz="500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92075">
              <a:lnSpc>
                <a:spcPct val="120000"/>
              </a:lnSpc>
              <a:spcBef>
                <a:spcPts val="160"/>
              </a:spcBef>
              <a:spcAft>
                <a:spcPts val="0"/>
              </a:spcAft>
              <a:buClr>
                <a:srgbClr val="3399CC"/>
              </a:buClr>
              <a:buSzPts val="800"/>
              <a:buFont typeface="Tahoma"/>
              <a:buNone/>
              <a:defRPr/>
            </a:pPr>
            <a:r>
              <a:rPr lang="en-US" sz="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* Electrochemical and catalytic combustion sensors</a:t>
            </a:r>
            <a:endParaRPr dirty="0"/>
          </a:p>
          <a:p>
            <a:pPr marL="92075">
              <a:lnSpc>
                <a:spcPct val="120000"/>
              </a:lnSpc>
              <a:spcBef>
                <a:spcPts val="280"/>
              </a:spcBef>
              <a:spcAft>
                <a:spcPts val="0"/>
              </a:spcAft>
              <a:buClr>
                <a:srgbClr val="3399CC"/>
              </a:buClr>
              <a:buSzPts val="1400"/>
              <a:buFont typeface="Arial"/>
              <a:buNone/>
              <a:defRPr/>
            </a:pPr>
            <a:endParaRPr sz="1400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92075">
              <a:lnSpc>
                <a:spcPct val="120000"/>
              </a:lnSpc>
              <a:spcBef>
                <a:spcPts val="360"/>
              </a:spcBef>
              <a:spcAft>
                <a:spcPts val="0"/>
              </a:spcAft>
              <a:buClr>
                <a:srgbClr val="3399CC"/>
              </a:buClr>
              <a:buSzPts val="1800"/>
              <a:buFont typeface="Noto Sans Symbols"/>
              <a:buNone/>
              <a:defRPr/>
            </a:pPr>
            <a:endParaRPr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92075">
              <a:lnSpc>
                <a:spcPct val="120000"/>
              </a:lnSpc>
              <a:spcBef>
                <a:spcPts val="360"/>
              </a:spcBef>
              <a:spcAft>
                <a:spcPts val="0"/>
              </a:spcAft>
              <a:buClr>
                <a:srgbClr val="3399CC"/>
              </a:buClr>
              <a:buSzPts val="1800"/>
              <a:buFont typeface="Noto Sans Symbols"/>
              <a:buNone/>
              <a:defRPr/>
            </a:pPr>
            <a:r>
              <a:rPr lang="en-US" b="1" dirty="0">
                <a:latin typeface="Tahoma"/>
                <a:ea typeface="Tahoma"/>
                <a:cs typeface="Tahoma"/>
                <a:sym typeface="Tahoma"/>
              </a:rPr>
              <a:t> </a:t>
            </a:r>
            <a:endParaRPr sz="1600" dirty="0">
              <a:solidFill>
                <a:srgbClr val="80808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2291" name="Google Shape;815;p46">
            <a:extLst>
              <a:ext uri="{FF2B5EF4-FFF2-40B4-BE49-F238E27FC236}">
                <a16:creationId xmlns:a16="http://schemas.microsoft.com/office/drawing/2014/main" id="{690CBBF2-8FB6-441C-89E7-CC0FA24A1C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713" y="371475"/>
            <a:ext cx="15144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91425" bIns="0"/>
          <a:lstStyle>
            <a:lvl1pPr marL="92075">
              <a:spcBef>
                <a:spcPct val="20000"/>
              </a:spcBef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Clr>
                <a:srgbClr val="3399CC"/>
              </a:buClr>
              <a:buSzPts val="2400"/>
              <a:buFont typeface="Noto Sans Symbols"/>
              <a:buNone/>
            </a:pPr>
            <a:endParaRPr lang="en-US" altLang="en-US" sz="1600">
              <a:solidFill>
                <a:srgbClr val="80808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Verdana" panose="020B0604030504040204" pitchFamily="34" charset="0"/>
            </a:endParaRPr>
          </a:p>
        </p:txBody>
      </p:sp>
      <p:pic>
        <p:nvPicPr>
          <p:cNvPr id="12292" name="Google Shape;816;p46">
            <a:extLst>
              <a:ext uri="{FF2B5EF4-FFF2-40B4-BE49-F238E27FC236}">
                <a16:creationId xmlns:a16="http://schemas.microsoft.com/office/drawing/2014/main" id="{FC12D0B0-CF2B-4EF2-96A9-99DB29BCDB45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55613"/>
            <a:ext cx="10795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Grafik 1">
            <a:extLst>
              <a:ext uri="{FF2B5EF4-FFF2-40B4-BE49-F238E27FC236}">
                <a16:creationId xmlns:a16="http://schemas.microsoft.com/office/drawing/2014/main" id="{C127696A-C955-4A11-8280-268E01CCF8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557338"/>
            <a:ext cx="3575050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Grafik 5">
            <a:extLst>
              <a:ext uri="{FF2B5EF4-FFF2-40B4-BE49-F238E27FC236}">
                <a16:creationId xmlns:a16="http://schemas.microsoft.com/office/drawing/2014/main" id="{983699FC-820A-4080-A65B-57D3B85BC2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75" y="4360863"/>
            <a:ext cx="1584325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Grafik 6">
            <a:extLst>
              <a:ext uri="{FF2B5EF4-FFF2-40B4-BE49-F238E27FC236}">
                <a16:creationId xmlns:a16="http://schemas.microsoft.com/office/drawing/2014/main" id="{295B9B23-940F-4F98-B682-A61AAB46AD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738" y="4359275"/>
            <a:ext cx="1595437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7C8877CD-A2FB-48DC-837C-35F767D49B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900" y="1217613"/>
            <a:ext cx="2087563" cy="1422400"/>
          </a:xfrm>
          <a:prstGeom prst="rect">
            <a:avLst/>
          </a:prstGeom>
          <a:noFill/>
          <a:ln>
            <a:noFill/>
          </a:ln>
        </p:spPr>
        <p:txBody>
          <a:bodyPr lIns="0" tIns="0" rIns="91429" bIns="0"/>
          <a:lstStyle>
            <a:lvl1pPr marL="92075" defTabSz="26670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66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66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66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66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None/>
              <a:defRPr/>
            </a:pPr>
            <a:r>
              <a:rPr lang="en-GB" altLang="de-DE" sz="1800" b="1" dirty="0">
                <a:latin typeface="Tahoma" panose="020B0604030504040204" pitchFamily="34" charset="0"/>
              </a:rPr>
              <a:t>Relays</a:t>
            </a:r>
            <a:endParaRPr lang="en-GB" altLang="de-DE" sz="1400" dirty="0">
              <a:latin typeface="Tahoma" panose="020B0604030504040204" pitchFamily="34" charset="0"/>
            </a:endParaRPr>
          </a:p>
          <a:p>
            <a:pPr marL="377825" indent="-285750"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Char char="Ø"/>
              <a:defRPr/>
            </a:pPr>
            <a:r>
              <a:rPr lang="en-GB" altLang="de-DE" sz="1400" dirty="0">
                <a:latin typeface="Tahoma" panose="020B0604030504040204" pitchFamily="34" charset="0"/>
              </a:rPr>
              <a:t>Status and tests</a:t>
            </a:r>
          </a:p>
          <a:p>
            <a:pPr marL="377825" indent="-285750"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Char char="Ø"/>
              <a:defRPr/>
            </a:pPr>
            <a:endParaRPr lang="en-GB" altLang="de-DE" sz="1400" dirty="0">
              <a:latin typeface="Tahoma" panose="020B0604030504040204" pitchFamily="34" charset="0"/>
            </a:endParaRPr>
          </a:p>
        </p:txBody>
      </p:sp>
      <p:sp>
        <p:nvSpPr>
          <p:cNvPr id="41987" name="Rectangle 6">
            <a:extLst>
              <a:ext uri="{FF2B5EF4-FFF2-40B4-BE49-F238E27FC236}">
                <a16:creationId xmlns:a16="http://schemas.microsoft.com/office/drawing/2014/main" id="{DABB02AC-4C0B-4697-BB9A-A7F8EFC4ED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713" y="371475"/>
            <a:ext cx="33845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91429" bIns="0"/>
          <a:lstStyle>
            <a:lvl1pPr marL="92075" defTabSz="26670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66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66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66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66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None/>
            </a:pPr>
            <a:r>
              <a:rPr lang="en-US" altLang="de-DE" sz="2400" b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App</a:t>
            </a:r>
            <a:endParaRPr lang="de-DE" altLang="de-DE" sz="1600">
              <a:solidFill>
                <a:schemeClr val="bg2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1988" name="Grafik 8">
            <a:extLst>
              <a:ext uri="{FF2B5EF4-FFF2-40B4-BE49-F238E27FC236}">
                <a16:creationId xmlns:a16="http://schemas.microsoft.com/office/drawing/2014/main" id="{06E9B569-2CCD-4297-B1FF-D62DA494C9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55613"/>
            <a:ext cx="10795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Grafik 2">
            <a:extLst>
              <a:ext uri="{FF2B5EF4-FFF2-40B4-BE49-F238E27FC236}">
                <a16:creationId xmlns:a16="http://schemas.microsoft.com/office/drawing/2014/main" id="{FE1D8620-439A-4BE5-848D-BB4E62EB5C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933575"/>
            <a:ext cx="1838325" cy="381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99658015-B126-4213-8962-ADA59E67CF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1924050"/>
            <a:ext cx="1836737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C6E597B-ED0D-4781-A8BD-CC4CE42580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1933575"/>
            <a:ext cx="1836738" cy="381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1BE7F72-7FD2-4C59-BADC-29FC5B27B3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925" y="1924050"/>
            <a:ext cx="1841500" cy="381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F9F5E966-A46E-4450-A141-BB9FECCB67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900" y="1217613"/>
            <a:ext cx="3454400" cy="706437"/>
          </a:xfrm>
          <a:prstGeom prst="rect">
            <a:avLst/>
          </a:prstGeom>
          <a:noFill/>
          <a:ln>
            <a:noFill/>
          </a:ln>
        </p:spPr>
        <p:txBody>
          <a:bodyPr lIns="0" tIns="0" rIns="91429" bIns="0"/>
          <a:lstStyle>
            <a:lvl1pPr marL="92075" defTabSz="26670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66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66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66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66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None/>
              <a:defRPr/>
            </a:pPr>
            <a:r>
              <a:rPr lang="en-GB" altLang="de-DE" sz="1800" b="1" dirty="0">
                <a:latin typeface="Tahoma" panose="020B0604030504040204" pitchFamily="34" charset="0"/>
              </a:rPr>
              <a:t>Measurement configuration</a:t>
            </a:r>
            <a:endParaRPr lang="en-GB" altLang="de-DE" sz="1400" dirty="0">
              <a:latin typeface="Tahoma" panose="020B0604030504040204" pitchFamily="34" charset="0"/>
            </a:endParaRPr>
          </a:p>
          <a:p>
            <a:pPr marL="377825" indent="-285750"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Char char="Ø"/>
              <a:defRPr/>
            </a:pPr>
            <a:r>
              <a:rPr lang="en-GB" altLang="de-DE" sz="1400" dirty="0">
                <a:latin typeface="Tahoma" panose="020B0604030504040204" pitchFamily="34" charset="0"/>
              </a:rPr>
              <a:t>ZERO and SPAN</a:t>
            </a:r>
          </a:p>
          <a:p>
            <a:pPr marL="377825" indent="-285750"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Char char="Ø"/>
              <a:defRPr/>
            </a:pPr>
            <a:endParaRPr lang="en-GB" altLang="de-DE" sz="1400" dirty="0">
              <a:latin typeface="Tahoma" panose="020B0604030504040204" pitchFamily="34" charset="0"/>
            </a:endParaRPr>
          </a:p>
        </p:txBody>
      </p:sp>
      <p:sp>
        <p:nvSpPr>
          <p:cNvPr id="43011" name="Rectangle 6">
            <a:extLst>
              <a:ext uri="{FF2B5EF4-FFF2-40B4-BE49-F238E27FC236}">
                <a16:creationId xmlns:a16="http://schemas.microsoft.com/office/drawing/2014/main" id="{B6D91F73-5158-4FD8-AC09-C255B68361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713" y="371475"/>
            <a:ext cx="33845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91429" bIns="0"/>
          <a:lstStyle>
            <a:lvl1pPr marL="92075" defTabSz="26670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66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66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66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66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None/>
            </a:pPr>
            <a:r>
              <a:rPr lang="en-US" altLang="de-DE" sz="2400" b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App</a:t>
            </a:r>
            <a:endParaRPr lang="de-DE" altLang="de-DE" sz="1600">
              <a:solidFill>
                <a:schemeClr val="bg2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3012" name="Grafik 8">
            <a:extLst>
              <a:ext uri="{FF2B5EF4-FFF2-40B4-BE49-F238E27FC236}">
                <a16:creationId xmlns:a16="http://schemas.microsoft.com/office/drawing/2014/main" id="{29BDD707-A53B-4F2F-983D-2431A65516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55613"/>
            <a:ext cx="10795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Grafik 4">
            <a:extLst>
              <a:ext uri="{FF2B5EF4-FFF2-40B4-BE49-F238E27FC236}">
                <a16:creationId xmlns:a16="http://schemas.microsoft.com/office/drawing/2014/main" id="{4DB18A13-A5AD-4139-80C2-2761A7C566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38" y="1933575"/>
            <a:ext cx="1836737" cy="380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A2E358F-6452-4DA1-B79D-917444E710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588" y="1924050"/>
            <a:ext cx="18351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D3629D4-4A73-41F5-A841-769923E9EF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150" y="1933575"/>
            <a:ext cx="1831975" cy="38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E88A2BD-02D0-46EE-BA7C-3123DB3EED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538" y="1924050"/>
            <a:ext cx="18351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97D5AFB4-0587-4B84-BC87-793ED9A65C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900" y="1217613"/>
            <a:ext cx="3670300" cy="706437"/>
          </a:xfrm>
          <a:prstGeom prst="rect">
            <a:avLst/>
          </a:prstGeom>
          <a:noFill/>
          <a:ln>
            <a:noFill/>
          </a:ln>
        </p:spPr>
        <p:txBody>
          <a:bodyPr lIns="0" tIns="0" rIns="91429" bIns="0"/>
          <a:lstStyle>
            <a:lvl1pPr marL="92075" defTabSz="26670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66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66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66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66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None/>
              <a:defRPr/>
            </a:pPr>
            <a:r>
              <a:rPr lang="en-GB" altLang="de-DE" sz="1800" b="1" dirty="0">
                <a:latin typeface="Tahoma" panose="020B0604030504040204" pitchFamily="34" charset="0"/>
              </a:rPr>
              <a:t>Measurement configuration</a:t>
            </a:r>
            <a:endParaRPr lang="en-GB" altLang="de-DE" sz="1400" dirty="0">
              <a:latin typeface="Tahoma" panose="020B0604030504040204" pitchFamily="34" charset="0"/>
            </a:endParaRPr>
          </a:p>
          <a:p>
            <a:pPr marL="377825" indent="-285750"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Char char="Ø"/>
              <a:defRPr/>
            </a:pPr>
            <a:r>
              <a:rPr lang="en-GB" altLang="de-DE" sz="1400" dirty="0">
                <a:latin typeface="Tahoma" panose="020B0604030504040204" pitchFamily="34" charset="0"/>
              </a:rPr>
              <a:t>Alarms and measurement ranges</a:t>
            </a:r>
          </a:p>
          <a:p>
            <a:pPr marL="377825" indent="-285750"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Char char="Ø"/>
              <a:defRPr/>
            </a:pPr>
            <a:endParaRPr lang="en-GB" altLang="de-DE" sz="1400" dirty="0">
              <a:latin typeface="Tahoma" panose="020B0604030504040204" pitchFamily="34" charset="0"/>
            </a:endParaRPr>
          </a:p>
        </p:txBody>
      </p:sp>
      <p:sp>
        <p:nvSpPr>
          <p:cNvPr id="44035" name="Rectangle 6">
            <a:extLst>
              <a:ext uri="{FF2B5EF4-FFF2-40B4-BE49-F238E27FC236}">
                <a16:creationId xmlns:a16="http://schemas.microsoft.com/office/drawing/2014/main" id="{D2A4B420-3C68-41D7-8B70-E3384B0552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713" y="371475"/>
            <a:ext cx="33845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91429" bIns="0"/>
          <a:lstStyle>
            <a:lvl1pPr marL="92075" defTabSz="26670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66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66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66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66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None/>
            </a:pPr>
            <a:r>
              <a:rPr lang="en-US" altLang="de-DE" sz="2400" b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App</a:t>
            </a:r>
            <a:endParaRPr lang="de-DE" altLang="de-DE" sz="1600">
              <a:solidFill>
                <a:schemeClr val="bg2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4036" name="Grafik 8">
            <a:extLst>
              <a:ext uri="{FF2B5EF4-FFF2-40B4-BE49-F238E27FC236}">
                <a16:creationId xmlns:a16="http://schemas.microsoft.com/office/drawing/2014/main" id="{57AF803A-7498-4FC1-9CD6-A127F9FE20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55613"/>
            <a:ext cx="10795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Grafik 4">
            <a:extLst>
              <a:ext uri="{FF2B5EF4-FFF2-40B4-BE49-F238E27FC236}">
                <a16:creationId xmlns:a16="http://schemas.microsoft.com/office/drawing/2014/main" id="{9166C974-B3DC-41ED-A21C-DBD6D68CDF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1933575"/>
            <a:ext cx="1836738" cy="380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Grafik 5">
            <a:extLst>
              <a:ext uri="{FF2B5EF4-FFF2-40B4-BE49-F238E27FC236}">
                <a16:creationId xmlns:a16="http://schemas.microsoft.com/office/drawing/2014/main" id="{A20FDAAB-832D-46B3-9E6A-8BE42C999D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825" y="1924050"/>
            <a:ext cx="183673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BAD1C6A0-AEB4-442A-998C-0921806374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088" y="1924050"/>
            <a:ext cx="1831975" cy="38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CF7C99CD-5061-47C2-9BC4-AC9A53CC02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475" y="1924050"/>
            <a:ext cx="1827213" cy="379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81DC8A5E-B3F8-4E8F-A82A-A3702FB12F55}"/>
              </a:ext>
            </a:extLst>
          </p:cNvPr>
          <p:cNvGrpSpPr>
            <a:grpSpLocks/>
          </p:cNvGrpSpPr>
          <p:nvPr/>
        </p:nvGrpSpPr>
        <p:grpSpPr bwMode="auto">
          <a:xfrm>
            <a:off x="6840538" y="1924050"/>
            <a:ext cx="1822450" cy="3779838"/>
            <a:chOff x="7164287" y="1924396"/>
            <a:chExt cx="1822093" cy="3779155"/>
          </a:xfrm>
        </p:grpSpPr>
        <p:pic>
          <p:nvPicPr>
            <p:cNvPr id="45066" name="Grafik 9">
              <a:extLst>
                <a:ext uri="{FF2B5EF4-FFF2-40B4-BE49-F238E27FC236}">
                  <a16:creationId xmlns:a16="http://schemas.microsoft.com/office/drawing/2014/main" id="{B5FC6CA8-B2F6-4BF9-8EEA-57F553782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4287" y="1924396"/>
              <a:ext cx="1822093" cy="3779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067" name="Rechteck 11">
              <a:extLst>
                <a:ext uri="{FF2B5EF4-FFF2-40B4-BE49-F238E27FC236}">
                  <a16:creationId xmlns:a16="http://schemas.microsoft.com/office/drawing/2014/main" id="{8A734A2B-39DC-48F7-8037-DE7AE16E92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8344" y="3212976"/>
              <a:ext cx="432048" cy="144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bIns="0"/>
            <a:lstStyle>
              <a:lvl1pPr marL="92075" indent="195263">
                <a:spcBef>
                  <a:spcPct val="20000"/>
                </a:spcBef>
                <a:buBlip>
                  <a:blip r:embed="rId3"/>
                </a:buBlip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Font typeface="Wingdings" panose="05000000000000000000" pitchFamily="2" charset="2"/>
                <a:buChar char="§"/>
              </a:pPr>
              <a:endParaRPr lang="de-DE" altLang="de-DE" sz="1800">
                <a:solidFill>
                  <a:srgbClr val="0099CC"/>
                </a:solidFill>
                <a:latin typeface="Tahoma" panose="020B0604030504040204" pitchFamily="34" charset="0"/>
              </a:endParaRPr>
            </a:p>
          </p:txBody>
        </p:sp>
      </p:grpSp>
      <p:sp>
        <p:nvSpPr>
          <p:cNvPr id="2" name="Rectangle 6">
            <a:extLst>
              <a:ext uri="{FF2B5EF4-FFF2-40B4-BE49-F238E27FC236}">
                <a16:creationId xmlns:a16="http://schemas.microsoft.com/office/drawing/2014/main" id="{7E2A1B58-331B-44E6-BF83-906C7B6377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900" y="1217613"/>
            <a:ext cx="4318000" cy="1422400"/>
          </a:xfrm>
          <a:prstGeom prst="rect">
            <a:avLst/>
          </a:prstGeom>
          <a:noFill/>
          <a:ln>
            <a:noFill/>
          </a:ln>
        </p:spPr>
        <p:txBody>
          <a:bodyPr lIns="0" tIns="0" rIns="91429" bIns="0"/>
          <a:lstStyle>
            <a:lvl1pPr marL="92075" defTabSz="266700">
              <a:spcBef>
                <a:spcPct val="20000"/>
              </a:spcBef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66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66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66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66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None/>
              <a:defRPr/>
            </a:pPr>
            <a:r>
              <a:rPr lang="en-GB" altLang="de-DE" sz="1800" b="1" dirty="0">
                <a:latin typeface="Tahoma" panose="020B0604030504040204" pitchFamily="34" charset="0"/>
              </a:rPr>
              <a:t>D-ReX Configuration</a:t>
            </a:r>
            <a:endParaRPr lang="en-GB" altLang="de-DE" sz="1400" dirty="0">
              <a:latin typeface="Tahoma" panose="020B0604030504040204" pitchFamily="34" charset="0"/>
            </a:endParaRPr>
          </a:p>
          <a:p>
            <a:pPr marL="377825" indent="-285750"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Char char="Ø"/>
              <a:defRPr/>
            </a:pPr>
            <a:r>
              <a:rPr lang="en-GB" altLang="de-DE" sz="1400" dirty="0">
                <a:latin typeface="Tahoma" panose="020B0604030504040204" pitchFamily="34" charset="0"/>
              </a:rPr>
              <a:t>System, network and bus settings</a:t>
            </a:r>
          </a:p>
          <a:p>
            <a:pPr marL="377825" indent="-285750"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Char char="Ø"/>
              <a:defRPr/>
            </a:pPr>
            <a:endParaRPr lang="en-GB" altLang="de-DE" sz="1400" dirty="0">
              <a:latin typeface="Tahoma" panose="020B0604030504040204" pitchFamily="34" charset="0"/>
            </a:endParaRPr>
          </a:p>
        </p:txBody>
      </p:sp>
      <p:sp>
        <p:nvSpPr>
          <p:cNvPr id="45060" name="Rectangle 6">
            <a:extLst>
              <a:ext uri="{FF2B5EF4-FFF2-40B4-BE49-F238E27FC236}">
                <a16:creationId xmlns:a16="http://schemas.microsoft.com/office/drawing/2014/main" id="{B3C274B7-CD50-4930-98C0-ADD5C3B3A0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713" y="371475"/>
            <a:ext cx="33845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91429" bIns="0"/>
          <a:lstStyle>
            <a:lvl1pPr marL="92075" defTabSz="266700">
              <a:spcBef>
                <a:spcPct val="20000"/>
              </a:spcBef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66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66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66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66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None/>
            </a:pPr>
            <a:r>
              <a:rPr lang="en-US" altLang="de-DE" sz="2400" b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App</a:t>
            </a:r>
            <a:endParaRPr lang="de-DE" altLang="de-DE" sz="1600">
              <a:solidFill>
                <a:schemeClr val="bg2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5061" name="Grafik 8">
            <a:extLst>
              <a:ext uri="{FF2B5EF4-FFF2-40B4-BE49-F238E27FC236}">
                <a16:creationId xmlns:a16="http://schemas.microsoft.com/office/drawing/2014/main" id="{979DBD27-E36C-4E9D-8605-1E958315E2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55613"/>
            <a:ext cx="10795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Grafik 3">
            <a:extLst>
              <a:ext uri="{FF2B5EF4-FFF2-40B4-BE49-F238E27FC236}">
                <a16:creationId xmlns:a16="http://schemas.microsoft.com/office/drawing/2014/main" id="{A93AD563-5D53-4B7C-8036-C52C8FD3F1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924050"/>
            <a:ext cx="183673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42CBFE1-3B40-4978-ACE5-B3CA6703D2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825" y="1924050"/>
            <a:ext cx="1828800" cy="379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6312015-4223-49E5-A576-AE6A22002A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088" y="1924050"/>
            <a:ext cx="1822450" cy="377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5" name="Grafik 8">
            <a:extLst>
              <a:ext uri="{FF2B5EF4-FFF2-40B4-BE49-F238E27FC236}">
                <a16:creationId xmlns:a16="http://schemas.microsoft.com/office/drawing/2014/main" id="{9A043663-000D-42EA-8482-503CA1638B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975" y="1954213"/>
            <a:ext cx="1820863" cy="377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8B9293BD-3D7A-48D0-AC2F-B013D4DD33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900" y="1217613"/>
            <a:ext cx="4318000" cy="1422400"/>
          </a:xfrm>
          <a:prstGeom prst="rect">
            <a:avLst/>
          </a:prstGeom>
          <a:noFill/>
          <a:ln>
            <a:noFill/>
          </a:ln>
        </p:spPr>
        <p:txBody>
          <a:bodyPr lIns="0" tIns="0" rIns="91429" bIns="0"/>
          <a:lstStyle>
            <a:lvl1pPr marL="92075" defTabSz="26670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66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66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66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66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None/>
              <a:defRPr/>
            </a:pPr>
            <a:r>
              <a:rPr lang="en-GB" altLang="de-DE" sz="1800" b="1" dirty="0">
                <a:latin typeface="Tahoma" panose="020B0604030504040204" pitchFamily="34" charset="0"/>
              </a:rPr>
              <a:t>App</a:t>
            </a:r>
            <a:endParaRPr lang="en-GB" altLang="de-DE" sz="1400" dirty="0">
              <a:latin typeface="Tahoma" panose="020B0604030504040204" pitchFamily="34" charset="0"/>
            </a:endParaRPr>
          </a:p>
          <a:p>
            <a:pPr marL="377825" indent="-285750"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Char char="Ø"/>
              <a:defRPr/>
            </a:pPr>
            <a:r>
              <a:rPr lang="en-GB" altLang="de-DE" sz="1400" dirty="0">
                <a:latin typeface="Tahoma" panose="020B0604030504040204" pitchFamily="34" charset="0"/>
              </a:rPr>
              <a:t>Settings and manual</a:t>
            </a:r>
          </a:p>
          <a:p>
            <a:pPr marL="377825" indent="-285750"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Char char="Ø"/>
              <a:defRPr/>
            </a:pPr>
            <a:endParaRPr lang="en-GB" altLang="de-DE" sz="1400" dirty="0">
              <a:latin typeface="Tahoma" panose="020B0604030504040204" pitchFamily="34" charset="0"/>
            </a:endParaRPr>
          </a:p>
        </p:txBody>
      </p:sp>
      <p:sp>
        <p:nvSpPr>
          <p:cNvPr id="46083" name="Rectangle 6">
            <a:extLst>
              <a:ext uri="{FF2B5EF4-FFF2-40B4-BE49-F238E27FC236}">
                <a16:creationId xmlns:a16="http://schemas.microsoft.com/office/drawing/2014/main" id="{48543555-513A-4307-81A5-993EE82EF9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713" y="371475"/>
            <a:ext cx="33845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91429" bIns="0"/>
          <a:lstStyle>
            <a:lvl1pPr marL="92075" defTabSz="26670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66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66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66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66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None/>
            </a:pPr>
            <a:r>
              <a:rPr lang="en-US" altLang="de-DE" sz="2400" b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App</a:t>
            </a:r>
            <a:endParaRPr lang="de-DE" altLang="de-DE" sz="1600">
              <a:solidFill>
                <a:schemeClr val="bg2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6084" name="Grafik 8">
            <a:extLst>
              <a:ext uri="{FF2B5EF4-FFF2-40B4-BE49-F238E27FC236}">
                <a16:creationId xmlns:a16="http://schemas.microsoft.com/office/drawing/2014/main" id="{1167C15B-88B7-4944-8BE7-0057D28F45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55613"/>
            <a:ext cx="10795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Grafik 2">
            <a:extLst>
              <a:ext uri="{FF2B5EF4-FFF2-40B4-BE49-F238E27FC236}">
                <a16:creationId xmlns:a16="http://schemas.microsoft.com/office/drawing/2014/main" id="{D55DE361-8826-43DF-95F2-1ACDDED484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613" y="1916113"/>
            <a:ext cx="1822450" cy="377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2C4D830-3539-4612-A084-F9305F9A71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663" y="1916113"/>
            <a:ext cx="1822450" cy="377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6">
            <a:extLst>
              <a:ext uri="{FF2B5EF4-FFF2-40B4-BE49-F238E27FC236}">
                <a16:creationId xmlns:a16="http://schemas.microsoft.com/office/drawing/2014/main" id="{5AEFC2E0-0C24-4D1D-8FEE-B21CF72B03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713" y="371475"/>
            <a:ext cx="33845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91429" bIns="0"/>
          <a:lstStyle>
            <a:lvl1pPr marL="92075" defTabSz="26670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66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66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66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66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None/>
            </a:pPr>
            <a:r>
              <a:rPr lang="en-US" altLang="de-DE" sz="2400" b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Web interface</a:t>
            </a:r>
            <a:endParaRPr lang="de-DE" altLang="de-DE" sz="1600">
              <a:solidFill>
                <a:schemeClr val="bg2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7107" name="Grafik 8">
            <a:extLst>
              <a:ext uri="{FF2B5EF4-FFF2-40B4-BE49-F238E27FC236}">
                <a16:creationId xmlns:a16="http://schemas.microsoft.com/office/drawing/2014/main" id="{BF009F48-5807-4578-8E68-1DA5D1B2D2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55613"/>
            <a:ext cx="10795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Grafik 3">
            <a:extLst>
              <a:ext uri="{FF2B5EF4-FFF2-40B4-BE49-F238E27FC236}">
                <a16:creationId xmlns:a16="http://schemas.microsoft.com/office/drawing/2014/main" id="{4577C5D8-5A66-4E09-9420-7DD4F8843B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1196975"/>
            <a:ext cx="8259762" cy="49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Grafik 1">
            <a:extLst>
              <a:ext uri="{FF2B5EF4-FFF2-40B4-BE49-F238E27FC236}">
                <a16:creationId xmlns:a16="http://schemas.microsoft.com/office/drawing/2014/main" id="{B277F745-AC1C-4D98-B61D-7797B2A19A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1196975"/>
            <a:ext cx="8259762" cy="49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Rectangle 6">
            <a:extLst>
              <a:ext uri="{FF2B5EF4-FFF2-40B4-BE49-F238E27FC236}">
                <a16:creationId xmlns:a16="http://schemas.microsoft.com/office/drawing/2014/main" id="{F946DFF7-762E-418B-8FB5-5AA8194049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713" y="371475"/>
            <a:ext cx="33845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91429" bIns="0"/>
          <a:lstStyle>
            <a:lvl1pPr marL="92075" defTabSz="266700">
              <a:spcBef>
                <a:spcPct val="20000"/>
              </a:spcBef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66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66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66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66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None/>
            </a:pPr>
            <a:r>
              <a:rPr lang="en-US" altLang="de-DE" sz="2400" b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Web interface</a:t>
            </a:r>
            <a:endParaRPr lang="de-DE" altLang="de-DE" sz="1600">
              <a:solidFill>
                <a:schemeClr val="bg2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8132" name="Grafik 8">
            <a:extLst>
              <a:ext uri="{FF2B5EF4-FFF2-40B4-BE49-F238E27FC236}">
                <a16:creationId xmlns:a16="http://schemas.microsoft.com/office/drawing/2014/main" id="{CCCDA553-D1AD-47A2-9E04-839C4E482B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55613"/>
            <a:ext cx="10795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6">
            <a:extLst>
              <a:ext uri="{FF2B5EF4-FFF2-40B4-BE49-F238E27FC236}">
                <a16:creationId xmlns:a16="http://schemas.microsoft.com/office/drawing/2014/main" id="{F4480C45-FC7A-47F5-8E66-58F03132D0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713" y="371475"/>
            <a:ext cx="15144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91429" bIns="0"/>
          <a:lstStyle>
            <a:lvl1pPr marL="92075" defTabSz="26670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66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66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66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66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None/>
            </a:pPr>
            <a:endParaRPr lang="de-DE" altLang="de-DE" sz="1600">
              <a:solidFill>
                <a:schemeClr val="bg2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9155" name="Grafik 7">
            <a:extLst>
              <a:ext uri="{FF2B5EF4-FFF2-40B4-BE49-F238E27FC236}">
                <a16:creationId xmlns:a16="http://schemas.microsoft.com/office/drawing/2014/main" id="{AD3DC8BA-F7C5-4D38-B9E3-90BFD24E7D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55613"/>
            <a:ext cx="10795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Grafik 8">
            <a:extLst>
              <a:ext uri="{FF2B5EF4-FFF2-40B4-BE49-F238E27FC236}">
                <a16:creationId xmlns:a16="http://schemas.microsoft.com/office/drawing/2014/main" id="{BA24BADC-7A9C-4953-B054-4C90215AE1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56288"/>
            <a:ext cx="9144000" cy="100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7" name="Textfeld 10">
            <a:extLst>
              <a:ext uri="{FF2B5EF4-FFF2-40B4-BE49-F238E27FC236}">
                <a16:creationId xmlns:a16="http://schemas.microsoft.com/office/drawing/2014/main" id="{09DF2605-9627-487E-81E4-089B2081AC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938" y="4222750"/>
            <a:ext cx="52832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de-DE" altLang="de-DE" sz="1200" b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GfG – Gesellschaft für Gerätebau mbH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de-DE" altLang="de-DE" sz="1200">
                <a:solidFill>
                  <a:srgbClr val="4D4D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Klönnestraße 99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de-DE" altLang="de-DE" sz="1200">
                <a:solidFill>
                  <a:srgbClr val="4D4D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44143 Dortmund, Germany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de-DE" altLang="de-DE" sz="1200">
              <a:solidFill>
                <a:srgbClr val="4D4D4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r">
              <a:spcBef>
                <a:spcPct val="0"/>
              </a:spcBef>
              <a:buFontTx/>
              <a:buNone/>
            </a:pPr>
            <a:r>
              <a:rPr lang="de-DE" altLang="de-DE" sz="1200" b="1">
                <a:solidFill>
                  <a:srgbClr val="4D4D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Phone:   </a:t>
            </a:r>
            <a:r>
              <a:rPr lang="de-DE" altLang="de-DE" sz="1200">
                <a:solidFill>
                  <a:srgbClr val="4D4D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+49 231 56400-0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de-DE" altLang="de-DE" sz="1200" b="1">
                <a:solidFill>
                  <a:srgbClr val="4D4D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E-Mail: </a:t>
            </a:r>
            <a:r>
              <a:rPr lang="de-DE" altLang="de-DE" sz="1200">
                <a:solidFill>
                  <a:srgbClr val="4D4D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info@gfg-mbh.com</a:t>
            </a:r>
          </a:p>
        </p:txBody>
      </p:sp>
      <p:sp>
        <p:nvSpPr>
          <p:cNvPr id="49158" name="Textfeld 11">
            <a:extLst>
              <a:ext uri="{FF2B5EF4-FFF2-40B4-BE49-F238E27FC236}">
                <a16:creationId xmlns:a16="http://schemas.microsoft.com/office/drawing/2014/main" id="{1A004990-54D9-4612-BD81-2B316DAC0A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3738" y="2730500"/>
            <a:ext cx="5259387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de-DE" sz="2000" b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Thank you for your attention</a:t>
            </a:r>
          </a:p>
          <a:p>
            <a:pPr algn="ctr">
              <a:spcBef>
                <a:spcPct val="0"/>
              </a:spcBef>
              <a:spcAft>
                <a:spcPts val="600"/>
              </a:spcAft>
              <a:buFontTx/>
              <a:buNone/>
            </a:pPr>
            <a:endParaRPr lang="de-DE" altLang="de-DE" sz="1800" b="1" i="1">
              <a:solidFill>
                <a:srgbClr val="3399C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6">
            <a:extLst>
              <a:ext uri="{FF2B5EF4-FFF2-40B4-BE49-F238E27FC236}">
                <a16:creationId xmlns:a16="http://schemas.microsoft.com/office/drawing/2014/main" id="{824EFD3C-6716-401E-B4CB-A7BC5ABF0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713" y="371475"/>
            <a:ext cx="15144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91429" bIns="0"/>
          <a:lstStyle>
            <a:lvl1pPr marL="92075" defTabSz="26670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66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66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66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66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None/>
            </a:pPr>
            <a:r>
              <a:rPr lang="en-US" altLang="de-DE" sz="2400" b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Series</a:t>
            </a:r>
            <a:endParaRPr lang="de-DE" altLang="de-DE" sz="1600">
              <a:solidFill>
                <a:schemeClr val="bg2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339" name="Grafik 7">
            <a:extLst>
              <a:ext uri="{FF2B5EF4-FFF2-40B4-BE49-F238E27FC236}">
                <a16:creationId xmlns:a16="http://schemas.microsoft.com/office/drawing/2014/main" id="{D980F4C5-7D6F-445B-8538-876D2149BC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55613"/>
            <a:ext cx="10795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Grafik 2">
            <a:extLst>
              <a:ext uri="{FF2B5EF4-FFF2-40B4-BE49-F238E27FC236}">
                <a16:creationId xmlns:a16="http://schemas.microsoft.com/office/drawing/2014/main" id="{85F0CF17-57D6-42FA-BDF3-4D86273138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238" y="1412875"/>
            <a:ext cx="5846762" cy="410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Rectangle 6">
            <a:extLst>
              <a:ext uri="{FF2B5EF4-FFF2-40B4-BE49-F238E27FC236}">
                <a16:creationId xmlns:a16="http://schemas.microsoft.com/office/drawing/2014/main" id="{4935233B-5206-4043-9E20-056F672359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938" y="1700213"/>
            <a:ext cx="3138487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91429" bIns="0"/>
          <a:lstStyle>
            <a:lvl1pPr marL="92075" defTabSz="26670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66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66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66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66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None/>
            </a:pPr>
            <a:r>
              <a:rPr lang="en-US" altLang="de-DE" sz="1800" b="1">
                <a:solidFill>
                  <a:srgbClr val="3399CC"/>
                </a:solidFill>
                <a:latin typeface="Tahoma" panose="020B0604030504040204" pitchFamily="34" charset="0"/>
              </a:rPr>
              <a:t>Designed for Versatility</a:t>
            </a:r>
          </a:p>
          <a:p>
            <a:pPr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None/>
            </a:pPr>
            <a:endParaRPr lang="en-US" altLang="de-DE" sz="300" b="1">
              <a:solidFill>
                <a:srgbClr val="3399CC"/>
              </a:solidFill>
              <a:latin typeface="Tahoma" panose="020B0604030504040204" pitchFamily="34" charset="0"/>
            </a:endParaRPr>
          </a:p>
          <a:p>
            <a:pPr eaLnBrk="1" hangingPunct="1">
              <a:lnSpc>
                <a:spcPct val="120000"/>
              </a:lnSpc>
              <a:buClr>
                <a:srgbClr val="3399CC"/>
              </a:buClr>
              <a:buFont typeface="Wingdings" panose="05000000000000000000" pitchFamily="2" charset="2"/>
              <a:buNone/>
            </a:pPr>
            <a:r>
              <a:rPr lang="en-US" altLang="de-DE" sz="1800">
                <a:latin typeface="Tahoma" panose="020B0604030504040204" pitchFamily="34" charset="0"/>
              </a:rPr>
              <a:t>There is no one device for all requirements, but there is one device series to fit all the application needs and communication requirements you might have: the </a:t>
            </a:r>
            <a:r>
              <a:rPr lang="en-US" altLang="de-DE" sz="1800" b="1" i="1">
                <a:solidFill>
                  <a:srgbClr val="3399CC"/>
                </a:solidFill>
                <a:latin typeface="Tahoma" panose="020B0604030504040204" pitchFamily="34" charset="0"/>
              </a:rPr>
              <a:t>D-ReX</a:t>
            </a:r>
            <a:r>
              <a:rPr lang="en-US" altLang="de-DE" sz="1800">
                <a:latin typeface="Tahoma" panose="020B0604030504040204" pitchFamily="34" charset="0"/>
              </a:rPr>
              <a:t>.</a:t>
            </a:r>
          </a:p>
        </p:txBody>
      </p:sp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Grafik 3">
            <a:extLst>
              <a:ext uri="{FF2B5EF4-FFF2-40B4-BE49-F238E27FC236}">
                <a16:creationId xmlns:a16="http://schemas.microsoft.com/office/drawing/2014/main" id="{A087168C-B4A1-4206-A1B2-DD0F06A970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1831975"/>
            <a:ext cx="4354512" cy="429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Rectangle 6">
            <a:extLst>
              <a:ext uri="{FF2B5EF4-FFF2-40B4-BE49-F238E27FC236}">
                <a16:creationId xmlns:a16="http://schemas.microsoft.com/office/drawing/2014/main" id="{7612CEFC-7D35-4F82-9B0A-49804FA1D4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225550"/>
            <a:ext cx="7704137" cy="5049838"/>
          </a:xfrm>
          <a:prstGeom prst="rect">
            <a:avLst/>
          </a:prstGeom>
          <a:noFill/>
          <a:ln>
            <a:noFill/>
          </a:ln>
        </p:spPr>
        <p:txBody>
          <a:bodyPr lIns="0" tIns="0" rIns="91429" bIns="0"/>
          <a:lstStyle>
            <a:lvl1pPr marL="92075" defTabSz="266700">
              <a:spcBef>
                <a:spcPct val="20000"/>
              </a:spcBef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66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66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66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66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92075" marR="0" lvl="0" indent="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Diffusion Mode Gas Detection at the Point of Use (</a:t>
            </a:r>
            <a:r>
              <a:rPr kumimoji="0" lang="en-GB" alt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PoU</a:t>
            </a:r>
            <a:r>
              <a:rPr kumimoji="0" lang="en-GB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marL="92075" marR="0" lvl="0" indent="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USPs: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High-resolution full-</a:t>
            </a:r>
            <a:r>
              <a:rPr kumimoji="0" lang="en-GB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color</a:t>
            </a: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display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Plain text information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alt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alt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alt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alt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alt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92075" marR="0" lvl="0" indent="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Tx/>
              <a:buNone/>
              <a:tabLst/>
              <a:defRPr/>
            </a:pPr>
            <a:endParaRPr kumimoji="0" lang="en-GB" altLang="de-DE" sz="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Power over Ethernet</a:t>
            </a:r>
          </a:p>
          <a:p>
            <a:pPr marL="92075" marR="0" lvl="0" indent="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Tx/>
              <a:buNone/>
              <a:tabLst/>
              <a:defRPr/>
            </a:pP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  (</a:t>
            </a:r>
            <a:r>
              <a:rPr kumimoji="0" lang="en-GB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PoE</a:t>
            </a: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communication </a:t>
            </a:r>
            <a:endParaRPr kumimoji="0" lang="en-GB" altLang="de-DE" sz="7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77825" marR="0" lvl="0" indent="-28575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Bluetooth</a:t>
            </a:r>
            <a:r>
              <a:rPr kumimoji="0" lang="en-GB" altLang="de-DE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®</a:t>
            </a:r>
          </a:p>
          <a:p>
            <a:pPr marL="377825" marR="0" lvl="0" indent="-28575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5x internal relays</a:t>
            </a:r>
          </a:p>
          <a:p>
            <a:pPr marL="92075" marR="0" lvl="0" indent="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GB" altLang="de-DE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92075" marR="0" lvl="0" indent="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Options: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LonWorks</a:t>
            </a:r>
            <a:r>
              <a:rPr kumimoji="0" lang="en-GB" altLang="de-DE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®</a:t>
            </a:r>
          </a:p>
          <a:p>
            <a:pPr marL="92075" marR="0" lvl="0" indent="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Tx/>
              <a:buNone/>
              <a:tabLst/>
              <a:defRPr/>
            </a:pPr>
            <a:endParaRPr kumimoji="0" lang="en-GB" alt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92075" marR="0" lvl="0" indent="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GB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92075" marR="0" lvl="0" indent="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</a:t>
            </a:r>
            <a:endParaRPr kumimoji="0" lang="de-DE" altLang="de-DE" sz="16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292" name="Rectangle 6">
            <a:extLst>
              <a:ext uri="{FF2B5EF4-FFF2-40B4-BE49-F238E27FC236}">
                <a16:creationId xmlns:a16="http://schemas.microsoft.com/office/drawing/2014/main" id="{158ADCE0-EA4F-45E6-9087-048C000B85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713" y="371475"/>
            <a:ext cx="15144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91429" bIns="0"/>
          <a:lstStyle>
            <a:lvl1pPr marL="92075" defTabSz="266700">
              <a:spcBef>
                <a:spcPct val="20000"/>
              </a:spcBef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66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66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66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66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92075" marR="0" lvl="0" indent="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de-DE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PoU</a:t>
            </a:r>
            <a:endParaRPr kumimoji="0" lang="de-DE" altLang="de-DE" sz="16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293" name="Grafik 8">
            <a:extLst>
              <a:ext uri="{FF2B5EF4-FFF2-40B4-BE49-F238E27FC236}">
                <a16:creationId xmlns:a16="http://schemas.microsoft.com/office/drawing/2014/main" id="{1A18B3E1-0951-4FC9-8A1C-EFC66F37E5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55613"/>
            <a:ext cx="10795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Grafik 5">
            <a:extLst>
              <a:ext uri="{FF2B5EF4-FFF2-40B4-BE49-F238E27FC236}">
                <a16:creationId xmlns:a16="http://schemas.microsoft.com/office/drawing/2014/main" id="{B54EC1B3-7613-4D0B-9FC7-6B80646361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562225"/>
            <a:ext cx="1371600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Grafik 6">
            <a:extLst>
              <a:ext uri="{FF2B5EF4-FFF2-40B4-BE49-F238E27FC236}">
                <a16:creationId xmlns:a16="http://schemas.microsoft.com/office/drawing/2014/main" id="{43381ACF-D45E-49D3-98FB-CD36C8939B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163" y="3036888"/>
            <a:ext cx="1382712" cy="103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Grafik 2">
            <a:extLst>
              <a:ext uri="{FF2B5EF4-FFF2-40B4-BE49-F238E27FC236}">
                <a16:creationId xmlns:a16="http://schemas.microsoft.com/office/drawing/2014/main" id="{308DB6BF-DB3A-4EB3-9271-E5073A4661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050" y="1862138"/>
            <a:ext cx="1468438" cy="215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6">
            <a:extLst>
              <a:ext uri="{FF2B5EF4-FFF2-40B4-BE49-F238E27FC236}">
                <a16:creationId xmlns:a16="http://schemas.microsoft.com/office/drawing/2014/main" id="{F2577A8F-B961-48E1-985B-26C213AA67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412875"/>
            <a:ext cx="4391025" cy="5049838"/>
          </a:xfrm>
          <a:prstGeom prst="rect">
            <a:avLst/>
          </a:prstGeom>
          <a:noFill/>
          <a:ln>
            <a:noFill/>
          </a:ln>
        </p:spPr>
        <p:txBody>
          <a:bodyPr lIns="0" tIns="0" rIns="91429" bIns="0"/>
          <a:lstStyle>
            <a:lvl1pPr marL="92075" defTabSz="26670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66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66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66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66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92075" marR="0" lvl="0" indent="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Features: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Sensors for more than 40 gases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Hot-swappable smart sensor cartridge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Sensor cartridges for EC, CC, IR and PID sensors*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Tool-free maintenance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Addressable via a web portal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Password protected menu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Interface: </a:t>
            </a: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All Standard Now </a:t>
            </a:r>
            <a:endParaRPr kumimoji="0" lang="en-US" alt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1028700" marR="0" lvl="1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analog 4–20 mA output</a:t>
            </a:r>
          </a:p>
          <a:p>
            <a:pPr marL="1028700" marR="0" lvl="1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RS-485 (Modbus/RTU)</a:t>
            </a:r>
          </a:p>
          <a:p>
            <a:pPr marL="1028700" marR="0" lvl="1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0/100 Mbit Ethernet (Modbus/TCP)</a:t>
            </a:r>
          </a:p>
          <a:p>
            <a:pPr marL="1028700" marR="0" lvl="1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5 Relays 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Bright status and alarm LEDs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Data logger to review sensor history and alarms</a:t>
            </a:r>
          </a:p>
          <a:p>
            <a:pPr marL="92075" marR="0" lvl="0" indent="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Tx/>
              <a:buNone/>
              <a:tabLst/>
              <a:defRPr/>
            </a:pPr>
            <a:endParaRPr kumimoji="0" lang="en-US" altLang="de-DE" sz="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92075" marR="0" lvl="0" indent="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Tx/>
              <a:buNone/>
              <a:tabLst/>
              <a:defRPr/>
            </a:pPr>
            <a:r>
              <a:rPr kumimoji="0" lang="en-US" alt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* Electrochemical and catalytic combustion sensors</a:t>
            </a:r>
          </a:p>
          <a:p>
            <a:pPr marL="92075" marR="0" lvl="0" indent="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Tx/>
              <a:buNone/>
              <a:tabLst/>
              <a:defRPr/>
            </a:pPr>
            <a:endParaRPr kumimoji="0" lang="en-US" alt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92075" marR="0" lvl="0" indent="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GB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92075" marR="0" lvl="0" indent="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</a:t>
            </a:r>
            <a:endParaRPr kumimoji="0" lang="de-DE" altLang="de-DE" sz="16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315" name="Rectangle 6">
            <a:extLst>
              <a:ext uri="{FF2B5EF4-FFF2-40B4-BE49-F238E27FC236}">
                <a16:creationId xmlns:a16="http://schemas.microsoft.com/office/drawing/2014/main" id="{828FB3C1-845A-414B-8B35-E7A022EF0F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713" y="371475"/>
            <a:ext cx="15144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91429" bIns="0"/>
          <a:lstStyle>
            <a:lvl1pPr marL="92075" defTabSz="26670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66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66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66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66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92075" marR="0" lvl="0" indent="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de-DE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PoU</a:t>
            </a:r>
            <a:endParaRPr kumimoji="0" lang="de-DE" altLang="de-DE" sz="16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316" name="Grafik 8">
            <a:extLst>
              <a:ext uri="{FF2B5EF4-FFF2-40B4-BE49-F238E27FC236}">
                <a16:creationId xmlns:a16="http://schemas.microsoft.com/office/drawing/2014/main" id="{8EF3FE74-1F93-4E47-9501-9307115ACB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55613"/>
            <a:ext cx="10795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Grafik 1">
            <a:extLst>
              <a:ext uri="{FF2B5EF4-FFF2-40B4-BE49-F238E27FC236}">
                <a16:creationId xmlns:a16="http://schemas.microsoft.com/office/drawing/2014/main" id="{FE6E97CC-4B25-4F94-B289-21C08E02A9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101725"/>
            <a:ext cx="3384550" cy="496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6">
            <a:extLst>
              <a:ext uri="{FF2B5EF4-FFF2-40B4-BE49-F238E27FC236}">
                <a16:creationId xmlns:a16="http://schemas.microsoft.com/office/drawing/2014/main" id="{5B7811C1-EA3C-43DA-A707-7821CC2612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225550"/>
            <a:ext cx="8424862" cy="4867275"/>
          </a:xfrm>
          <a:prstGeom prst="rect">
            <a:avLst/>
          </a:prstGeom>
          <a:noFill/>
          <a:ln>
            <a:noFill/>
          </a:ln>
        </p:spPr>
        <p:txBody>
          <a:bodyPr lIns="0" tIns="0" rIns="91429" bIns="0"/>
          <a:lstStyle>
            <a:lvl1pPr marL="92075" defTabSz="26670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66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66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66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66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92075" marR="0" lvl="0" indent="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Remote Gas Detection at the Point of Installation (</a:t>
            </a:r>
            <a:r>
              <a:rPr kumimoji="0" lang="en-GB" alt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PoI</a:t>
            </a:r>
            <a:r>
              <a:rPr kumimoji="0" lang="en-GB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)</a:t>
            </a:r>
            <a:endParaRPr kumimoji="0" lang="en-GB" altLang="de-DE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92075" marR="0" lvl="0" indent="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USPs: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Cable length up to 30 m / 100 </a:t>
            </a:r>
            <a:r>
              <a:rPr kumimoji="0" lang="en-US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ft</a:t>
            </a:r>
            <a:endParaRPr kumimoji="0" lang="en-US" alt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Easy to install duct adapter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High-resolution full-</a:t>
            </a:r>
            <a:r>
              <a:rPr kumimoji="0" lang="en-GB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color</a:t>
            </a: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display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Plain text information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Power over Ethernet</a:t>
            </a:r>
          </a:p>
          <a:p>
            <a:pPr marL="92075" marR="0" lvl="0" indent="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Tx/>
              <a:buNone/>
              <a:tabLst/>
              <a:defRPr/>
            </a:pP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	  (</a:t>
            </a:r>
            <a:r>
              <a:rPr kumimoji="0" lang="en-US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PoE</a:t>
            </a: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) communication </a:t>
            </a:r>
            <a:endParaRPr kumimoji="0" lang="en-GB" alt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Bluetooth</a:t>
            </a:r>
            <a:r>
              <a:rPr kumimoji="0" lang="en-GB" altLang="de-DE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®</a:t>
            </a:r>
            <a:endParaRPr kumimoji="0" lang="en-US" alt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Same sensor cartridge</a:t>
            </a:r>
          </a:p>
          <a:p>
            <a:pPr marL="92075" marR="0" lvl="0" indent="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GB" altLang="de-DE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92075" marR="0" lvl="0" indent="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Options:</a:t>
            </a:r>
            <a:endParaRPr kumimoji="0" lang="en-GB" alt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LonWorks</a:t>
            </a:r>
            <a:r>
              <a:rPr kumimoji="0" lang="en-GB" altLang="de-DE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®</a:t>
            </a:r>
          </a:p>
          <a:p>
            <a:pPr marL="92075" marR="0" lvl="0" indent="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GB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92075" marR="0" lvl="0" indent="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</a:t>
            </a:r>
            <a:endParaRPr kumimoji="0" lang="de-DE" altLang="de-DE" sz="16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339" name="Rectangle 6">
            <a:extLst>
              <a:ext uri="{FF2B5EF4-FFF2-40B4-BE49-F238E27FC236}">
                <a16:creationId xmlns:a16="http://schemas.microsoft.com/office/drawing/2014/main" id="{3057F376-E968-4CDC-817C-93FD384D79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713" y="371475"/>
            <a:ext cx="15144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91429" bIns="0"/>
          <a:lstStyle>
            <a:lvl1pPr marL="92075" defTabSz="26670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66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66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66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66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92075" marR="0" lvl="0" indent="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de-DE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PoI</a:t>
            </a:r>
            <a:endParaRPr kumimoji="0" lang="de-DE" altLang="de-DE" sz="16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340" name="Grafik 7">
            <a:extLst>
              <a:ext uri="{FF2B5EF4-FFF2-40B4-BE49-F238E27FC236}">
                <a16:creationId xmlns:a16="http://schemas.microsoft.com/office/drawing/2014/main" id="{CCB78B14-48DF-4E77-A8BA-B2DE86C0D1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55613"/>
            <a:ext cx="10795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Grafik 4">
            <a:extLst>
              <a:ext uri="{FF2B5EF4-FFF2-40B4-BE49-F238E27FC236}">
                <a16:creationId xmlns:a16="http://schemas.microsoft.com/office/drawing/2014/main" id="{70AAF796-7F3E-43D7-B6B9-8B76B50F8F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538" y="2081213"/>
            <a:ext cx="4589462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Grafik 3">
            <a:extLst>
              <a:ext uri="{FF2B5EF4-FFF2-40B4-BE49-F238E27FC236}">
                <a16:creationId xmlns:a16="http://schemas.microsoft.com/office/drawing/2014/main" id="{B684EA9C-E420-4274-8C0D-45748776E1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1604963"/>
            <a:ext cx="2065338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Grafik 5">
            <a:extLst>
              <a:ext uri="{FF2B5EF4-FFF2-40B4-BE49-F238E27FC236}">
                <a16:creationId xmlns:a16="http://schemas.microsoft.com/office/drawing/2014/main" id="{3C3FEE7C-12FE-456D-8574-534372B526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3630613"/>
            <a:ext cx="1566863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Grafik 11">
            <a:extLst>
              <a:ext uri="{FF2B5EF4-FFF2-40B4-BE49-F238E27FC236}">
                <a16:creationId xmlns:a16="http://schemas.microsoft.com/office/drawing/2014/main" id="{4ABD24DF-9CC6-40BD-8B50-96A6A996F5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3638550"/>
            <a:ext cx="1566863" cy="232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Grafik 2">
            <a:extLst>
              <a:ext uri="{FF2B5EF4-FFF2-40B4-BE49-F238E27FC236}">
                <a16:creationId xmlns:a16="http://schemas.microsoft.com/office/drawing/2014/main" id="{142943D7-C7BA-41FA-B54A-EF93674ADC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114425"/>
            <a:ext cx="3362325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Rectangle 6">
            <a:extLst>
              <a:ext uri="{FF2B5EF4-FFF2-40B4-BE49-F238E27FC236}">
                <a16:creationId xmlns:a16="http://schemas.microsoft.com/office/drawing/2014/main" id="{7CEE652D-F65C-4C0B-9C81-92060DF3D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412875"/>
            <a:ext cx="4391025" cy="5049838"/>
          </a:xfrm>
          <a:prstGeom prst="rect">
            <a:avLst/>
          </a:prstGeom>
          <a:noFill/>
          <a:ln>
            <a:noFill/>
          </a:ln>
        </p:spPr>
        <p:txBody>
          <a:bodyPr lIns="0" tIns="0" rIns="91429" bIns="0"/>
          <a:lstStyle>
            <a:lvl1pPr marL="92075" defTabSz="266700">
              <a:spcBef>
                <a:spcPct val="20000"/>
              </a:spcBef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66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66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66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66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92075" marR="0" lvl="0" indent="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Features: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Sensors for more than 30 gases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Sensors manufactured in Germany by sensoriX the original manufacturer of Satellite XT sensors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Sensor cartridges for EC and CC sensors*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Hot-swappable smart sensor cartridges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Tool-free maintenance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Power over Ethernet (</a:t>
            </a:r>
            <a:r>
              <a:rPr kumimoji="0" lang="en-US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PoE</a:t>
            </a: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) communication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Addressable via a web portal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Password protected menu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Interface:</a:t>
            </a: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All Standard Now </a:t>
            </a:r>
            <a:endParaRPr kumimoji="0" lang="en-US" alt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1028700" marR="0" lvl="1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analog 4–20 mA output</a:t>
            </a:r>
          </a:p>
          <a:p>
            <a:pPr marL="1028700" marR="0" lvl="1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RS-485 (Modbus/RTU)</a:t>
            </a:r>
          </a:p>
          <a:p>
            <a:pPr marL="1028700" marR="0" lvl="1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0/100 Mbit Ethernet (Modbus/TCP)</a:t>
            </a:r>
          </a:p>
          <a:p>
            <a:pPr marL="1028700" marR="0" lvl="1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5 relays 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Bright status and alarm LEDs</a:t>
            </a:r>
          </a:p>
          <a:p>
            <a:pPr marL="377825" marR="0" lvl="0" indent="-28575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Data logger to review sensor history and alarms</a:t>
            </a:r>
          </a:p>
          <a:p>
            <a:pPr marL="92075" marR="0" lvl="0" indent="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Tx/>
              <a:buNone/>
              <a:tabLst/>
              <a:defRPr/>
            </a:pPr>
            <a:endParaRPr kumimoji="0" lang="en-US" altLang="de-DE" sz="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92075" marR="0" lvl="0" indent="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Tx/>
              <a:buNone/>
              <a:tabLst/>
              <a:defRPr/>
            </a:pPr>
            <a:r>
              <a:rPr kumimoji="0" lang="en-US" alt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* Electrochemical and catalytic combustion sensors</a:t>
            </a:r>
          </a:p>
          <a:p>
            <a:pPr marL="92075" marR="0" lvl="0" indent="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GB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92075" marR="0" lvl="0" indent="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</a:t>
            </a:r>
            <a:endParaRPr kumimoji="0" lang="de-DE" altLang="de-DE" sz="16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364" name="Rectangle 6">
            <a:extLst>
              <a:ext uri="{FF2B5EF4-FFF2-40B4-BE49-F238E27FC236}">
                <a16:creationId xmlns:a16="http://schemas.microsoft.com/office/drawing/2014/main" id="{3EA71EBC-1F28-40D8-BE02-E741EA17CF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713" y="371475"/>
            <a:ext cx="15144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91429" bIns="0"/>
          <a:lstStyle>
            <a:lvl1pPr marL="92075" defTabSz="266700">
              <a:spcBef>
                <a:spcPct val="20000"/>
              </a:spcBef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66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66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66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66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92075" marR="0" lvl="0" indent="0" algn="l" defTabSz="2667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3399CC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de-DE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PoI</a:t>
            </a:r>
            <a:endParaRPr kumimoji="0" lang="de-DE" altLang="de-DE" sz="16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365" name="Grafik 8">
            <a:extLst>
              <a:ext uri="{FF2B5EF4-FFF2-40B4-BE49-F238E27FC236}">
                <a16:creationId xmlns:a16="http://schemas.microsoft.com/office/drawing/2014/main" id="{2FF09FF5-C258-418C-9C61-87DD63F114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55613"/>
            <a:ext cx="10795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2_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Standarddesign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91440" bIns="0" numCol="1" anchor="t" anchorCtr="0" compatLnSpc="1">
        <a:prstTxWarp prst="textNoShape">
          <a:avLst/>
        </a:prstTxWarp>
      </a:bodyPr>
      <a:lstStyle>
        <a:defPPr marL="92075" marR="0" indent="195263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 typeface="Wingdings" pitchFamily="2" charset="2"/>
          <a:buChar char="§"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rgbClr val="0099CC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91440" bIns="0" numCol="1" anchor="t" anchorCtr="0" compatLnSpc="1">
        <a:prstTxWarp prst="textNoShape">
          <a:avLst/>
        </a:prstTxWarp>
      </a:bodyPr>
      <a:lstStyle>
        <a:defPPr marL="92075" marR="0" indent="195263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 typeface="Wingdings" pitchFamily="2" charset="2"/>
          <a:buChar char="§"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rgbClr val="0099CC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Standarddesign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91440" bIns="0" numCol="1" anchor="t" anchorCtr="0" compatLnSpc="1">
        <a:prstTxWarp prst="textNoShape">
          <a:avLst/>
        </a:prstTxWarp>
      </a:bodyPr>
      <a:lstStyle>
        <a:defPPr marL="92075" marR="0" indent="195263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 typeface="Wingdings" pitchFamily="2" charset="2"/>
          <a:buChar char="§"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rgbClr val="0099CC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91440" bIns="0" numCol="1" anchor="t" anchorCtr="0" compatLnSpc="1">
        <a:prstTxWarp prst="textNoShape">
          <a:avLst/>
        </a:prstTxWarp>
      </a:bodyPr>
      <a:lstStyle>
        <a:defPPr marL="92075" marR="0" indent="195263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 typeface="Wingdings" pitchFamily="2" charset="2"/>
          <a:buChar char="§"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rgbClr val="0099CC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Standarddesign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91440" bIns="0" numCol="1" anchor="t" anchorCtr="0" compatLnSpc="1">
        <a:prstTxWarp prst="textNoShape">
          <a:avLst/>
        </a:prstTxWarp>
      </a:bodyPr>
      <a:lstStyle>
        <a:defPPr marL="92075" marR="0" indent="195263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 typeface="Wingdings" pitchFamily="2" charset="2"/>
          <a:buChar char="§"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rgbClr val="0099CC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91440" bIns="0" numCol="1" anchor="t" anchorCtr="0" compatLnSpc="1">
        <a:prstTxWarp prst="textNoShape">
          <a:avLst/>
        </a:prstTxWarp>
      </a:bodyPr>
      <a:lstStyle>
        <a:defPPr marL="92075" marR="0" indent="195263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 typeface="Wingdings" pitchFamily="2" charset="2"/>
          <a:buChar char="§"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rgbClr val="0099CC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Standarddesign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91440" bIns="0" numCol="1" anchor="t" anchorCtr="0" compatLnSpc="1">
        <a:prstTxWarp prst="textNoShape">
          <a:avLst/>
        </a:prstTxWarp>
      </a:bodyPr>
      <a:lstStyle>
        <a:defPPr marL="92075" marR="0" indent="195263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 typeface="Wingdings" pitchFamily="2" charset="2"/>
          <a:buChar char="§"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rgbClr val="0099CC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91440" bIns="0" numCol="1" anchor="t" anchorCtr="0" compatLnSpc="1">
        <a:prstTxWarp prst="textNoShape">
          <a:avLst/>
        </a:prstTxWarp>
      </a:bodyPr>
      <a:lstStyle>
        <a:defPPr marL="92075" marR="0" indent="195263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 typeface="Wingdings" pitchFamily="2" charset="2"/>
          <a:buChar char="§"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rgbClr val="0099CC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4615</TotalTime>
  <Words>1436</Words>
  <Application>Microsoft Office PowerPoint</Application>
  <PresentationFormat>On-screen Show (4:3)</PresentationFormat>
  <Paragraphs>444</Paragraphs>
  <Slides>47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47</vt:i4>
      </vt:variant>
    </vt:vector>
  </HeadingPairs>
  <TitlesOfParts>
    <vt:vector size="57" baseType="lpstr">
      <vt:lpstr>Arial</vt:lpstr>
      <vt:lpstr>Noto Sans Symbols</vt:lpstr>
      <vt:lpstr>Tahoma</vt:lpstr>
      <vt:lpstr>Times New Roman</vt:lpstr>
      <vt:lpstr>Verdana</vt:lpstr>
      <vt:lpstr>Wingdings</vt:lpstr>
      <vt:lpstr>2_Standarddesign</vt:lpstr>
      <vt:lpstr>3_Standarddesign</vt:lpstr>
      <vt:lpstr>4_Standarddesign</vt:lpstr>
      <vt:lpstr>5_Standarddesign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Gesellschaft für Gerätebau 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Jürgen Schröder</dc:creator>
  <cp:lastModifiedBy>Paula Shovels</cp:lastModifiedBy>
  <cp:revision>867</cp:revision>
  <cp:lastPrinted>2022-09-12T13:55:41Z</cp:lastPrinted>
  <dcterms:created xsi:type="dcterms:W3CDTF">2006-07-20T13:33:10Z</dcterms:created>
  <dcterms:modified xsi:type="dcterms:W3CDTF">2024-10-29T19:14:31Z</dcterms:modified>
</cp:coreProperties>
</file>